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media/image1.jpeg" ContentType="image/jpeg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media/image2.jpeg" ContentType="image/jpeg"/>
  <Override PartName="/ppt/theme/theme2.xml" ContentType="application/vnd.openxmlformats-officedocument.theme+xml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  <Override PartName="/ppt/media/image7.jpeg" ContentType="image/jpeg"/>
  <Override PartName="/ppt/media/image8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  <p:sldId id="283" r:id="rId35"/>
    <p:sldId id="284" r:id="rId36"/>
    <p:sldId id="285" r:id="rId37"/>
    <p:sldId id="286" r:id="rId38"/>
    <p:sldId id="287" r:id="rId39"/>
    <p:sldId id="288" r:id="rId40"/>
    <p:sldId id="289" r:id="rId41"/>
    <p:sldId id="290" r:id="rId42"/>
    <p:sldId id="291" r:id="rId43"/>
    <p:sldId id="292" r:id="rId44"/>
    <p:sldId id="293" r:id="rId45"/>
    <p:sldId id="294" r:id="rId46"/>
    <p:sldId id="295" r:id="rId47"/>
    <p:sldId id="296" r:id="rId48"/>
    <p:sldId id="297" r:id="rId49"/>
    <p:sldId id="298" r:id="rId50"/>
    <p:sldId id="299" r:id="rId51"/>
    <p:sldId id="300" r:id="rId52"/>
    <p:sldId id="301" r:id="rId53"/>
    <p:sldId id="302" r:id="rId54"/>
    <p:sldId id="303" r:id="rId55"/>
    <p:sldId id="304" r:id="rId56"/>
    <p:sldId id="305" r:id="rId57"/>
    <p:sldId id="306" r:id="rId58"/>
    <p:sldId id="307" r:id="rId59"/>
    <p:sldId id="308" r:id="rId60"/>
    <p:sldId id="309" r:id="rId61"/>
    <p:sldId id="310" r:id="rId62"/>
    <p:sldId id="311" r:id="rId63"/>
    <p:sldId id="312" r:id="rId64"/>
    <p:sldId id="313" r:id="rId65"/>
    <p:sldId id="314" r:id="rId66"/>
    <p:sldId id="315" r:id="rId67"/>
    <p:sldId id="316" r:id="rId68"/>
    <p:sldId id="317" r:id="rId69"/>
    <p:sldId id="318" r:id="rId70"/>
    <p:sldId id="319" r:id="rId71"/>
    <p:sldId id="320" r:id="rId72"/>
    <p:sldId id="321" r:id="rId73"/>
    <p:sldId id="322" r:id="rId74"/>
    <p:sldId id="323" r:id="rId75"/>
    <p:sldId id="324" r:id="rId76"/>
    <p:sldId id="325" r:id="rId77"/>
    <p:sldId id="326" r:id="rId78"/>
    <p:sldId id="327" r:id="rId79"/>
    <p:sldId id="328" r:id="rId80"/>
    <p:sldId id="329" r:id="rId81"/>
    <p:sldId id="330" r:id="rId82"/>
    <p:sldId id="331" r:id="rId83"/>
    <p:sldId id="332" r:id="rId84"/>
    <p:sldId id="333" r:id="rId85"/>
    <p:sldId id="334" r:id="rId86"/>
    <p:sldId id="335" r:id="rId87"/>
    <p:sldId id="336" r:id="rId88"/>
    <p:sldId id="337" r:id="rId89"/>
    <p:sldId id="338" r:id="rId90"/>
    <p:sldId id="339" r:id="rId91"/>
    <p:sldId id="340" r:id="rId92"/>
    <p:sldId id="341" r:id="rId93"/>
    <p:sldId id="342" r:id="rId94"/>
    <p:sldId id="343" r:id="rId95"/>
    <p:sldId id="344" r:id="rId96"/>
    <p:sldId id="345" r:id="rId97"/>
    <p:sldId id="346" r:id="rId98"/>
    <p:sldId id="347" r:id="rId99"/>
    <p:sldId id="348" r:id="rId100"/>
    <p:sldId id="349" r:id="rId101"/>
    <p:sldId id="350" r:id="rId102"/>
    <p:sldId id="351" r:id="rId103"/>
    <p:sldId id="352" r:id="rId104"/>
    <p:sldId id="353" r:id="rId105"/>
    <p:sldId id="354" r:id="rId106"/>
    <p:sldId id="355" r:id="rId107"/>
    <p:sldId id="356" r:id="rId108"/>
    <p:sldId id="357" r:id="rId109"/>
    <p:sldId id="358" r:id="rId110"/>
    <p:sldId id="359" r:id="rId111"/>
    <p:sldId id="360" r:id="rId112"/>
    <p:sldId id="361" r:id="rId113"/>
    <p:sldId id="362" r:id="rId114"/>
    <p:sldId id="363" r:id="rId115"/>
    <p:sldId id="364" r:id="rId116"/>
    <p:sldId id="365" r:id="rId117"/>
    <p:sldId id="366" r:id="rId118"/>
    <p:sldId id="367" r:id="rId119"/>
    <p:sldId id="368" r:id="rId120"/>
    <p:sldId id="369" r:id="rId121"/>
    <p:sldId id="370" r:id="rId122"/>
    <p:sldId id="371" r:id="rId123"/>
    <p:sldId id="372" r:id="rId124"/>
    <p:sldId id="373" r:id="rId125"/>
    <p:sldId id="374" r:id="rId126"/>
    <p:sldId id="375" r:id="rId127"/>
    <p:sldId id="376" r:id="rId128"/>
    <p:sldId id="377" r:id="rId129"/>
    <p:sldId id="378" r:id="rId130"/>
    <p:sldId id="379" r:id="rId131"/>
    <p:sldId id="380" r:id="rId132"/>
    <p:sldId id="381" r:id="rId133"/>
    <p:sldId id="382" r:id="rId134"/>
    <p:sldId id="383" r:id="rId135"/>
    <p:sldId id="384" r:id="rId136"/>
    <p:sldId id="385" r:id="rId137"/>
    <p:sldId id="386" r:id="rId138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4200" u="none" kumimoji="0" normalizeH="0">
        <a:ln>
          <a:noFill/>
        </a:ln>
        <a:solidFill>
          <a:srgbClr val="535353"/>
        </a:solidFill>
        <a:effectLst/>
        <a:uFillTx/>
        <a:latin typeface="+mn-lt"/>
        <a:ea typeface="+mn-ea"/>
        <a:cs typeface="+mn-cs"/>
        <a:sym typeface="Gill Sans Light"/>
      </a:defRPr>
    </a:lvl1pPr>
    <a:lvl2pPr marL="0" marR="0" indent="3429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4200" u="none" kumimoji="0" normalizeH="0">
        <a:ln>
          <a:noFill/>
        </a:ln>
        <a:solidFill>
          <a:srgbClr val="535353"/>
        </a:solidFill>
        <a:effectLst/>
        <a:uFillTx/>
        <a:latin typeface="+mn-lt"/>
        <a:ea typeface="+mn-ea"/>
        <a:cs typeface="+mn-cs"/>
        <a:sym typeface="Gill Sans Light"/>
      </a:defRPr>
    </a:lvl2pPr>
    <a:lvl3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4200" u="none" kumimoji="0" normalizeH="0">
        <a:ln>
          <a:noFill/>
        </a:ln>
        <a:solidFill>
          <a:srgbClr val="535353"/>
        </a:solidFill>
        <a:effectLst/>
        <a:uFillTx/>
        <a:latin typeface="+mn-lt"/>
        <a:ea typeface="+mn-ea"/>
        <a:cs typeface="+mn-cs"/>
        <a:sym typeface="Gill Sans Light"/>
      </a:defRPr>
    </a:lvl3pPr>
    <a:lvl4pPr marL="0" marR="0" indent="10287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4200" u="none" kumimoji="0" normalizeH="0">
        <a:ln>
          <a:noFill/>
        </a:ln>
        <a:solidFill>
          <a:srgbClr val="535353"/>
        </a:solidFill>
        <a:effectLst/>
        <a:uFillTx/>
        <a:latin typeface="+mn-lt"/>
        <a:ea typeface="+mn-ea"/>
        <a:cs typeface="+mn-cs"/>
        <a:sym typeface="Gill Sans Light"/>
      </a:defRPr>
    </a:lvl4pPr>
    <a:lvl5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4200" u="none" kumimoji="0" normalizeH="0">
        <a:ln>
          <a:noFill/>
        </a:ln>
        <a:solidFill>
          <a:srgbClr val="535353"/>
        </a:solidFill>
        <a:effectLst/>
        <a:uFillTx/>
        <a:latin typeface="+mn-lt"/>
        <a:ea typeface="+mn-ea"/>
        <a:cs typeface="+mn-cs"/>
        <a:sym typeface="Gill Sans Light"/>
      </a:defRPr>
    </a:lvl5pPr>
    <a:lvl6pPr marL="0" marR="0" indent="17145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4200" u="none" kumimoji="0" normalizeH="0">
        <a:ln>
          <a:noFill/>
        </a:ln>
        <a:solidFill>
          <a:srgbClr val="535353"/>
        </a:solidFill>
        <a:effectLst/>
        <a:uFillTx/>
        <a:latin typeface="+mn-lt"/>
        <a:ea typeface="+mn-ea"/>
        <a:cs typeface="+mn-cs"/>
        <a:sym typeface="Gill Sans Light"/>
      </a:defRPr>
    </a:lvl6pPr>
    <a:lvl7pPr marL="0" marR="0" indent="2057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4200" u="none" kumimoji="0" normalizeH="0">
        <a:ln>
          <a:noFill/>
        </a:ln>
        <a:solidFill>
          <a:srgbClr val="535353"/>
        </a:solidFill>
        <a:effectLst/>
        <a:uFillTx/>
        <a:latin typeface="+mn-lt"/>
        <a:ea typeface="+mn-ea"/>
        <a:cs typeface="+mn-cs"/>
        <a:sym typeface="Gill Sans Light"/>
      </a:defRPr>
    </a:lvl7pPr>
    <a:lvl8pPr marL="0" marR="0" indent="24003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4200" u="none" kumimoji="0" normalizeH="0">
        <a:ln>
          <a:noFill/>
        </a:ln>
        <a:solidFill>
          <a:srgbClr val="535353"/>
        </a:solidFill>
        <a:effectLst/>
        <a:uFillTx/>
        <a:latin typeface="+mn-lt"/>
        <a:ea typeface="+mn-ea"/>
        <a:cs typeface="+mn-cs"/>
        <a:sym typeface="Gill Sans Light"/>
      </a:defRPr>
    </a:lvl8pPr>
    <a:lvl9pPr marL="0" marR="0" indent="2743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4200" u="none" kumimoji="0" normalizeH="0">
        <a:ln>
          <a:noFill/>
        </a:ln>
        <a:solidFill>
          <a:srgbClr val="535353"/>
        </a:solidFill>
        <a:effectLst/>
        <a:uFillTx/>
        <a:latin typeface="+mn-lt"/>
        <a:ea typeface="+mn-ea"/>
        <a:cs typeface="+mn-cs"/>
        <a:sym typeface="Gill Sans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8F44A2F1-9E1F-4B54-A3A2-5F16C0AD49E2}" styleName="">
    <a:tblBg/>
    <a:wholeTbl>
      <a:tcTxStyle b="off" i="off">
        <a:fontRef idx="minor">
          <a:srgbClr val="5F7579"/>
        </a:fontRef>
        <a:srgbClr val="5F7579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000000">
              <a:alpha val="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solidFill>
            <a:srgbClr val="AB1803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solidFill>
            <a:srgbClr val="808785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solidFill>
            <a:srgbClr val="808785"/>
          </a:solidFill>
        </a:fill>
      </a:tcStyle>
    </a:firstRow>
  </a:tblStyle>
  <a:tblStyle styleId="{C7B018BB-80A7-4F77-B60F-C8B233D01FF8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 b="def" i="def"/>
      <a:tcStyle>
        <a:tcBdr/>
        <a:fill>
          <a:solidFill>
            <a:srgbClr val="C3C2C2"/>
          </a:solidFill>
        </a:fill>
      </a:tcStyle>
    </a:band2H>
    <a:firstCol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CE5E6"/>
          </a:solidFill>
        </a:fill>
      </a:tcStyle>
    </a:band2H>
    <a:firstCol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 b="def" i="def"/>
      <a:tcStyle>
        <a:tcBdr/>
        <a:fill>
          <a:solidFill>
            <a:srgbClr val="DEDEDF"/>
          </a:solidFill>
        </a:fill>
      </a:tcStyle>
    </a:band2H>
    <a:firstCol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de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de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de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4C3C2611-4C71-4FC5-86AE-919BDF0F9419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Relationship Id="rId28" Type="http://schemas.openxmlformats.org/officeDocument/2006/relationships/slide" Target="slides/slide21.xml"/><Relationship Id="rId29" Type="http://schemas.openxmlformats.org/officeDocument/2006/relationships/slide" Target="slides/slide22.xml"/><Relationship Id="rId30" Type="http://schemas.openxmlformats.org/officeDocument/2006/relationships/slide" Target="slides/slide23.xml"/><Relationship Id="rId31" Type="http://schemas.openxmlformats.org/officeDocument/2006/relationships/slide" Target="slides/slide24.xml"/><Relationship Id="rId32" Type="http://schemas.openxmlformats.org/officeDocument/2006/relationships/slide" Target="slides/slide25.xml"/><Relationship Id="rId33" Type="http://schemas.openxmlformats.org/officeDocument/2006/relationships/slide" Target="slides/slide26.xml"/><Relationship Id="rId34" Type="http://schemas.openxmlformats.org/officeDocument/2006/relationships/slide" Target="slides/slide27.xml"/><Relationship Id="rId35" Type="http://schemas.openxmlformats.org/officeDocument/2006/relationships/slide" Target="slides/slide28.xml"/><Relationship Id="rId36" Type="http://schemas.openxmlformats.org/officeDocument/2006/relationships/slide" Target="slides/slide29.xml"/><Relationship Id="rId37" Type="http://schemas.openxmlformats.org/officeDocument/2006/relationships/slide" Target="slides/slide30.xml"/><Relationship Id="rId38" Type="http://schemas.openxmlformats.org/officeDocument/2006/relationships/slide" Target="slides/slide31.xml"/><Relationship Id="rId39" Type="http://schemas.openxmlformats.org/officeDocument/2006/relationships/slide" Target="slides/slide32.xml"/><Relationship Id="rId40" Type="http://schemas.openxmlformats.org/officeDocument/2006/relationships/slide" Target="slides/slide33.xml"/><Relationship Id="rId41" Type="http://schemas.openxmlformats.org/officeDocument/2006/relationships/slide" Target="slides/slide34.xml"/><Relationship Id="rId42" Type="http://schemas.openxmlformats.org/officeDocument/2006/relationships/slide" Target="slides/slide35.xml"/><Relationship Id="rId43" Type="http://schemas.openxmlformats.org/officeDocument/2006/relationships/slide" Target="slides/slide36.xml"/><Relationship Id="rId44" Type="http://schemas.openxmlformats.org/officeDocument/2006/relationships/slide" Target="slides/slide37.xml"/><Relationship Id="rId45" Type="http://schemas.openxmlformats.org/officeDocument/2006/relationships/slide" Target="slides/slide38.xml"/><Relationship Id="rId46" Type="http://schemas.openxmlformats.org/officeDocument/2006/relationships/slide" Target="slides/slide39.xml"/><Relationship Id="rId47" Type="http://schemas.openxmlformats.org/officeDocument/2006/relationships/slide" Target="slides/slide40.xml"/><Relationship Id="rId48" Type="http://schemas.openxmlformats.org/officeDocument/2006/relationships/slide" Target="slides/slide41.xml"/><Relationship Id="rId49" Type="http://schemas.openxmlformats.org/officeDocument/2006/relationships/slide" Target="slides/slide42.xml"/><Relationship Id="rId50" Type="http://schemas.openxmlformats.org/officeDocument/2006/relationships/slide" Target="slides/slide43.xml"/><Relationship Id="rId51" Type="http://schemas.openxmlformats.org/officeDocument/2006/relationships/slide" Target="slides/slide44.xml"/><Relationship Id="rId52" Type="http://schemas.openxmlformats.org/officeDocument/2006/relationships/slide" Target="slides/slide45.xml"/><Relationship Id="rId53" Type="http://schemas.openxmlformats.org/officeDocument/2006/relationships/slide" Target="slides/slide46.xml"/><Relationship Id="rId54" Type="http://schemas.openxmlformats.org/officeDocument/2006/relationships/slide" Target="slides/slide47.xml"/><Relationship Id="rId55" Type="http://schemas.openxmlformats.org/officeDocument/2006/relationships/slide" Target="slides/slide48.xml"/><Relationship Id="rId56" Type="http://schemas.openxmlformats.org/officeDocument/2006/relationships/slide" Target="slides/slide49.xml"/><Relationship Id="rId57" Type="http://schemas.openxmlformats.org/officeDocument/2006/relationships/slide" Target="slides/slide50.xml"/><Relationship Id="rId58" Type="http://schemas.openxmlformats.org/officeDocument/2006/relationships/slide" Target="slides/slide51.xml"/><Relationship Id="rId59" Type="http://schemas.openxmlformats.org/officeDocument/2006/relationships/slide" Target="slides/slide52.xml"/><Relationship Id="rId60" Type="http://schemas.openxmlformats.org/officeDocument/2006/relationships/slide" Target="slides/slide53.xml"/><Relationship Id="rId61" Type="http://schemas.openxmlformats.org/officeDocument/2006/relationships/slide" Target="slides/slide54.xml"/><Relationship Id="rId62" Type="http://schemas.openxmlformats.org/officeDocument/2006/relationships/slide" Target="slides/slide55.xml"/><Relationship Id="rId63" Type="http://schemas.openxmlformats.org/officeDocument/2006/relationships/slide" Target="slides/slide56.xml"/><Relationship Id="rId64" Type="http://schemas.openxmlformats.org/officeDocument/2006/relationships/slide" Target="slides/slide57.xml"/><Relationship Id="rId65" Type="http://schemas.openxmlformats.org/officeDocument/2006/relationships/slide" Target="slides/slide58.xml"/><Relationship Id="rId66" Type="http://schemas.openxmlformats.org/officeDocument/2006/relationships/slide" Target="slides/slide59.xml"/><Relationship Id="rId67" Type="http://schemas.openxmlformats.org/officeDocument/2006/relationships/slide" Target="slides/slide60.xml"/><Relationship Id="rId68" Type="http://schemas.openxmlformats.org/officeDocument/2006/relationships/slide" Target="slides/slide61.xml"/><Relationship Id="rId69" Type="http://schemas.openxmlformats.org/officeDocument/2006/relationships/slide" Target="slides/slide62.xml"/><Relationship Id="rId70" Type="http://schemas.openxmlformats.org/officeDocument/2006/relationships/slide" Target="slides/slide63.xml"/><Relationship Id="rId71" Type="http://schemas.openxmlformats.org/officeDocument/2006/relationships/slide" Target="slides/slide64.xml"/><Relationship Id="rId72" Type="http://schemas.openxmlformats.org/officeDocument/2006/relationships/slide" Target="slides/slide65.xml"/><Relationship Id="rId73" Type="http://schemas.openxmlformats.org/officeDocument/2006/relationships/slide" Target="slides/slide66.xml"/><Relationship Id="rId74" Type="http://schemas.openxmlformats.org/officeDocument/2006/relationships/slide" Target="slides/slide67.xml"/><Relationship Id="rId75" Type="http://schemas.openxmlformats.org/officeDocument/2006/relationships/slide" Target="slides/slide68.xml"/><Relationship Id="rId76" Type="http://schemas.openxmlformats.org/officeDocument/2006/relationships/slide" Target="slides/slide69.xml"/><Relationship Id="rId77" Type="http://schemas.openxmlformats.org/officeDocument/2006/relationships/slide" Target="slides/slide70.xml"/><Relationship Id="rId78" Type="http://schemas.openxmlformats.org/officeDocument/2006/relationships/slide" Target="slides/slide71.xml"/><Relationship Id="rId79" Type="http://schemas.openxmlformats.org/officeDocument/2006/relationships/slide" Target="slides/slide72.xml"/><Relationship Id="rId80" Type="http://schemas.openxmlformats.org/officeDocument/2006/relationships/slide" Target="slides/slide73.xml"/><Relationship Id="rId81" Type="http://schemas.openxmlformats.org/officeDocument/2006/relationships/slide" Target="slides/slide74.xml"/><Relationship Id="rId82" Type="http://schemas.openxmlformats.org/officeDocument/2006/relationships/slide" Target="slides/slide75.xml"/><Relationship Id="rId83" Type="http://schemas.openxmlformats.org/officeDocument/2006/relationships/slide" Target="slides/slide76.xml"/><Relationship Id="rId84" Type="http://schemas.openxmlformats.org/officeDocument/2006/relationships/slide" Target="slides/slide77.xml"/><Relationship Id="rId85" Type="http://schemas.openxmlformats.org/officeDocument/2006/relationships/slide" Target="slides/slide78.xml"/><Relationship Id="rId86" Type="http://schemas.openxmlformats.org/officeDocument/2006/relationships/slide" Target="slides/slide79.xml"/><Relationship Id="rId87" Type="http://schemas.openxmlformats.org/officeDocument/2006/relationships/slide" Target="slides/slide80.xml"/><Relationship Id="rId88" Type="http://schemas.openxmlformats.org/officeDocument/2006/relationships/slide" Target="slides/slide81.xml"/><Relationship Id="rId89" Type="http://schemas.openxmlformats.org/officeDocument/2006/relationships/slide" Target="slides/slide82.xml"/><Relationship Id="rId90" Type="http://schemas.openxmlformats.org/officeDocument/2006/relationships/slide" Target="slides/slide83.xml"/><Relationship Id="rId91" Type="http://schemas.openxmlformats.org/officeDocument/2006/relationships/slide" Target="slides/slide84.xml"/><Relationship Id="rId92" Type="http://schemas.openxmlformats.org/officeDocument/2006/relationships/slide" Target="slides/slide85.xml"/><Relationship Id="rId93" Type="http://schemas.openxmlformats.org/officeDocument/2006/relationships/slide" Target="slides/slide86.xml"/><Relationship Id="rId94" Type="http://schemas.openxmlformats.org/officeDocument/2006/relationships/slide" Target="slides/slide87.xml"/><Relationship Id="rId95" Type="http://schemas.openxmlformats.org/officeDocument/2006/relationships/slide" Target="slides/slide88.xml"/><Relationship Id="rId96" Type="http://schemas.openxmlformats.org/officeDocument/2006/relationships/slide" Target="slides/slide89.xml"/><Relationship Id="rId97" Type="http://schemas.openxmlformats.org/officeDocument/2006/relationships/slide" Target="slides/slide90.xml"/><Relationship Id="rId98" Type="http://schemas.openxmlformats.org/officeDocument/2006/relationships/slide" Target="slides/slide91.xml"/><Relationship Id="rId99" Type="http://schemas.openxmlformats.org/officeDocument/2006/relationships/slide" Target="slides/slide92.xml"/><Relationship Id="rId100" Type="http://schemas.openxmlformats.org/officeDocument/2006/relationships/slide" Target="slides/slide93.xml"/><Relationship Id="rId101" Type="http://schemas.openxmlformats.org/officeDocument/2006/relationships/slide" Target="slides/slide94.xml"/><Relationship Id="rId102" Type="http://schemas.openxmlformats.org/officeDocument/2006/relationships/slide" Target="slides/slide95.xml"/><Relationship Id="rId103" Type="http://schemas.openxmlformats.org/officeDocument/2006/relationships/slide" Target="slides/slide96.xml"/><Relationship Id="rId104" Type="http://schemas.openxmlformats.org/officeDocument/2006/relationships/slide" Target="slides/slide97.xml"/><Relationship Id="rId105" Type="http://schemas.openxmlformats.org/officeDocument/2006/relationships/slide" Target="slides/slide98.xml"/><Relationship Id="rId106" Type="http://schemas.openxmlformats.org/officeDocument/2006/relationships/slide" Target="slides/slide99.xml"/><Relationship Id="rId107" Type="http://schemas.openxmlformats.org/officeDocument/2006/relationships/slide" Target="slides/slide100.xml"/><Relationship Id="rId108" Type="http://schemas.openxmlformats.org/officeDocument/2006/relationships/slide" Target="slides/slide101.xml"/><Relationship Id="rId109" Type="http://schemas.openxmlformats.org/officeDocument/2006/relationships/slide" Target="slides/slide102.xml"/><Relationship Id="rId110" Type="http://schemas.openxmlformats.org/officeDocument/2006/relationships/slide" Target="slides/slide103.xml"/><Relationship Id="rId111" Type="http://schemas.openxmlformats.org/officeDocument/2006/relationships/slide" Target="slides/slide104.xml"/><Relationship Id="rId112" Type="http://schemas.openxmlformats.org/officeDocument/2006/relationships/slide" Target="slides/slide105.xml"/><Relationship Id="rId113" Type="http://schemas.openxmlformats.org/officeDocument/2006/relationships/slide" Target="slides/slide106.xml"/><Relationship Id="rId114" Type="http://schemas.openxmlformats.org/officeDocument/2006/relationships/slide" Target="slides/slide107.xml"/><Relationship Id="rId115" Type="http://schemas.openxmlformats.org/officeDocument/2006/relationships/slide" Target="slides/slide108.xml"/><Relationship Id="rId116" Type="http://schemas.openxmlformats.org/officeDocument/2006/relationships/slide" Target="slides/slide109.xml"/><Relationship Id="rId117" Type="http://schemas.openxmlformats.org/officeDocument/2006/relationships/slide" Target="slides/slide110.xml"/><Relationship Id="rId118" Type="http://schemas.openxmlformats.org/officeDocument/2006/relationships/slide" Target="slides/slide111.xml"/><Relationship Id="rId119" Type="http://schemas.openxmlformats.org/officeDocument/2006/relationships/slide" Target="slides/slide112.xml"/><Relationship Id="rId120" Type="http://schemas.openxmlformats.org/officeDocument/2006/relationships/slide" Target="slides/slide113.xml"/><Relationship Id="rId121" Type="http://schemas.openxmlformats.org/officeDocument/2006/relationships/slide" Target="slides/slide114.xml"/><Relationship Id="rId122" Type="http://schemas.openxmlformats.org/officeDocument/2006/relationships/slide" Target="slides/slide115.xml"/><Relationship Id="rId123" Type="http://schemas.openxmlformats.org/officeDocument/2006/relationships/slide" Target="slides/slide116.xml"/><Relationship Id="rId124" Type="http://schemas.openxmlformats.org/officeDocument/2006/relationships/slide" Target="slides/slide117.xml"/><Relationship Id="rId125" Type="http://schemas.openxmlformats.org/officeDocument/2006/relationships/slide" Target="slides/slide118.xml"/><Relationship Id="rId126" Type="http://schemas.openxmlformats.org/officeDocument/2006/relationships/slide" Target="slides/slide119.xml"/><Relationship Id="rId127" Type="http://schemas.openxmlformats.org/officeDocument/2006/relationships/slide" Target="slides/slide120.xml"/><Relationship Id="rId128" Type="http://schemas.openxmlformats.org/officeDocument/2006/relationships/slide" Target="slides/slide121.xml"/><Relationship Id="rId129" Type="http://schemas.openxmlformats.org/officeDocument/2006/relationships/slide" Target="slides/slide122.xml"/><Relationship Id="rId130" Type="http://schemas.openxmlformats.org/officeDocument/2006/relationships/slide" Target="slides/slide123.xml"/><Relationship Id="rId131" Type="http://schemas.openxmlformats.org/officeDocument/2006/relationships/slide" Target="slides/slide124.xml"/><Relationship Id="rId132" Type="http://schemas.openxmlformats.org/officeDocument/2006/relationships/slide" Target="slides/slide125.xml"/><Relationship Id="rId133" Type="http://schemas.openxmlformats.org/officeDocument/2006/relationships/slide" Target="slides/slide126.xml"/><Relationship Id="rId134" Type="http://schemas.openxmlformats.org/officeDocument/2006/relationships/slide" Target="slides/slide127.xml"/><Relationship Id="rId135" Type="http://schemas.openxmlformats.org/officeDocument/2006/relationships/slide" Target="slides/slide128.xml"/><Relationship Id="rId136" Type="http://schemas.openxmlformats.org/officeDocument/2006/relationships/slide" Target="slides/slide129.xml"/><Relationship Id="rId137" Type="http://schemas.openxmlformats.org/officeDocument/2006/relationships/slide" Target="slides/slide130.xml"/><Relationship Id="rId138" Type="http://schemas.openxmlformats.org/officeDocument/2006/relationships/slide" Target="slides/slide131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Shape 169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70" name="Shape 170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584200" latinLnBrk="0">
      <a:defRPr sz="2200">
        <a:latin typeface="Lucida Grande"/>
        <a:ea typeface="Lucida Grande"/>
        <a:cs typeface="Lucida Grande"/>
        <a:sym typeface="Lucida Grande"/>
      </a:defRPr>
    </a:lvl1pPr>
    <a:lvl2pPr indent="228600" defTabSz="584200" latinLnBrk="0">
      <a:defRPr sz="2200">
        <a:latin typeface="Lucida Grande"/>
        <a:ea typeface="Lucida Grande"/>
        <a:cs typeface="Lucida Grande"/>
        <a:sym typeface="Lucida Grande"/>
      </a:defRPr>
    </a:lvl2pPr>
    <a:lvl3pPr indent="457200" defTabSz="584200" latinLnBrk="0">
      <a:defRPr sz="2200">
        <a:latin typeface="Lucida Grande"/>
        <a:ea typeface="Lucida Grande"/>
        <a:cs typeface="Lucida Grande"/>
        <a:sym typeface="Lucida Grande"/>
      </a:defRPr>
    </a:lvl3pPr>
    <a:lvl4pPr indent="685800" defTabSz="584200" latinLnBrk="0">
      <a:defRPr sz="2200">
        <a:latin typeface="Lucida Grande"/>
        <a:ea typeface="Lucida Grande"/>
        <a:cs typeface="Lucida Grande"/>
        <a:sym typeface="Lucida Grande"/>
      </a:defRPr>
    </a:lvl4pPr>
    <a:lvl5pPr indent="914400" defTabSz="584200" latinLnBrk="0">
      <a:defRPr sz="2200">
        <a:latin typeface="Lucida Grande"/>
        <a:ea typeface="Lucida Grande"/>
        <a:cs typeface="Lucida Grande"/>
        <a:sym typeface="Lucida Grande"/>
      </a:defRPr>
    </a:lvl5pPr>
    <a:lvl6pPr indent="1143000" defTabSz="584200" latinLnBrk="0">
      <a:defRPr sz="2200">
        <a:latin typeface="Lucida Grande"/>
        <a:ea typeface="Lucida Grande"/>
        <a:cs typeface="Lucida Grande"/>
        <a:sym typeface="Lucida Grande"/>
      </a:defRPr>
    </a:lvl6pPr>
    <a:lvl7pPr indent="1371600" defTabSz="584200" latinLnBrk="0">
      <a:defRPr sz="2200">
        <a:latin typeface="Lucida Grande"/>
        <a:ea typeface="Lucida Grande"/>
        <a:cs typeface="Lucida Grande"/>
        <a:sym typeface="Lucida Grande"/>
      </a:defRPr>
    </a:lvl7pPr>
    <a:lvl8pPr indent="1600200" defTabSz="584200" latinLnBrk="0">
      <a:defRPr sz="2200">
        <a:latin typeface="Lucida Grande"/>
        <a:ea typeface="Lucida Grande"/>
        <a:cs typeface="Lucida Grande"/>
        <a:sym typeface="Lucida Grande"/>
      </a:defRPr>
    </a:lvl8pPr>
    <a:lvl9pPr indent="1828800" defTabSz="584200" latinLnBrk="0">
      <a:defRPr sz="2200">
        <a:latin typeface="Lucida Grande"/>
        <a:ea typeface="Lucida Grande"/>
        <a:cs typeface="Lucida Grande"/>
        <a:sym typeface="Lucida Grand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/Relationships>
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/Relationships>
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/>
          <p:nvPr>
            <p:ph type="title"/>
          </p:nvPr>
        </p:nvSpPr>
        <p:spPr>
          <a:xfrm>
            <a:off x="355600" y="2044700"/>
            <a:ext cx="12293600" cy="3238500"/>
          </a:xfrm>
          <a:prstGeom prst="rect">
            <a:avLst/>
          </a:prstGeom>
        </p:spPr>
        <p:txBody>
          <a:bodyPr anchor="b"/>
          <a:lstStyle/>
          <a:p>
            <a:pPr/>
            <a:r>
              <a:t>Title Text</a:t>
            </a:r>
          </a:p>
        </p:txBody>
      </p:sp>
      <p:sp>
        <p:nvSpPr>
          <p:cNvPr id="12" name="Body Level One…"/>
          <p:cNvSpPr txBox="1"/>
          <p:nvPr>
            <p:ph type="body" sz="quarter" idx="1"/>
          </p:nvPr>
        </p:nvSpPr>
        <p:spPr>
          <a:xfrm>
            <a:off x="355600" y="5270500"/>
            <a:ext cx="12293600" cy="1295400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800"/>
            </a:lvl1pPr>
            <a:lvl2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800"/>
            </a:lvl2pPr>
            <a:lvl3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800"/>
            </a:lvl3pPr>
            <a:lvl4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800"/>
            </a:lvl4pPr>
            <a:lvl5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8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- Top - Dark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89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232323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Title Text"/>
          <p:cNvSpPr txBox="1"/>
          <p:nvPr>
            <p:ph type="title"/>
          </p:nvPr>
        </p:nvSpPr>
        <p:spPr>
          <a:xfrm>
            <a:off x="355600" y="3225800"/>
            <a:ext cx="12293600" cy="3302000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9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Image"/>
          <p:cNvSpPr/>
          <p:nvPr>
            <p:ph type="pic" idx="21"/>
          </p:nvPr>
        </p:nvSpPr>
        <p:spPr>
          <a:xfrm>
            <a:off x="1308101" y="520687"/>
            <a:ext cx="10388602" cy="5880853"/>
          </a:xfrm>
          <a:prstGeom prst="rect">
            <a:avLst/>
          </a:prstGeom>
        </p:spPr>
        <p:txBody>
          <a:bodyPr lIns="91439" tIns="45719" rIns="91439" bIns="45719" anchor="t"/>
          <a:lstStyle/>
          <a:p>
            <a:pPr/>
          </a:p>
        </p:txBody>
      </p:sp>
      <p:sp>
        <p:nvSpPr>
          <p:cNvPr id="105" name="Title Text"/>
          <p:cNvSpPr txBox="1"/>
          <p:nvPr>
            <p:ph type="title"/>
          </p:nvPr>
        </p:nvSpPr>
        <p:spPr>
          <a:xfrm>
            <a:off x="355600" y="7416800"/>
            <a:ext cx="12293600" cy="1282700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106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Horizontal - Dark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Image"/>
          <p:cNvSpPr/>
          <p:nvPr>
            <p:ph type="pic" idx="21"/>
          </p:nvPr>
        </p:nvSpPr>
        <p:spPr>
          <a:xfrm>
            <a:off x="1308101" y="520687"/>
            <a:ext cx="10388602" cy="5880853"/>
          </a:xfrm>
          <a:prstGeom prst="rect">
            <a:avLst/>
          </a:prstGeom>
        </p:spPr>
        <p:txBody>
          <a:bodyPr lIns="91439" tIns="45719" rIns="91439" bIns="45719" anchor="t"/>
          <a:lstStyle/>
          <a:p>
            <a:pPr/>
          </a:p>
        </p:txBody>
      </p:sp>
      <p:sp>
        <p:nvSpPr>
          <p:cNvPr id="114" name="Title Text"/>
          <p:cNvSpPr txBox="1"/>
          <p:nvPr>
            <p:ph type="title"/>
          </p:nvPr>
        </p:nvSpPr>
        <p:spPr>
          <a:xfrm>
            <a:off x="355600" y="7416800"/>
            <a:ext cx="12293600" cy="1282700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11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232323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Image"/>
          <p:cNvSpPr/>
          <p:nvPr>
            <p:ph type="pic" sz="half" idx="21"/>
          </p:nvPr>
        </p:nvSpPr>
        <p:spPr>
          <a:xfrm>
            <a:off x="7251700" y="800100"/>
            <a:ext cx="4902200" cy="8286637"/>
          </a:xfrm>
          <a:prstGeom prst="rect">
            <a:avLst/>
          </a:prstGeom>
        </p:spPr>
        <p:txBody>
          <a:bodyPr lIns="91439" tIns="45719" rIns="91439" bIns="45719" anchor="t"/>
          <a:lstStyle/>
          <a:p>
            <a:pPr/>
          </a:p>
        </p:txBody>
      </p:sp>
      <p:sp>
        <p:nvSpPr>
          <p:cNvPr id="123" name="Title Text"/>
          <p:cNvSpPr txBox="1"/>
          <p:nvPr>
            <p:ph type="title"/>
          </p:nvPr>
        </p:nvSpPr>
        <p:spPr>
          <a:xfrm>
            <a:off x="355600" y="1384300"/>
            <a:ext cx="5892800" cy="3505200"/>
          </a:xfrm>
          <a:prstGeom prst="rect">
            <a:avLst/>
          </a:prstGeom>
        </p:spPr>
        <p:txBody>
          <a:bodyPr anchor="b"/>
          <a:lstStyle/>
          <a:p>
            <a:pPr/>
            <a:r>
              <a:t>Title Text</a:t>
            </a:r>
          </a:p>
        </p:txBody>
      </p:sp>
      <p:sp>
        <p:nvSpPr>
          <p:cNvPr id="124" name="Body Level One…"/>
          <p:cNvSpPr txBox="1"/>
          <p:nvPr>
            <p:ph type="body" sz="quarter" idx="1"/>
          </p:nvPr>
        </p:nvSpPr>
        <p:spPr>
          <a:xfrm>
            <a:off x="355600" y="4876800"/>
            <a:ext cx="5892800" cy="1295400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800"/>
            </a:lvl1pPr>
            <a:lvl2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800"/>
            </a:lvl2pPr>
            <a:lvl3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800"/>
            </a:lvl3pPr>
            <a:lvl4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800"/>
            </a:lvl4pPr>
            <a:lvl5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8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2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Vertical - Dark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Image"/>
          <p:cNvSpPr/>
          <p:nvPr>
            <p:ph type="pic" sz="half" idx="21"/>
          </p:nvPr>
        </p:nvSpPr>
        <p:spPr>
          <a:xfrm>
            <a:off x="7251700" y="800100"/>
            <a:ext cx="4902200" cy="8286637"/>
          </a:xfrm>
          <a:prstGeom prst="rect">
            <a:avLst/>
          </a:prstGeom>
        </p:spPr>
        <p:txBody>
          <a:bodyPr lIns="91439" tIns="45719" rIns="91439" bIns="45719" anchor="t"/>
          <a:lstStyle/>
          <a:p>
            <a:pPr/>
          </a:p>
        </p:txBody>
      </p:sp>
      <p:sp>
        <p:nvSpPr>
          <p:cNvPr id="133" name="Title Text"/>
          <p:cNvSpPr txBox="1"/>
          <p:nvPr>
            <p:ph type="title"/>
          </p:nvPr>
        </p:nvSpPr>
        <p:spPr>
          <a:xfrm>
            <a:off x="355600" y="1384300"/>
            <a:ext cx="5892800" cy="3505200"/>
          </a:xfrm>
          <a:prstGeom prst="rect">
            <a:avLst/>
          </a:prstGeom>
        </p:spPr>
        <p:txBody>
          <a:bodyPr anchor="b"/>
          <a:lstStyle/>
          <a:p>
            <a:pPr/>
            <a:r>
              <a:t>Title Text</a:t>
            </a:r>
          </a:p>
        </p:txBody>
      </p:sp>
      <p:sp>
        <p:nvSpPr>
          <p:cNvPr id="134" name="Body Level One…"/>
          <p:cNvSpPr txBox="1"/>
          <p:nvPr>
            <p:ph type="body" sz="quarter" idx="1"/>
          </p:nvPr>
        </p:nvSpPr>
        <p:spPr>
          <a:xfrm>
            <a:off x="355600" y="4876800"/>
            <a:ext cx="5892800" cy="1295400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800"/>
            </a:lvl1pPr>
            <a:lvl2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800"/>
            </a:lvl2pPr>
            <a:lvl3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800"/>
            </a:lvl3pPr>
            <a:lvl4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800"/>
            </a:lvl4pPr>
            <a:lvl5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8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232323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Image"/>
          <p:cNvSpPr/>
          <p:nvPr>
            <p:ph type="pic" sz="quarter" idx="21"/>
          </p:nvPr>
        </p:nvSpPr>
        <p:spPr>
          <a:xfrm>
            <a:off x="7759700" y="2857500"/>
            <a:ext cx="3873500" cy="6547732"/>
          </a:xfrm>
          <a:prstGeom prst="rect">
            <a:avLst/>
          </a:prstGeom>
        </p:spPr>
        <p:txBody>
          <a:bodyPr lIns="91439" tIns="45719" rIns="91439" bIns="45719" anchor="t"/>
          <a:lstStyle/>
          <a:p>
            <a:pPr/>
          </a:p>
        </p:txBody>
      </p:sp>
      <p:sp>
        <p:nvSpPr>
          <p:cNvPr id="143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144" name="Body Level One…"/>
          <p:cNvSpPr txBox="1"/>
          <p:nvPr>
            <p:ph type="body" sz="half" idx="1"/>
          </p:nvPr>
        </p:nvSpPr>
        <p:spPr>
          <a:xfrm>
            <a:off x="355600" y="3187700"/>
            <a:ext cx="5892800" cy="584200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3800">
                <a:solidFill>
                  <a:srgbClr val="535353"/>
                </a:solidFill>
              </a:defRPr>
            </a:lvl1pPr>
            <a:lvl2pPr>
              <a:lnSpc>
                <a:spcPct val="100000"/>
              </a:lnSpc>
              <a:defRPr sz="3800">
                <a:solidFill>
                  <a:srgbClr val="535353"/>
                </a:solidFill>
              </a:defRPr>
            </a:lvl2pPr>
            <a:lvl3pPr>
              <a:lnSpc>
                <a:spcPct val="100000"/>
              </a:lnSpc>
              <a:defRPr sz="3800">
                <a:solidFill>
                  <a:srgbClr val="535353"/>
                </a:solidFill>
              </a:defRPr>
            </a:lvl3pPr>
            <a:lvl4pPr>
              <a:lnSpc>
                <a:spcPct val="100000"/>
              </a:lnSpc>
              <a:defRPr sz="3800">
                <a:solidFill>
                  <a:srgbClr val="535353"/>
                </a:solidFill>
              </a:defRPr>
            </a:lvl4pPr>
            <a:lvl5pPr>
              <a:lnSpc>
                <a:spcPct val="100000"/>
              </a:lnSpc>
              <a:defRPr sz="3800">
                <a:solidFill>
                  <a:srgbClr val="535353"/>
                </a:solidFill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4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153" name="Body Level One…"/>
          <p:cNvSpPr txBox="1"/>
          <p:nvPr>
            <p:ph type="body" sz="half" idx="1"/>
          </p:nvPr>
        </p:nvSpPr>
        <p:spPr>
          <a:xfrm>
            <a:off x="355600" y="3187700"/>
            <a:ext cx="5892800" cy="584200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3800">
                <a:solidFill>
                  <a:srgbClr val="535353"/>
                </a:solidFill>
              </a:defRPr>
            </a:lvl1pPr>
            <a:lvl2pPr>
              <a:lnSpc>
                <a:spcPct val="100000"/>
              </a:lnSpc>
              <a:defRPr sz="3800">
                <a:solidFill>
                  <a:srgbClr val="535353"/>
                </a:solidFill>
              </a:defRPr>
            </a:lvl2pPr>
            <a:lvl3pPr>
              <a:lnSpc>
                <a:spcPct val="100000"/>
              </a:lnSpc>
              <a:defRPr sz="3800">
                <a:solidFill>
                  <a:srgbClr val="535353"/>
                </a:solidFill>
              </a:defRPr>
            </a:lvl3pPr>
            <a:lvl4pPr>
              <a:lnSpc>
                <a:spcPct val="100000"/>
              </a:lnSpc>
              <a:defRPr sz="3800">
                <a:solidFill>
                  <a:srgbClr val="535353"/>
                </a:solidFill>
              </a:defRPr>
            </a:lvl4pPr>
            <a:lvl5pPr>
              <a:lnSpc>
                <a:spcPct val="100000"/>
              </a:lnSpc>
              <a:defRPr sz="3800">
                <a:solidFill>
                  <a:srgbClr val="535353"/>
                </a:solidFill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5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 -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162" name="Body Level One…"/>
          <p:cNvSpPr txBox="1"/>
          <p:nvPr>
            <p:ph type="body" sz="half" idx="1"/>
          </p:nvPr>
        </p:nvSpPr>
        <p:spPr>
          <a:xfrm>
            <a:off x="6756400" y="3187700"/>
            <a:ext cx="5892800" cy="584200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3800">
                <a:solidFill>
                  <a:srgbClr val="535353"/>
                </a:solidFill>
              </a:defRPr>
            </a:lvl1pPr>
            <a:lvl2pPr>
              <a:lnSpc>
                <a:spcPct val="100000"/>
              </a:lnSpc>
              <a:defRPr sz="3800">
                <a:solidFill>
                  <a:srgbClr val="535353"/>
                </a:solidFill>
              </a:defRPr>
            </a:lvl2pPr>
            <a:lvl3pPr>
              <a:lnSpc>
                <a:spcPct val="100000"/>
              </a:lnSpc>
              <a:defRPr sz="3800">
                <a:solidFill>
                  <a:srgbClr val="535353"/>
                </a:solidFill>
              </a:defRPr>
            </a:lvl3pPr>
            <a:lvl4pPr>
              <a:lnSpc>
                <a:spcPct val="100000"/>
              </a:lnSpc>
              <a:defRPr sz="3800">
                <a:solidFill>
                  <a:srgbClr val="535353"/>
                </a:solidFill>
              </a:defRPr>
            </a:lvl4pPr>
            <a:lvl5pPr>
              <a:lnSpc>
                <a:spcPct val="100000"/>
              </a:lnSpc>
              <a:defRPr sz="3800">
                <a:solidFill>
                  <a:srgbClr val="535353"/>
                </a:solidFill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6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Subtitle -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Image"/>
          <p:cNvSpPr/>
          <p:nvPr>
            <p:ph type="pic" idx="21"/>
          </p:nvPr>
        </p:nvSpPr>
        <p:spPr>
          <a:xfrm>
            <a:off x="1308101" y="520687"/>
            <a:ext cx="10388602" cy="5880853"/>
          </a:xfrm>
          <a:prstGeom prst="rect">
            <a:avLst/>
          </a:prstGeom>
        </p:spPr>
        <p:txBody>
          <a:bodyPr lIns="91439" tIns="45719" rIns="91439" bIns="45719" anchor="t"/>
          <a:lstStyle/>
          <a:p>
            <a:pPr/>
          </a:p>
        </p:txBody>
      </p:sp>
      <p:sp>
        <p:nvSpPr>
          <p:cNvPr id="21" name="Title Text"/>
          <p:cNvSpPr txBox="1"/>
          <p:nvPr>
            <p:ph type="title"/>
          </p:nvPr>
        </p:nvSpPr>
        <p:spPr>
          <a:xfrm>
            <a:off x="355600" y="6832600"/>
            <a:ext cx="12293600" cy="1257300"/>
          </a:xfrm>
          <a:prstGeom prst="rect">
            <a:avLst/>
          </a:prstGeom>
        </p:spPr>
        <p:txBody>
          <a:bodyPr anchor="b"/>
          <a:lstStyle/>
          <a:p>
            <a:pPr/>
            <a:r>
              <a:t>Title Text</a:t>
            </a:r>
          </a:p>
        </p:txBody>
      </p:sp>
      <p:sp>
        <p:nvSpPr>
          <p:cNvPr id="22" name="Body Level One…"/>
          <p:cNvSpPr txBox="1"/>
          <p:nvPr>
            <p:ph type="body" sz="quarter" idx="1"/>
          </p:nvPr>
        </p:nvSpPr>
        <p:spPr>
          <a:xfrm>
            <a:off x="355600" y="8077200"/>
            <a:ext cx="12293600" cy="1206500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800"/>
            </a:lvl1pPr>
            <a:lvl2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800"/>
            </a:lvl2pPr>
            <a:lvl3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800"/>
            </a:lvl3pPr>
            <a:lvl4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800"/>
            </a:lvl4pPr>
            <a:lvl5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8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Subtitle - Photo - Dark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Image"/>
          <p:cNvSpPr/>
          <p:nvPr>
            <p:ph type="pic" idx="21"/>
          </p:nvPr>
        </p:nvSpPr>
        <p:spPr>
          <a:xfrm>
            <a:off x="1308101" y="520687"/>
            <a:ext cx="10388602" cy="5880853"/>
          </a:xfrm>
          <a:prstGeom prst="rect">
            <a:avLst/>
          </a:prstGeom>
        </p:spPr>
        <p:txBody>
          <a:bodyPr lIns="91439" tIns="45719" rIns="91439" bIns="45719" anchor="t"/>
          <a:lstStyle/>
          <a:p>
            <a:pPr/>
          </a:p>
        </p:txBody>
      </p:sp>
      <p:sp>
        <p:nvSpPr>
          <p:cNvPr id="31" name="Title Text"/>
          <p:cNvSpPr txBox="1"/>
          <p:nvPr>
            <p:ph type="title"/>
          </p:nvPr>
        </p:nvSpPr>
        <p:spPr>
          <a:xfrm>
            <a:off x="355600" y="6832600"/>
            <a:ext cx="12293600" cy="1257300"/>
          </a:xfrm>
          <a:prstGeom prst="rect">
            <a:avLst/>
          </a:prstGeom>
        </p:spPr>
        <p:txBody>
          <a:bodyPr anchor="b"/>
          <a:lstStyle/>
          <a:p>
            <a:pPr/>
            <a:r>
              <a:t>Title Text</a:t>
            </a:r>
          </a:p>
        </p:txBody>
      </p:sp>
      <p:sp>
        <p:nvSpPr>
          <p:cNvPr id="32" name="Body Level One…"/>
          <p:cNvSpPr txBox="1"/>
          <p:nvPr>
            <p:ph type="body" sz="quarter" idx="1"/>
          </p:nvPr>
        </p:nvSpPr>
        <p:spPr>
          <a:xfrm>
            <a:off x="355600" y="8077200"/>
            <a:ext cx="12293600" cy="1206500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800"/>
            </a:lvl1pPr>
            <a:lvl2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800"/>
            </a:lvl2pPr>
            <a:lvl3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800"/>
            </a:lvl3pPr>
            <a:lvl4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800"/>
            </a:lvl4pPr>
            <a:lvl5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8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232323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41" name="Body Level One…"/>
          <p:cNvSpPr txBox="1"/>
          <p:nvPr>
            <p:ph type="body" idx="1"/>
          </p:nvPr>
        </p:nvSpPr>
        <p:spPr>
          <a:xfrm>
            <a:off x="355600" y="3187700"/>
            <a:ext cx="12293600" cy="584200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3800"/>
            </a:lvl1pPr>
            <a:lvl2pPr>
              <a:lnSpc>
                <a:spcPct val="100000"/>
              </a:lnSpc>
              <a:spcBef>
                <a:spcPts val="400"/>
              </a:spcBef>
              <a:buSzPct val="66000"/>
              <a:buFont typeface="Lucida Grande"/>
              <a:buChar char="‣"/>
              <a:defRPr sz="2900"/>
            </a:lvl2pPr>
            <a:lvl3pPr>
              <a:lnSpc>
                <a:spcPct val="100000"/>
              </a:lnSpc>
              <a:spcBef>
                <a:spcPts val="500"/>
              </a:spcBef>
              <a:buChar char="-"/>
              <a:defRPr sz="2400"/>
            </a:lvl3pPr>
            <a:lvl4pPr>
              <a:lnSpc>
                <a:spcPct val="100000"/>
              </a:lnSpc>
              <a:defRPr sz="3800"/>
            </a:lvl4pPr>
            <a:lvl5pPr>
              <a:lnSpc>
                <a:spcPct val="100000"/>
              </a:lnSpc>
              <a:defRPr sz="38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50" name="Body Level One…"/>
          <p:cNvSpPr txBox="1"/>
          <p:nvPr>
            <p:ph type="body" idx="1"/>
          </p:nvPr>
        </p:nvSpPr>
        <p:spPr>
          <a:xfrm>
            <a:off x="355600" y="3187700"/>
            <a:ext cx="12293600" cy="5842000"/>
          </a:xfrm>
          <a:prstGeom prst="rect">
            <a:avLst/>
          </a:prstGeom>
        </p:spPr>
        <p:txBody>
          <a:bodyPr numCol="2" spcCol="614680" anchor="t"/>
          <a:lstStyle>
            <a:lvl1pPr>
              <a:lnSpc>
                <a:spcPct val="100000"/>
              </a:lnSpc>
              <a:defRPr sz="3800">
                <a:solidFill>
                  <a:srgbClr val="535353"/>
                </a:solidFill>
              </a:defRPr>
            </a:lvl1pPr>
            <a:lvl2pPr>
              <a:lnSpc>
                <a:spcPct val="100000"/>
              </a:lnSpc>
              <a:defRPr sz="3800">
                <a:solidFill>
                  <a:srgbClr val="535353"/>
                </a:solidFill>
              </a:defRPr>
            </a:lvl2pPr>
            <a:lvl3pPr>
              <a:lnSpc>
                <a:spcPct val="100000"/>
              </a:lnSpc>
              <a:defRPr sz="3800">
                <a:solidFill>
                  <a:srgbClr val="535353"/>
                </a:solidFill>
              </a:defRPr>
            </a:lvl3pPr>
            <a:lvl4pPr>
              <a:lnSpc>
                <a:spcPct val="100000"/>
              </a:lnSpc>
              <a:defRPr sz="3800">
                <a:solidFill>
                  <a:srgbClr val="535353"/>
                </a:solidFill>
              </a:defRPr>
            </a:lvl4pPr>
            <a:lvl5pPr>
              <a:lnSpc>
                <a:spcPct val="100000"/>
              </a:lnSpc>
              <a:defRPr sz="3800">
                <a:solidFill>
                  <a:srgbClr val="535353"/>
                </a:solidFill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Body Level One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9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 - Dark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232323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8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jpe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<Relationship Id="rId15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5.xml"/><Relationship Id="rId18" Type="http://schemas.openxmlformats.org/officeDocument/2006/relationships/slideLayout" Target="../slideLayouts/slideLayout16.xml"/><Relationship Id="rId19" Type="http://schemas.openxmlformats.org/officeDocument/2006/relationships/slideLayout" Target="../slideLayouts/slideLayout17.xml"/><Relationship Id="rId20" Type="http://schemas.openxmlformats.org/officeDocument/2006/relationships/slideLayout" Target="../slideLayouts/slideLayout18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ody Level One…"/>
          <p:cNvSpPr txBox="1"/>
          <p:nvPr>
            <p:ph type="body" idx="1"/>
          </p:nvPr>
        </p:nvSpPr>
        <p:spPr>
          <a:xfrm>
            <a:off x="355600" y="254000"/>
            <a:ext cx="12293600" cy="92329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" name="Title Text"/>
          <p:cNvSpPr txBox="1"/>
          <p:nvPr>
            <p:ph type="title"/>
          </p:nvPr>
        </p:nvSpPr>
        <p:spPr>
          <a:xfrm>
            <a:off x="355600" y="254000"/>
            <a:ext cx="12293600" cy="2438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/>
          <a:p>
            <a:pPr/>
            <a:r>
              <a:t>Title Text</a:t>
            </a:r>
          </a:p>
        </p:txBody>
      </p:sp>
      <p:sp>
        <p:nvSpPr>
          <p:cNvPr id="4" name="Slide Number"/>
          <p:cNvSpPr txBox="1"/>
          <p:nvPr>
            <p:ph type="sldNum" sz="quarter" idx="2"/>
          </p:nvPr>
        </p:nvSpPr>
        <p:spPr>
          <a:xfrm>
            <a:off x="6324600" y="9271000"/>
            <a:ext cx="342900" cy="3556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  <p:sldLayoutId id="2147483661" r:id="rId15"/>
    <p:sldLayoutId id="2147483662" r:id="rId16"/>
    <p:sldLayoutId id="2147483663" r:id="rId17"/>
    <p:sldLayoutId id="2147483664" r:id="rId18"/>
    <p:sldLayoutId id="2147483665" r:id="rId19"/>
    <p:sldLayoutId id="2147483666" r:id="rId20"/>
  </p:sldLayoutIdLst>
  <p:transition xmlns:p14="http://schemas.microsoft.com/office/powerpoint/2010/main" spd="med" advClick="1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all" i="0" spc="0" strike="noStrike" sz="7200" u="none">
          <a:solidFill>
            <a:srgbClr val="535353"/>
          </a:solidFill>
          <a:uFillTx/>
          <a:latin typeface="+mn-lt"/>
          <a:ea typeface="+mn-ea"/>
          <a:cs typeface="+mn-cs"/>
          <a:sym typeface="Gill Sans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all" i="0" spc="0" strike="noStrike" sz="7200" u="none">
          <a:solidFill>
            <a:srgbClr val="535353"/>
          </a:solidFill>
          <a:uFillTx/>
          <a:latin typeface="+mn-lt"/>
          <a:ea typeface="+mn-ea"/>
          <a:cs typeface="+mn-cs"/>
          <a:sym typeface="Gill Sans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all" i="0" spc="0" strike="noStrike" sz="7200" u="none">
          <a:solidFill>
            <a:srgbClr val="535353"/>
          </a:solidFill>
          <a:uFillTx/>
          <a:latin typeface="+mn-lt"/>
          <a:ea typeface="+mn-ea"/>
          <a:cs typeface="+mn-cs"/>
          <a:sym typeface="Gill Sans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all" i="0" spc="0" strike="noStrike" sz="7200" u="none">
          <a:solidFill>
            <a:srgbClr val="535353"/>
          </a:solidFill>
          <a:uFillTx/>
          <a:latin typeface="+mn-lt"/>
          <a:ea typeface="+mn-ea"/>
          <a:cs typeface="+mn-cs"/>
          <a:sym typeface="Gill Sans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all" i="0" spc="0" strike="noStrike" sz="7200" u="none">
          <a:solidFill>
            <a:srgbClr val="535353"/>
          </a:solidFill>
          <a:uFillTx/>
          <a:latin typeface="+mn-lt"/>
          <a:ea typeface="+mn-ea"/>
          <a:cs typeface="+mn-cs"/>
          <a:sym typeface="Gill Sans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all" i="0" spc="0" strike="noStrike" sz="7200" u="none">
          <a:solidFill>
            <a:srgbClr val="535353"/>
          </a:solidFill>
          <a:uFillTx/>
          <a:latin typeface="+mn-lt"/>
          <a:ea typeface="+mn-ea"/>
          <a:cs typeface="+mn-cs"/>
          <a:sym typeface="Gill Sans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all" i="0" spc="0" strike="noStrike" sz="7200" u="none">
          <a:solidFill>
            <a:srgbClr val="535353"/>
          </a:solidFill>
          <a:uFillTx/>
          <a:latin typeface="+mn-lt"/>
          <a:ea typeface="+mn-ea"/>
          <a:cs typeface="+mn-cs"/>
          <a:sym typeface="Gill Sans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all" i="0" spc="0" strike="noStrike" sz="7200" u="none">
          <a:solidFill>
            <a:srgbClr val="535353"/>
          </a:solidFill>
          <a:uFillTx/>
          <a:latin typeface="+mn-lt"/>
          <a:ea typeface="+mn-ea"/>
          <a:cs typeface="+mn-cs"/>
          <a:sym typeface="Gill Sans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all" i="0" spc="0" strike="noStrike" sz="7200" u="none">
          <a:solidFill>
            <a:srgbClr val="535353"/>
          </a:solidFill>
          <a:uFillTx/>
          <a:latin typeface="+mn-lt"/>
          <a:ea typeface="+mn-ea"/>
          <a:cs typeface="+mn-cs"/>
          <a:sym typeface="Gill Sans Light"/>
        </a:defRPr>
      </a:lvl9pPr>
    </p:titleStyle>
    <p:bodyStyle>
      <a:lvl1pPr marL="304800" marR="0" indent="-304800" algn="l" defTabSz="584200" rtl="0" latinLnBrk="0">
        <a:lnSpc>
          <a:spcPct val="120000"/>
        </a:lnSpc>
        <a:spcBef>
          <a:spcPts val="3800"/>
        </a:spcBef>
        <a:spcAft>
          <a:spcPts val="0"/>
        </a:spcAft>
        <a:buClr>
          <a:srgbClr val="535353"/>
        </a:buClr>
        <a:buSzPct val="82000"/>
        <a:buFontTx/>
        <a:buChar char="•"/>
        <a:tabLst/>
        <a:defRPr b="0" baseline="0" cap="none" i="0" spc="0" strike="noStrike" sz="4600" u="none">
          <a:solidFill>
            <a:srgbClr val="525252"/>
          </a:solidFill>
          <a:uFillTx/>
          <a:latin typeface="+mn-lt"/>
          <a:ea typeface="+mn-ea"/>
          <a:cs typeface="+mn-cs"/>
          <a:sym typeface="Gill Sans Light"/>
        </a:defRPr>
      </a:lvl1pPr>
      <a:lvl2pPr marL="685800" marR="0" indent="-304800" algn="l" defTabSz="584200" rtl="0" latinLnBrk="0">
        <a:lnSpc>
          <a:spcPct val="120000"/>
        </a:lnSpc>
        <a:spcBef>
          <a:spcPts val="3800"/>
        </a:spcBef>
        <a:spcAft>
          <a:spcPts val="0"/>
        </a:spcAft>
        <a:buClr>
          <a:srgbClr val="535353"/>
        </a:buClr>
        <a:buSzPct val="82000"/>
        <a:buFontTx/>
        <a:buChar char="•"/>
        <a:tabLst/>
        <a:defRPr b="0" baseline="0" cap="none" i="0" spc="0" strike="noStrike" sz="4600" u="none">
          <a:solidFill>
            <a:srgbClr val="525252"/>
          </a:solidFill>
          <a:uFillTx/>
          <a:latin typeface="+mn-lt"/>
          <a:ea typeface="+mn-ea"/>
          <a:cs typeface="+mn-cs"/>
          <a:sym typeface="Gill Sans Light"/>
        </a:defRPr>
      </a:lvl2pPr>
      <a:lvl3pPr marL="1066800" marR="0" indent="-304800" algn="l" defTabSz="584200" rtl="0" latinLnBrk="0">
        <a:lnSpc>
          <a:spcPct val="120000"/>
        </a:lnSpc>
        <a:spcBef>
          <a:spcPts val="3800"/>
        </a:spcBef>
        <a:spcAft>
          <a:spcPts val="0"/>
        </a:spcAft>
        <a:buClr>
          <a:srgbClr val="535353"/>
        </a:buClr>
        <a:buSzPct val="82000"/>
        <a:buFontTx/>
        <a:buChar char="•"/>
        <a:tabLst/>
        <a:defRPr b="0" baseline="0" cap="none" i="0" spc="0" strike="noStrike" sz="4600" u="none">
          <a:solidFill>
            <a:srgbClr val="525252"/>
          </a:solidFill>
          <a:uFillTx/>
          <a:latin typeface="+mn-lt"/>
          <a:ea typeface="+mn-ea"/>
          <a:cs typeface="+mn-cs"/>
          <a:sym typeface="Gill Sans Light"/>
        </a:defRPr>
      </a:lvl3pPr>
      <a:lvl4pPr marL="1447800" marR="0" indent="-304800" algn="l" defTabSz="584200" rtl="0" latinLnBrk="0">
        <a:lnSpc>
          <a:spcPct val="120000"/>
        </a:lnSpc>
        <a:spcBef>
          <a:spcPts val="3800"/>
        </a:spcBef>
        <a:spcAft>
          <a:spcPts val="0"/>
        </a:spcAft>
        <a:buClr>
          <a:srgbClr val="535353"/>
        </a:buClr>
        <a:buSzPct val="82000"/>
        <a:buFontTx/>
        <a:buChar char="•"/>
        <a:tabLst/>
        <a:defRPr b="0" baseline="0" cap="none" i="0" spc="0" strike="noStrike" sz="4600" u="none">
          <a:solidFill>
            <a:srgbClr val="525252"/>
          </a:solidFill>
          <a:uFillTx/>
          <a:latin typeface="+mn-lt"/>
          <a:ea typeface="+mn-ea"/>
          <a:cs typeface="+mn-cs"/>
          <a:sym typeface="Gill Sans Light"/>
        </a:defRPr>
      </a:lvl4pPr>
      <a:lvl5pPr marL="1828800" marR="0" indent="-304800" algn="l" defTabSz="584200" rtl="0" latinLnBrk="0">
        <a:lnSpc>
          <a:spcPct val="120000"/>
        </a:lnSpc>
        <a:spcBef>
          <a:spcPts val="3800"/>
        </a:spcBef>
        <a:spcAft>
          <a:spcPts val="0"/>
        </a:spcAft>
        <a:buClr>
          <a:srgbClr val="535353"/>
        </a:buClr>
        <a:buSzPct val="82000"/>
        <a:buFontTx/>
        <a:buChar char="•"/>
        <a:tabLst/>
        <a:defRPr b="0" baseline="0" cap="none" i="0" spc="0" strike="noStrike" sz="4600" u="none">
          <a:solidFill>
            <a:srgbClr val="525252"/>
          </a:solidFill>
          <a:uFillTx/>
          <a:latin typeface="+mn-lt"/>
          <a:ea typeface="+mn-ea"/>
          <a:cs typeface="+mn-cs"/>
          <a:sym typeface="Gill Sans Light"/>
        </a:defRPr>
      </a:lvl5pPr>
      <a:lvl6pPr marL="2209800" marR="0" indent="-304800" algn="l" defTabSz="584200" rtl="0" latinLnBrk="0">
        <a:lnSpc>
          <a:spcPct val="120000"/>
        </a:lnSpc>
        <a:spcBef>
          <a:spcPts val="3800"/>
        </a:spcBef>
        <a:spcAft>
          <a:spcPts val="0"/>
        </a:spcAft>
        <a:buClr>
          <a:srgbClr val="535353"/>
        </a:buClr>
        <a:buSzPct val="82000"/>
        <a:buFontTx/>
        <a:buChar char="•"/>
        <a:tabLst/>
        <a:defRPr b="0" baseline="0" cap="none" i="0" spc="0" strike="noStrike" sz="4600" u="none">
          <a:solidFill>
            <a:srgbClr val="525252"/>
          </a:solidFill>
          <a:uFillTx/>
          <a:latin typeface="+mn-lt"/>
          <a:ea typeface="+mn-ea"/>
          <a:cs typeface="+mn-cs"/>
          <a:sym typeface="Gill Sans Light"/>
        </a:defRPr>
      </a:lvl6pPr>
      <a:lvl7pPr marL="2590800" marR="0" indent="-304800" algn="l" defTabSz="584200" rtl="0" latinLnBrk="0">
        <a:lnSpc>
          <a:spcPct val="120000"/>
        </a:lnSpc>
        <a:spcBef>
          <a:spcPts val="3800"/>
        </a:spcBef>
        <a:spcAft>
          <a:spcPts val="0"/>
        </a:spcAft>
        <a:buClr>
          <a:srgbClr val="535353"/>
        </a:buClr>
        <a:buSzPct val="82000"/>
        <a:buFontTx/>
        <a:buChar char="•"/>
        <a:tabLst/>
        <a:defRPr b="0" baseline="0" cap="none" i="0" spc="0" strike="noStrike" sz="4600" u="none">
          <a:solidFill>
            <a:srgbClr val="525252"/>
          </a:solidFill>
          <a:uFillTx/>
          <a:latin typeface="+mn-lt"/>
          <a:ea typeface="+mn-ea"/>
          <a:cs typeface="+mn-cs"/>
          <a:sym typeface="Gill Sans Light"/>
        </a:defRPr>
      </a:lvl7pPr>
      <a:lvl8pPr marL="2971800" marR="0" indent="-304800" algn="l" defTabSz="584200" rtl="0" latinLnBrk="0">
        <a:lnSpc>
          <a:spcPct val="120000"/>
        </a:lnSpc>
        <a:spcBef>
          <a:spcPts val="3800"/>
        </a:spcBef>
        <a:spcAft>
          <a:spcPts val="0"/>
        </a:spcAft>
        <a:buClr>
          <a:srgbClr val="535353"/>
        </a:buClr>
        <a:buSzPct val="82000"/>
        <a:buFontTx/>
        <a:buChar char="•"/>
        <a:tabLst/>
        <a:defRPr b="0" baseline="0" cap="none" i="0" spc="0" strike="noStrike" sz="4600" u="none">
          <a:solidFill>
            <a:srgbClr val="525252"/>
          </a:solidFill>
          <a:uFillTx/>
          <a:latin typeface="+mn-lt"/>
          <a:ea typeface="+mn-ea"/>
          <a:cs typeface="+mn-cs"/>
          <a:sym typeface="Gill Sans Light"/>
        </a:defRPr>
      </a:lvl8pPr>
      <a:lvl9pPr marL="3352800" marR="0" indent="-304800" algn="l" defTabSz="584200" rtl="0" latinLnBrk="0">
        <a:lnSpc>
          <a:spcPct val="120000"/>
        </a:lnSpc>
        <a:spcBef>
          <a:spcPts val="3800"/>
        </a:spcBef>
        <a:spcAft>
          <a:spcPts val="0"/>
        </a:spcAft>
        <a:buClr>
          <a:srgbClr val="535353"/>
        </a:buClr>
        <a:buSzPct val="82000"/>
        <a:buFontTx/>
        <a:buChar char="•"/>
        <a:tabLst/>
        <a:defRPr b="0" baseline="0" cap="none" i="0" spc="0" strike="noStrike" sz="4600" u="none">
          <a:solidFill>
            <a:srgbClr val="525252"/>
          </a:solidFill>
          <a:uFillTx/>
          <a:latin typeface="+mn-lt"/>
          <a:ea typeface="+mn-ea"/>
          <a:cs typeface="+mn-cs"/>
          <a:sym typeface="Gill Sans Light"/>
        </a:defRPr>
      </a:lvl9pPr>
    </p:bodyStyle>
    <p:otherStyle>
      <a:lvl1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Gill Sans Light"/>
        </a:defRPr>
      </a:lvl1pPr>
      <a:lvl2pPr marL="0" marR="0" indent="228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Gill Sans Light"/>
        </a:defRPr>
      </a:lvl2pPr>
      <a:lvl3pPr marL="0" marR="0" indent="457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Gill Sans Light"/>
        </a:defRPr>
      </a:lvl3pPr>
      <a:lvl4pPr marL="0" marR="0" indent="685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Gill Sans Light"/>
        </a:defRPr>
      </a:lvl4pPr>
      <a:lvl5pPr marL="0" marR="0" indent="9144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Gill Sans Light"/>
        </a:defRPr>
      </a:lvl5pPr>
      <a:lvl6pPr marL="0" marR="0" indent="11430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Gill Sans Light"/>
        </a:defRPr>
      </a:lvl6pPr>
      <a:lvl7pPr marL="0" marR="0" indent="1371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Gill Sans Light"/>
        </a:defRPr>
      </a:lvl7pPr>
      <a:lvl8pPr marL="0" marR="0" indent="1600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Gill Sans Light"/>
        </a:defRPr>
      </a:lvl8pPr>
      <a:lvl9pPr marL="0" marR="0" indent="1828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Gill Sans Light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1.xml"/></Relationships>

</file>

<file path=ppt/slides/_rels/slide10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10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5.png"/><Relationship Id="rId3" Type="http://schemas.openxmlformats.org/officeDocument/2006/relationships/image" Target="../media/image46.png"/><Relationship Id="rId4" Type="http://schemas.openxmlformats.org/officeDocument/2006/relationships/image" Target="../media/image47.png"/><Relationship Id="rId5" Type="http://schemas.openxmlformats.org/officeDocument/2006/relationships/image" Target="../media/image48.png"/></Relationships>

</file>

<file path=ppt/slides/_rels/slide10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10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.jpeg"/><Relationship Id="rId3" Type="http://schemas.openxmlformats.org/officeDocument/2006/relationships/image" Target="../media/image49.png"/></Relationships>

</file>

<file path=ppt/slides/_rels/slide10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10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10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6.jpeg"/></Relationships>

</file>

<file path=ppt/slides/_rels/slide10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10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10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1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1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0.png"/><Relationship Id="rId3" Type="http://schemas.openxmlformats.org/officeDocument/2006/relationships/image" Target="../media/image51.png"/><Relationship Id="rId4" Type="http://schemas.openxmlformats.org/officeDocument/2006/relationships/image" Target="../media/image52.png"/></Relationships>

</file>

<file path=ppt/slides/_rels/slide1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1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3.png"/></Relationships>

</file>

<file path=ppt/slides/_rels/slide1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1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1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1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1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1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7.tif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.tif"/><Relationship Id="rId3" Type="http://schemas.openxmlformats.org/officeDocument/2006/relationships/image" Target="../media/image4.tif"/></Relationships>

</file>

<file path=ppt/slides/_rels/slide1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1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4.png"/></Relationships>

</file>

<file path=ppt/slides/_rels/slide12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5.png"/><Relationship Id="rId3" Type="http://schemas.openxmlformats.org/officeDocument/2006/relationships/image" Target="../media/image56.png"/></Relationships>

</file>

<file path=ppt/slides/_rels/slide12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12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12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12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57.png"/><Relationship Id="rId3" Type="http://schemas.openxmlformats.org/officeDocument/2006/relationships/image" Target="../media/image58.png"/><Relationship Id="rId4" Type="http://schemas.openxmlformats.org/officeDocument/2006/relationships/image" Target="../media/image59.png"/><Relationship Id="rId5" Type="http://schemas.openxmlformats.org/officeDocument/2006/relationships/image" Target="../media/image60.png"/></Relationships>

</file>

<file path=ppt/slides/_rels/slide12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61.png"/></Relationships>

</file>

<file path=ppt/slides/_rels/slide12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62.png"/><Relationship Id="rId3" Type="http://schemas.openxmlformats.org/officeDocument/2006/relationships/image" Target="../media/image63.png"/><Relationship Id="rId4" Type="http://schemas.openxmlformats.org/officeDocument/2006/relationships/image" Target="../media/image64.png"/></Relationships>

</file>

<file path=ppt/slides/_rels/slide12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65.png"/><Relationship Id="rId3" Type="http://schemas.openxmlformats.org/officeDocument/2006/relationships/image" Target="../media/image66.png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gif"/></Relationships>

</file>

<file path=ppt/slides/_rels/slide13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7.jpeg"/><Relationship Id="rId3" Type="http://schemas.openxmlformats.org/officeDocument/2006/relationships/image" Target="../media/image8.jpeg"/></Relationships>

</file>

<file path=ppt/slides/_rels/slide13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67.png"/><Relationship Id="rId3" Type="http://schemas.openxmlformats.org/officeDocument/2006/relationships/image" Target="../media/image68.png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.tif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6.tif"/></Relationships>
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6.tif"/></Relationships>
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6.tif"/></Relationships>
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.tif"/></Relationships>
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6.tif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6.tif"/></Relationships>

</file>

<file path=ppt/slides/_rels/slide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7.tif"/><Relationship Id="rId3" Type="http://schemas.openxmlformats.org/officeDocument/2006/relationships/image" Target="../media/image8.tif"/></Relationships>

</file>

<file path=ppt/slides/_rels/slide2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9.tif"/><Relationship Id="rId3" Type="http://schemas.openxmlformats.org/officeDocument/2006/relationships/image" Target="../media/image10.tif"/></Relationships>

</file>

<file path=ppt/slides/_rels/slide2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1.tif"/></Relationships>

</file>

<file path=ppt/slides/_rels/slide2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2.tif"/><Relationship Id="rId3" Type="http://schemas.openxmlformats.org/officeDocument/2006/relationships/image" Target="../media/image13.tif"/></Relationships>

</file>

<file path=ppt/slides/_rels/slide2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4.tif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3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3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3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5.tif"/></Relationships>

</file>

<file path=ppt/slides/_rels/slide3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6.tif"/><Relationship Id="rId3" Type="http://schemas.openxmlformats.org/officeDocument/2006/relationships/image" Target="../media/image17.tif"/></Relationships>

</file>

<file path=ppt/slides/_rels/slide3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8.tif"/><Relationship Id="rId3" Type="http://schemas.openxmlformats.org/officeDocument/2006/relationships/image" Target="../media/image2.tif"/></Relationships>

</file>

<file path=ppt/slides/_rels/slide3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3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9.tif"/><Relationship Id="rId3" Type="http://schemas.openxmlformats.org/officeDocument/2006/relationships/image" Target="../media/image20.tif"/></Relationships>

</file>

<file path=ppt/slides/_rels/slide3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6.tif"/></Relationships>

</file>

<file path=ppt/slides/_rels/slide3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1.xml"/></Relationships>

</file>

<file path=ppt/slides/_rels/slide3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4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png"/></Relationships>

</file>

<file path=ppt/slides/_rels/slide4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.png"/><Relationship Id="rId3" Type="http://schemas.openxmlformats.org/officeDocument/2006/relationships/image" Target="../media/image1.png"/></Relationships>

</file>

<file path=ppt/slides/_rels/slide4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4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4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4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4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4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1.tif"/></Relationships>

</file>

<file path=ppt/slides/_rels/slide4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4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8.tif"/><Relationship Id="rId3" Type="http://schemas.openxmlformats.org/officeDocument/2006/relationships/image" Target="../media/image3.pn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5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1.xml"/></Relationships>

</file>

<file path=ppt/slides/_rels/slide5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5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hyperlink" Target="https://github.com/eliorc/node2vec" TargetMode="External"/></Relationships>

</file>

<file path=ppt/slides/_rels/slide5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.png"/><Relationship Id="rId3" Type="http://schemas.openxmlformats.org/officeDocument/2006/relationships/image" Target="../media/image5.png"/></Relationships>

</file>

<file path=ppt/slides/_rels/slide5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1.xml"/></Relationships>

</file>

<file path=ppt/slides/_rels/slide5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5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2.tif"/></Relationships>

</file>

<file path=ppt/slides/_rels/slide5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3.tif"/><Relationship Id="rId3" Type="http://schemas.openxmlformats.org/officeDocument/2006/relationships/image" Target="../media/image24.tif"/></Relationships>

</file>

<file path=ppt/slides/_rels/slide5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6.png"/></Relationships>

</file>

<file path=ppt/slides/_rels/slide5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hyperlink" Target="https://blog.acolyer.org/2016/04/21/the-amazing-power-of-word-vectors/" TargetMode="External"/><Relationship Id="rId3" Type="http://schemas.openxmlformats.org/officeDocument/2006/relationships/image" Target="../media/image25.tif"/><Relationship Id="rId4" Type="http://schemas.openxmlformats.org/officeDocument/2006/relationships/image" Target="../media/image7.png"/><Relationship Id="rId5" Type="http://schemas.openxmlformats.org/officeDocument/2006/relationships/image" Target="../media/image26.tif"/><Relationship Id="rId6" Type="http://schemas.openxmlformats.org/officeDocument/2006/relationships/image" Target="../media/image8.png"/><Relationship Id="rId7" Type="http://schemas.openxmlformats.org/officeDocument/2006/relationships/image" Target="../media/image27.tif"/><Relationship Id="rId8" Type="http://schemas.openxmlformats.org/officeDocument/2006/relationships/image" Target="../media/image9.pn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tif"/></Relationships>

</file>

<file path=ppt/slides/_rels/slide6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hyperlink" Target="https://blog.acolyer.org/2016/04/21/the-amazing-power-of-word-vectors/" TargetMode="External"/><Relationship Id="rId3" Type="http://schemas.openxmlformats.org/officeDocument/2006/relationships/image" Target="../media/image28.tif"/><Relationship Id="rId4" Type="http://schemas.openxmlformats.org/officeDocument/2006/relationships/image" Target="../media/image10.png"/></Relationships>

</file>

<file path=ppt/slides/_rels/slide6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hyperlink" Target="https://nlp.stanford.edu/projects/glove/" TargetMode="External"/></Relationships>

</file>

<file path=ppt/slides/_rels/slide6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6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6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6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1.xml"/></Relationships>

</file>

<file path=ppt/slides/_rels/slide6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6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9.tif"/><Relationship Id="rId3" Type="http://schemas.openxmlformats.org/officeDocument/2006/relationships/image" Target="../media/image11.png"/></Relationships>

</file>

<file path=ppt/slides/_rels/slide6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6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1.xml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.tif"/></Relationships>

</file>

<file path=ppt/slides/_rels/slide7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7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7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2.png"/><Relationship Id="rId3" Type="http://schemas.openxmlformats.org/officeDocument/2006/relationships/image" Target="../media/image13.png"/></Relationships>

</file>

<file path=ppt/slides/_rels/slide7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7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4.png"/><Relationship Id="rId3" Type="http://schemas.openxmlformats.org/officeDocument/2006/relationships/image" Target="../media/image15.png"/></Relationships>

</file>

<file path=ppt/slides/_rels/slide7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1.xml"/></Relationships>

</file>

<file path=ppt/slides/_rels/slide7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7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16.png"/><Relationship Id="rId3" Type="http://schemas.openxmlformats.org/officeDocument/2006/relationships/image" Target="../media/image17.png"/><Relationship Id="rId4" Type="http://schemas.openxmlformats.org/officeDocument/2006/relationships/image" Target="../media/image18.png"/><Relationship Id="rId5" Type="http://schemas.openxmlformats.org/officeDocument/2006/relationships/image" Target="../media/image19.png"/><Relationship Id="rId6" Type="http://schemas.openxmlformats.org/officeDocument/2006/relationships/image" Target="../media/image20.png"/><Relationship Id="rId7" Type="http://schemas.openxmlformats.org/officeDocument/2006/relationships/image" Target="../media/image21.png"/><Relationship Id="rId8" Type="http://schemas.openxmlformats.org/officeDocument/2006/relationships/image" Target="../media/image22.png"/><Relationship Id="rId9" Type="http://schemas.openxmlformats.org/officeDocument/2006/relationships/image" Target="../media/image23.png"/></Relationships>

</file>

<file path=ppt/slides/_rels/slide7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hyperlink" Target="http://kwonoh.net/dgl/" TargetMode="External"/><Relationship Id="rId3" Type="http://schemas.openxmlformats.org/officeDocument/2006/relationships/image" Target="../media/image24.png"/><Relationship Id="rId4" Type="http://schemas.openxmlformats.org/officeDocument/2006/relationships/image" Target="../media/image25.png"/></Relationships>

</file>

<file path=ppt/slides/_rels/slide7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0.tif"/><Relationship Id="rId3" Type="http://schemas.openxmlformats.org/officeDocument/2006/relationships/image" Target="../media/image26.png"/><Relationship Id="rId4" Type="http://schemas.openxmlformats.org/officeDocument/2006/relationships/image" Target="../media/image31.tif"/><Relationship Id="rId5" Type="http://schemas.openxmlformats.org/officeDocument/2006/relationships/image" Target="../media/image27.png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8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2.tif"/><Relationship Id="rId3" Type="http://schemas.openxmlformats.org/officeDocument/2006/relationships/image" Target="../media/image28.png"/><Relationship Id="rId4" Type="http://schemas.openxmlformats.org/officeDocument/2006/relationships/image" Target="../media/image33.tif"/><Relationship Id="rId5" Type="http://schemas.openxmlformats.org/officeDocument/2006/relationships/image" Target="../media/image29.png"/></Relationships>

</file>

<file path=ppt/slides/_rels/slide8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0.png"/><Relationship Id="rId3" Type="http://schemas.openxmlformats.org/officeDocument/2006/relationships/image" Target="../media/image31.png"/><Relationship Id="rId4" Type="http://schemas.openxmlformats.org/officeDocument/2006/relationships/image" Target="../media/image32.png"/><Relationship Id="rId5" Type="http://schemas.openxmlformats.org/officeDocument/2006/relationships/image" Target="../media/image33.png"/><Relationship Id="rId6" Type="http://schemas.openxmlformats.org/officeDocument/2006/relationships/image" Target="../media/image34.png"/><Relationship Id="rId7" Type="http://schemas.openxmlformats.org/officeDocument/2006/relationships/image" Target="../media/image35.png"/><Relationship Id="rId8" Type="http://schemas.openxmlformats.org/officeDocument/2006/relationships/image" Target="../media/image36.png"/><Relationship Id="rId9" Type="http://schemas.openxmlformats.org/officeDocument/2006/relationships/image" Target="../media/image37.png"/></Relationships>

</file>

<file path=ppt/slides/_rels/slide8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8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8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8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8.png"/></Relationships>

</file>

<file path=ppt/slides/_rels/slide8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1.xml"/></Relationships>

</file>

<file path=ppt/slides/_rels/slide8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8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3.jpeg"/><Relationship Id="rId3" Type="http://schemas.openxmlformats.org/officeDocument/2006/relationships/image" Target="../media/image39.png"/><Relationship Id="rId4" Type="http://schemas.openxmlformats.org/officeDocument/2006/relationships/image" Target="../media/image4.jpeg"/><Relationship Id="rId5" Type="http://schemas.openxmlformats.org/officeDocument/2006/relationships/image" Target="../media/image40.png"/></Relationships>

</file>

<file path=ppt/slides/_rels/slide8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9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9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4.tif"/><Relationship Id="rId3" Type="http://schemas.openxmlformats.org/officeDocument/2006/relationships/image" Target="../media/image41.png"/></Relationships>

</file>

<file path=ppt/slides/_rels/slide9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5.tif"/><Relationship Id="rId3" Type="http://schemas.openxmlformats.org/officeDocument/2006/relationships/image" Target="../media/image42.png"/></Relationships>

</file>

<file path=ppt/slides/_rels/slide9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9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6.tif"/><Relationship Id="rId3" Type="http://schemas.openxmlformats.org/officeDocument/2006/relationships/image" Target="../media/image43.png"/></Relationships>

</file>

<file path=ppt/slides/_rels/slide9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9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hyperlink" Target="https://gitlab.liris.cnrs.fr/coregraphie/netbone" TargetMode="External"/></Relationships>

</file>

<file path=ppt/slides/_rels/slide9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4.png"/></Relationships>

</file>

<file path=ppt/slides/_rels/slide9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9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Data transformation"/>
          <p:cNvSpPr txBox="1"/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Data transformation</a:t>
            </a:r>
          </a:p>
        </p:txBody>
      </p:sp>
      <p:sp>
        <p:nvSpPr>
          <p:cNvPr id="173" name="Double-click to edit"/>
          <p:cNvSpPr txBox="1"/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74" name="Slide Number"/>
          <p:cNvSpPr txBox="1"/>
          <p:nvPr>
            <p:ph type="sldNum" sz="quarter" idx="4294967295"/>
          </p:nvPr>
        </p:nvSpPr>
        <p:spPr>
          <a:xfrm>
            <a:off x="6381749" y="9271000"/>
            <a:ext cx="228601" cy="3556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PCA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PCA</a:t>
            </a:r>
          </a:p>
        </p:txBody>
      </p:sp>
      <p:sp>
        <p:nvSpPr>
          <p:cNvPr id="210" name="Slide Number"/>
          <p:cNvSpPr txBox="1"/>
          <p:nvPr>
            <p:ph type="sldNum" sz="quarter" idx="4294967295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1" name="Regionalization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Regionalization</a:t>
            </a:r>
          </a:p>
        </p:txBody>
      </p:sp>
      <p:sp>
        <p:nvSpPr>
          <p:cNvPr id="742" name="Clustering: finding groups of similar observations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Clustering: finding groups of similar observations</a:t>
            </a:r>
          </a:p>
          <a:p>
            <a:pPr/>
            <a:r>
              <a:t>If the data has a spatial structure, we might want the clusters to be contiguous in space</a:t>
            </a:r>
          </a:p>
          <a:p>
            <a:pPr/>
            <a:r>
              <a:t>=&gt;Add a spatial constraint</a:t>
            </a:r>
          </a:p>
        </p:txBody>
      </p:sp>
      <p:sp>
        <p:nvSpPr>
          <p:cNvPr id="743" name="Slide Number"/>
          <p:cNvSpPr txBox="1"/>
          <p:nvPr>
            <p:ph type="sldNum" sz="quarter" idx="4294967295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7" name="pasted-movie.png"/>
          <p:cNvGrpSpPr/>
          <p:nvPr/>
        </p:nvGrpSpPr>
        <p:grpSpPr>
          <a:xfrm>
            <a:off x="55236" y="3139131"/>
            <a:ext cx="6431373" cy="5384939"/>
            <a:chOff x="0" y="0"/>
            <a:chExt cx="6431371" cy="5384938"/>
          </a:xfrm>
        </p:grpSpPr>
        <p:pic>
          <p:nvPicPr>
            <p:cNvPr id="746" name="pasted-movie.png" descr="pasted-movie.png"/>
            <p:cNvPicPr>
              <a:picLocks noChangeAspect="1"/>
            </p:cNvPicPr>
            <p:nvPr/>
          </p:nvPicPr>
          <p:blipFill>
            <a:blip r:embed="rId2">
              <a:extLst/>
            </a:blip>
            <a:srcRect l="56054" t="10985" r="1770" b="0"/>
            <a:stretch>
              <a:fillRect/>
            </a:stretch>
          </p:blipFill>
          <p:spPr>
            <a:xfrm>
              <a:off x="127000" y="88899"/>
              <a:ext cx="6177372" cy="5054740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745" name="pasted-movie.png" descr="pasted-movie.png"/>
            <p:cNvPicPr>
              <a:picLocks noChangeAspect="0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-1" y="0"/>
              <a:ext cx="6431373" cy="5384939"/>
            </a:xfrm>
            <a:prstGeom prst="rect">
              <a:avLst/>
            </a:prstGeom>
            <a:effectLst/>
          </p:spPr>
        </p:pic>
      </p:grpSp>
      <p:grpSp>
        <p:nvGrpSpPr>
          <p:cNvPr id="750" name="7d3eeefd8ba8283ca1b9e9d403559e8bf7806a9daadadac7dcd3a0841f9a30c0.png"/>
          <p:cNvGrpSpPr/>
          <p:nvPr/>
        </p:nvGrpSpPr>
        <p:grpSpPr>
          <a:xfrm>
            <a:off x="6506456" y="3106920"/>
            <a:ext cx="6431373" cy="5449359"/>
            <a:chOff x="0" y="0"/>
            <a:chExt cx="6431371" cy="5449358"/>
          </a:xfrm>
        </p:grpSpPr>
        <p:pic>
          <p:nvPicPr>
            <p:cNvPr id="749" name="7d3eeefd8ba8283ca1b9e9d403559e8bf7806a9daadadac7dcd3a0841f9a30c0.png" descr="7d3eeefd8ba8283ca1b9e9d403559e8bf7806a9daadadac7dcd3a0841f9a30c0.png"/>
            <p:cNvPicPr>
              <a:picLocks noChangeAspect="1"/>
            </p:cNvPicPr>
            <p:nvPr/>
          </p:nvPicPr>
          <p:blipFill>
            <a:blip r:embed="rId4">
              <a:extLst/>
            </a:blip>
            <a:srcRect l="4844" t="0" r="2520" b="0"/>
            <a:stretch>
              <a:fillRect/>
            </a:stretch>
          </p:blipFill>
          <p:spPr>
            <a:xfrm>
              <a:off x="127000" y="88900"/>
              <a:ext cx="6177372" cy="5119159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748" name="7d3eeefd8ba8283ca1b9e9d403559e8bf7806a9daadadac7dcd3a0841f9a30c0.png" descr="7d3eeefd8ba8283ca1b9e9d403559e8bf7806a9daadadac7dcd3a0841f9a30c0.png"/>
            <p:cNvPicPr>
              <a:picLocks noChangeAspect="0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-1" y="0"/>
              <a:ext cx="6431373" cy="5449359"/>
            </a:xfrm>
            <a:prstGeom prst="rect">
              <a:avLst/>
            </a:prstGeom>
            <a:effectLst/>
          </p:spPr>
        </p:pic>
      </p:grpSp>
      <p:sp>
        <p:nvSpPr>
          <p:cNvPr id="751" name="https://geographicdata.science/book/notebooks/10_clustering_and_regionalization.html"/>
          <p:cNvSpPr txBox="1"/>
          <p:nvPr/>
        </p:nvSpPr>
        <p:spPr>
          <a:xfrm>
            <a:off x="215441" y="8970968"/>
            <a:ext cx="12573918" cy="520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900"/>
            </a:lvl1pPr>
          </a:lstStyle>
          <a:p>
            <a:pPr/>
            <a:r>
              <a:t>https://geographicdata.science/book/notebooks/10_clustering_and_regionalization.html</a:t>
            </a:r>
          </a:p>
        </p:txBody>
      </p:sp>
      <p:sp>
        <p:nvSpPr>
          <p:cNvPr id="752" name="Regionalization"/>
          <p:cNvSpPr txBox="1"/>
          <p:nvPr>
            <p:ph type="title"/>
          </p:nvPr>
        </p:nvSpPr>
        <p:spPr>
          <a:xfrm>
            <a:off x="355600" y="5916"/>
            <a:ext cx="12293600" cy="2438401"/>
          </a:xfrm>
          <a:prstGeom prst="rect">
            <a:avLst/>
          </a:prstGeom>
        </p:spPr>
        <p:txBody>
          <a:bodyPr anchor="ctr"/>
          <a:lstStyle/>
          <a:p>
            <a:pPr/>
            <a:r>
              <a:t>Regionalization</a:t>
            </a:r>
          </a:p>
        </p:txBody>
      </p:sp>
      <p:sp>
        <p:nvSpPr>
          <p:cNvPr id="753" name="Slide Number"/>
          <p:cNvSpPr txBox="1"/>
          <p:nvPr>
            <p:ph type="sldNum" sz="quarter" idx="4294967295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754" name="e.g., vote, weather…"/>
          <p:cNvSpPr txBox="1"/>
          <p:nvPr/>
        </p:nvSpPr>
        <p:spPr>
          <a:xfrm>
            <a:off x="4401746" y="1981031"/>
            <a:ext cx="4384106" cy="711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e.g., vote, weather…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6" name="Agglomerative clustering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Agglomerative clustering</a:t>
            </a:r>
          </a:p>
        </p:txBody>
      </p:sp>
      <p:sp>
        <p:nvSpPr>
          <p:cNvPr id="757" name="Agglomerative clustering is (yet another) clustering method…"/>
          <p:cNvSpPr txBox="1"/>
          <p:nvPr>
            <p:ph type="body" idx="1"/>
          </p:nvPr>
        </p:nvSpPr>
        <p:spPr>
          <a:xfrm>
            <a:off x="355600" y="3060700"/>
            <a:ext cx="12293600" cy="5842000"/>
          </a:xfrm>
          <a:prstGeom prst="rect">
            <a:avLst/>
          </a:prstGeom>
        </p:spPr>
        <p:txBody>
          <a:bodyPr/>
          <a:lstStyle/>
          <a:p>
            <a:pPr/>
            <a:r>
              <a:t>Agglomerative clustering is (yet another) clustering method</a:t>
            </a:r>
          </a:p>
          <a:p>
            <a:pPr/>
            <a:r>
              <a:t>Define a notion of distance between two sets of points, e.g.</a:t>
            </a:r>
          </a:p>
          <a:p>
            <a:pPr lvl="1"/>
            <a:r>
              <a:t>Minimal distance between sets elements</a:t>
            </a:r>
          </a:p>
          <a:p>
            <a:pPr lvl="1"/>
            <a:r>
              <a:t>Average distance between elements</a:t>
            </a:r>
          </a:p>
          <a:p>
            <a:pPr lvl="1"/>
            <a:r>
              <a:t>…</a:t>
            </a:r>
          </a:p>
          <a:p>
            <a:pPr/>
            <a:r>
              <a:t>Start with each item in its own cluster</a:t>
            </a:r>
          </a:p>
          <a:p>
            <a:pPr/>
            <a:r>
              <a:rPr b="1">
                <a:latin typeface="Gill Sans"/>
                <a:ea typeface="Gill Sans"/>
                <a:cs typeface="Gill Sans"/>
                <a:sym typeface="Gill Sans"/>
              </a:rPr>
              <a:t>While</a:t>
            </a:r>
            <a:r>
              <a:t> nb_cluster &gt;1</a:t>
            </a:r>
          </a:p>
          <a:p>
            <a:pPr lvl="1"/>
            <a:r>
              <a:t>Merge the two closest cluster</a:t>
            </a:r>
          </a:p>
        </p:txBody>
      </p:sp>
      <p:sp>
        <p:nvSpPr>
          <p:cNvPr id="758" name="Slide Number"/>
          <p:cNvSpPr txBox="1"/>
          <p:nvPr>
            <p:ph type="sldNum" sz="quarter" idx="4294967295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0" name="Dendrogram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Dendrogram</a:t>
            </a:r>
          </a:p>
        </p:txBody>
      </p:sp>
      <p:grpSp>
        <p:nvGrpSpPr>
          <p:cNvPr id="763" name="clustergram.jpeg"/>
          <p:cNvGrpSpPr/>
          <p:nvPr/>
        </p:nvGrpSpPr>
        <p:grpSpPr>
          <a:xfrm>
            <a:off x="1672931" y="2505801"/>
            <a:ext cx="10318743" cy="5603250"/>
            <a:chOff x="0" y="0"/>
            <a:chExt cx="10318741" cy="5603249"/>
          </a:xfrm>
        </p:grpSpPr>
        <p:pic>
          <p:nvPicPr>
            <p:cNvPr id="762" name="clustergram.jpeg" descr="clustergram.jpeg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127000" y="88900"/>
              <a:ext cx="10064742" cy="5273050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761" name="clustergram.jpeg" descr="clustergram.jpeg"/>
            <p:cNvPicPr>
              <a:picLocks noChangeAspect="0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0" y="0"/>
              <a:ext cx="10318742" cy="5603250"/>
            </a:xfrm>
            <a:prstGeom prst="rect">
              <a:avLst/>
            </a:prstGeom>
            <a:effectLst/>
          </p:spPr>
        </p:pic>
      </p:grpSp>
      <p:sp>
        <p:nvSpPr>
          <p:cNvPr id="764" name="https://www.statisticshowto.com/hierarchical-clustering/"/>
          <p:cNvSpPr txBox="1"/>
          <p:nvPr/>
        </p:nvSpPr>
        <p:spPr>
          <a:xfrm>
            <a:off x="3216715" y="8865798"/>
            <a:ext cx="7231175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600"/>
            </a:lvl1pPr>
          </a:lstStyle>
          <a:p>
            <a:pPr/>
            <a:r>
              <a:t>https://www.statisticshowto.com/hierarchical-clustering/</a:t>
            </a:r>
          </a:p>
        </p:txBody>
      </p:sp>
      <p:sp>
        <p:nvSpPr>
          <p:cNvPr id="765" name="Slide Number"/>
          <p:cNvSpPr txBox="1"/>
          <p:nvPr>
            <p:ph type="sldNum" sz="quarter" idx="4294967295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7" name="Cluster Distance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Cluster Distances</a:t>
            </a:r>
          </a:p>
        </p:txBody>
      </p:sp>
      <p:sp>
        <p:nvSpPr>
          <p:cNvPr id="768" name="Choose a distance function…"/>
          <p:cNvSpPr txBox="1"/>
          <p:nvPr>
            <p:ph type="body" idx="1"/>
          </p:nvPr>
        </p:nvSpPr>
        <p:spPr>
          <a:xfrm>
            <a:off x="355600" y="1777540"/>
            <a:ext cx="12293600" cy="7777400"/>
          </a:xfrm>
          <a:prstGeom prst="rect">
            <a:avLst/>
          </a:prstGeom>
        </p:spPr>
        <p:txBody>
          <a:bodyPr/>
          <a:lstStyle/>
          <a:p>
            <a:pPr/>
            <a:r>
              <a:t>Choose a distance function</a:t>
            </a:r>
          </a:p>
          <a:p>
            <a:pPr lvl="1"/>
            <a:r>
              <a:t>Euclidean distance</a:t>
            </a:r>
          </a:p>
          <a:p>
            <a:pPr lvl="1"/>
            <a:r>
              <a:t>Cosine distance</a:t>
            </a:r>
          </a:p>
          <a:p>
            <a:pPr lvl="1"/>
            <a:r>
              <a:t>…</a:t>
            </a:r>
          </a:p>
          <a:p>
            <a:pPr/>
            <a:r>
              <a:t>Choose a cluster distance strategy</a:t>
            </a:r>
          </a:p>
          <a:p>
            <a:pPr lvl="1"/>
            <a:r>
              <a:rPr b="1">
                <a:latin typeface="Gill Sans"/>
                <a:ea typeface="Gill Sans"/>
                <a:cs typeface="Gill Sans"/>
                <a:sym typeface="Gill Sans"/>
              </a:rPr>
              <a:t>single</a:t>
            </a:r>
            <a:r>
              <a:t> uses the minimum of the distances between all observations of the two sets. </a:t>
            </a:r>
          </a:p>
          <a:p>
            <a:pPr lvl="1"/>
            <a:r>
              <a:rPr b="1">
                <a:latin typeface="Gill Sans"/>
                <a:ea typeface="Gill Sans"/>
                <a:cs typeface="Gill Sans"/>
                <a:sym typeface="Gill Sans"/>
              </a:rPr>
              <a:t>complete</a:t>
            </a:r>
            <a:r>
              <a:t> or ‘maximum’ linkage uses the maximum distances between all observations of the two sets.</a:t>
            </a:r>
          </a:p>
          <a:p>
            <a:pPr lvl="1"/>
            <a:r>
              <a:rPr b="1">
                <a:latin typeface="Gill Sans"/>
                <a:ea typeface="Gill Sans"/>
                <a:cs typeface="Gill Sans"/>
                <a:sym typeface="Gill Sans"/>
              </a:rPr>
              <a:t>average</a:t>
            </a:r>
            <a:r>
              <a:t> uses the average of the distances of each observation of the two sets.</a:t>
            </a:r>
          </a:p>
          <a:p>
            <a:pPr lvl="1"/>
            <a:r>
              <a:rPr b="1">
                <a:latin typeface="Gill Sans"/>
                <a:ea typeface="Gill Sans"/>
                <a:cs typeface="Gill Sans"/>
                <a:sym typeface="Gill Sans"/>
              </a:rPr>
              <a:t>ward</a:t>
            </a:r>
            <a:r>
              <a:t> minimizes the variance of the clusters being merged. (Within-Cluster Sum of Squares)</a:t>
            </a:r>
          </a:p>
          <a:p>
            <a:pPr lvl="2"/>
            <a14:m>
              <m:oMathPara>
                <m:oMathParaPr>
                  <m:jc m:val="left"/>
                </m:oMathParaPr>
                <m:oMath>
                  <m:r>
                    <m:rPr>
                      <m:sty m:val="p"/>
                    </m:rPr>
                    <a:rPr xmlns:a="http://schemas.openxmlformats.org/drawingml/2006/main" sz="250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Δ</m:t>
                  </m:r>
                  <m:r>
                    <m:rPr>
                      <m:nor/>
                    </m:rPr>
                    <a:rPr xmlns:a="http://schemas.openxmlformats.org/drawingml/2006/main" sz="250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WCSS</m:t>
                  </m:r>
                  <m:r>
                    <a:rPr xmlns:a="http://schemas.openxmlformats.org/drawingml/2006/main" sz="250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=</m:t>
                  </m:r>
                  <m:r>
                    <m:rPr>
                      <m:nor/>
                    </m:rPr>
                    <a:rPr xmlns:a="http://schemas.openxmlformats.org/drawingml/2006/main" sz="250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WCSSnew</m:t>
                  </m:r>
                  <m:r>
                    <a:rPr xmlns:a="http://schemas.openxmlformats.org/drawingml/2006/main" sz="250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-</m:t>
                  </m:r>
                  <m:r>
                    <a:rPr xmlns:a="http://schemas.openxmlformats.org/drawingml/2006/main" sz="250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(</m:t>
                  </m:r>
                  <m:r>
                    <m:rPr>
                      <m:nor/>
                    </m:rPr>
                    <a:rPr xmlns:a="http://schemas.openxmlformats.org/drawingml/2006/main" sz="250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WCSS</m:t>
                  </m:r>
                  <m:sSub>
                    <m:e>
                      <m:r>
                        <a:rPr xmlns:a="http://schemas.openxmlformats.org/drawingml/2006/main" sz="25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C</m:t>
                      </m:r>
                    </m:e>
                    <m:sub>
                      <m:r>
                        <a:rPr xmlns:a="http://schemas.openxmlformats.org/drawingml/2006/main" sz="25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1</m:t>
                      </m:r>
                    </m:sub>
                  </m:sSub>
                  <m:r>
                    <a:rPr xmlns:a="http://schemas.openxmlformats.org/drawingml/2006/main" sz="250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+</m:t>
                  </m:r>
                  <m:r>
                    <m:rPr>
                      <m:nor/>
                    </m:rPr>
                    <a:rPr xmlns:a="http://schemas.openxmlformats.org/drawingml/2006/main" sz="250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WCSS</m:t>
                  </m:r>
                  <m:sSub>
                    <m:e>
                      <m:r>
                        <a:rPr xmlns:a="http://schemas.openxmlformats.org/drawingml/2006/main" sz="25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C</m:t>
                      </m:r>
                    </m:e>
                    <m:sub>
                      <m:r>
                        <a:rPr xmlns:a="http://schemas.openxmlformats.org/drawingml/2006/main" sz="25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</m:sub>
                  </m:sSub>
                  <m:r>
                    <a:rPr xmlns:a="http://schemas.openxmlformats.org/drawingml/2006/main" sz="250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)</m:t>
                  </m:r>
                </m:oMath>
              </m:oMathPara>
            </a14:m>
          </a:p>
          <a:p>
            <a:pPr lvl="2"/>
            <a:r>
              <a:t>Similar objective than k-means, but more greedy</a:t>
            </a:r>
          </a:p>
        </p:txBody>
      </p:sp>
      <p:sp>
        <p:nvSpPr>
          <p:cNvPr id="769" name="Slide Number"/>
          <p:cNvSpPr txBox="1"/>
          <p:nvPr>
            <p:ph type="sldNum" sz="quarter" idx="4294967295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1" name="Regionalization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Regionalization</a:t>
            </a:r>
          </a:p>
        </p:txBody>
      </p:sp>
      <p:sp>
        <p:nvSpPr>
          <p:cNvPr id="772" name="To discover spatial clusters, we want to allow merging only spatially contiguous clusters…"/>
          <p:cNvSpPr txBox="1"/>
          <p:nvPr>
            <p:ph type="body" idx="1"/>
          </p:nvPr>
        </p:nvSpPr>
        <p:spPr>
          <a:xfrm>
            <a:off x="355600" y="1777540"/>
            <a:ext cx="12293600" cy="7777400"/>
          </a:xfrm>
          <a:prstGeom prst="rect">
            <a:avLst/>
          </a:prstGeom>
        </p:spPr>
        <p:txBody>
          <a:bodyPr/>
          <a:lstStyle/>
          <a:p>
            <a:pPr/>
            <a:r>
              <a:t>To discover spatial clusters, we want to allow merging only </a:t>
            </a:r>
            <a:r>
              <a:rPr b="1">
                <a:latin typeface="Gill Sans"/>
                <a:ea typeface="Gill Sans"/>
                <a:cs typeface="Gill Sans"/>
                <a:sym typeface="Gill Sans"/>
              </a:rPr>
              <a:t>spatially contiguous</a:t>
            </a:r>
            <a:r>
              <a:t> clusters</a:t>
            </a:r>
          </a:p>
          <a:p>
            <a:pPr/>
            <a:r>
              <a:t>Solution: Connectivity matrix</a:t>
            </a:r>
          </a:p>
          <a:p>
            <a:pPr lvl="1"/>
            <a:r>
              <a:t>A </a:t>
            </a:r>
            <a:r>
              <a:rPr b="1">
                <a:latin typeface="Gill Sans"/>
                <a:ea typeface="Gill Sans"/>
                <a:cs typeface="Gill Sans"/>
                <a:sym typeface="Gill Sans"/>
              </a:rPr>
              <a:t>graph</a:t>
            </a:r>
            <a:r>
              <a:t> describing what element is a </a:t>
            </a:r>
            <a:r>
              <a:rPr b="1">
                <a:latin typeface="Gill Sans"/>
                <a:ea typeface="Gill Sans"/>
                <a:cs typeface="Gill Sans"/>
                <a:sym typeface="Gill Sans"/>
              </a:rPr>
              <a:t>neighbor</a:t>
            </a:r>
            <a:r>
              <a:t> of another element.</a:t>
            </a:r>
          </a:p>
          <a:p>
            <a:pPr lvl="1"/>
            <a:r>
              <a:t>Can merge only clusters with at least one edge between clusters</a:t>
            </a:r>
          </a:p>
        </p:txBody>
      </p:sp>
      <p:sp>
        <p:nvSpPr>
          <p:cNvPr id="773" name="Slide Number"/>
          <p:cNvSpPr txBox="1"/>
          <p:nvPr>
            <p:ph type="sldNum" sz="quarter" idx="4294967295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5" name="Regionalization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Regionalization</a:t>
            </a:r>
          </a:p>
        </p:txBody>
      </p:sp>
      <p:pic>
        <p:nvPicPr>
          <p:cNvPr id="776" name="GaMjTlyXoAAv9gY.jpeg" descr="GaMjTlyXoAAv9gY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912170" y="2061516"/>
            <a:ext cx="9795288" cy="7098833"/>
          </a:xfrm>
          <a:prstGeom prst="rect">
            <a:avLst/>
          </a:prstGeom>
          <a:ln w="25400">
            <a:solidFill>
              <a:srgbClr val="000000"/>
            </a:solidFill>
            <a:miter lim="400000"/>
          </a:ln>
        </p:spPr>
      </p:pic>
      <p:sp>
        <p:nvSpPr>
          <p:cNvPr id="777" name="Slide Number"/>
          <p:cNvSpPr txBox="1"/>
          <p:nvPr>
            <p:ph type="sldNum" sz="quarter" idx="4294967295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9" name="Regionalization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Regionalization</a:t>
            </a:r>
          </a:p>
        </p:txBody>
      </p:sp>
      <p:sp>
        <p:nvSpPr>
          <p:cNvPr id="780" name="Connectivity matrix (Binary graph)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Connectivity matrix (Binary graph)</a:t>
            </a:r>
          </a:p>
          <a:p>
            <a:pPr lvl="1"/>
            <a:r>
              <a:t>Contiguity: </a:t>
            </a:r>
          </a:p>
          <a:p>
            <a:pPr lvl="2"/>
            <a:r>
              <a:t>Contact between surface</a:t>
            </a:r>
          </a:p>
          <a:p>
            <a:pPr lvl="2"/>
            <a:r>
              <a:t>Distance &lt; threshold</a:t>
            </a:r>
          </a:p>
          <a:p>
            <a:pPr lvl="1"/>
            <a:r>
              <a:t>KNN (K-nearest-neighbors)</a:t>
            </a:r>
          </a:p>
          <a:p>
            <a:pPr/>
            <a:r>
              <a:t>Spatial Weights Matrix (Weighted graph)</a:t>
            </a:r>
          </a:p>
          <a:p>
            <a:pPr lvl="1"/>
            <a:r>
              <a:t>Put weights on edges </a:t>
            </a:r>
          </a:p>
          <a:p>
            <a:pPr lvl="2"/>
            <a:r>
              <a:t>Inverse of the distance </a:t>
            </a:r>
          </a:p>
          <a:p>
            <a:pPr lvl="2"/>
            <a:r>
              <a:t>Inverse of the squared distance…</a:t>
            </a:r>
          </a:p>
          <a:p>
            <a:pPr lvl="1"/>
            <a:r>
              <a:t>Row normalized: sum of weights of neihgbors=1</a:t>
            </a:r>
          </a:p>
        </p:txBody>
      </p:sp>
      <p:sp>
        <p:nvSpPr>
          <p:cNvPr id="781" name="Slide Number"/>
          <p:cNvSpPr txBox="1"/>
          <p:nvPr>
            <p:ph type="sldNum" sz="quarter" idx="4294967295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3" name="Regionalization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Regionalization</a:t>
            </a:r>
          </a:p>
        </p:txBody>
      </p:sp>
      <p:sp>
        <p:nvSpPr>
          <p:cNvPr id="784" name="Other methods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Other methods</a:t>
            </a:r>
          </a:p>
          <a:p>
            <a:pPr lvl="1"/>
            <a:r>
              <a:t>K-means with constraints</a:t>
            </a:r>
          </a:p>
          <a:p>
            <a:pPr lvl="2"/>
            <a:r>
              <a:t>Multiple variants</a:t>
            </a:r>
          </a:p>
          <a:p>
            <a:pPr lvl="1"/>
            <a:r>
              <a:t>DBSCAN: principle of a graph with threshold…</a:t>
            </a:r>
          </a:p>
        </p:txBody>
      </p:sp>
      <p:sp>
        <p:nvSpPr>
          <p:cNvPr id="785" name="Slide Number"/>
          <p:cNvSpPr txBox="1"/>
          <p:nvPr>
            <p:ph type="sldNum" sz="quarter" idx="4294967295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7" name="Spatial autocorrelation"/>
          <p:cNvSpPr txBox="1"/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pPr lvl="1"/>
            <a:r>
              <a:t>Spatial autocorrelation</a:t>
            </a:r>
          </a:p>
        </p:txBody>
      </p:sp>
      <p:sp>
        <p:nvSpPr>
          <p:cNvPr id="788" name="Global"/>
          <p:cNvSpPr txBox="1"/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Global</a:t>
            </a:r>
          </a:p>
        </p:txBody>
      </p:sp>
      <p:sp>
        <p:nvSpPr>
          <p:cNvPr id="789" name="Slide Number"/>
          <p:cNvSpPr txBox="1"/>
          <p:nvPr>
            <p:ph type="sldNum" sz="quarter" idx="4294967295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PCa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PCa</a:t>
            </a:r>
          </a:p>
        </p:txBody>
      </p:sp>
      <p:sp>
        <p:nvSpPr>
          <p:cNvPr id="213" name="PCA: Principal Component Analysis…"/>
          <p:cNvSpPr txBox="1"/>
          <p:nvPr>
            <p:ph type="body" idx="1"/>
          </p:nvPr>
        </p:nvSpPr>
        <p:spPr>
          <a:xfrm>
            <a:off x="381819" y="2519106"/>
            <a:ext cx="9177969" cy="5947291"/>
          </a:xfrm>
          <a:prstGeom prst="rect">
            <a:avLst/>
          </a:prstGeom>
        </p:spPr>
        <p:txBody>
          <a:bodyPr/>
          <a:lstStyle/>
          <a:p>
            <a:pPr/>
            <a:r>
              <a:t>PCA: Principal Component Analysis</a:t>
            </a:r>
          </a:p>
          <a:p>
            <a:pPr/>
            <a:r>
              <a:t>Defines new dimensions that are linear combinations of initial dimensions</a:t>
            </a:r>
          </a:p>
          <a:p>
            <a:pPr lvl="1"/>
            <a:r>
              <a:t>Objective: concentrate the </a:t>
            </a:r>
            <a:r>
              <a:rPr b="1">
                <a:latin typeface="Gill Sans"/>
                <a:ea typeface="Gill Sans"/>
                <a:cs typeface="Gill Sans"/>
                <a:sym typeface="Gill Sans"/>
              </a:rPr>
              <a:t>variance</a:t>
            </a:r>
            <a:r>
              <a:t> on some dimensions</a:t>
            </a:r>
          </a:p>
          <a:p>
            <a:pPr lvl="2"/>
            <a:r>
              <a:t>So that we can keep only these ones.</a:t>
            </a:r>
          </a:p>
          <a:p>
            <a:pPr lvl="2"/>
            <a:r>
              <a:t>Those we remove contain low variance, thus low information</a:t>
            </a:r>
          </a:p>
        </p:txBody>
      </p:sp>
      <p:sp>
        <p:nvSpPr>
          <p:cNvPr id="214" name="Slide Number"/>
          <p:cNvSpPr txBox="1"/>
          <p:nvPr>
            <p:ph type="sldNum" sz="quarter" idx="4294967295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1" name="Intuition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Intuition</a:t>
            </a:r>
          </a:p>
        </p:txBody>
      </p:sp>
      <p:sp>
        <p:nvSpPr>
          <p:cNvPr id="792" name="Suppose you have attributes on observations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Suppose you have attributes on observations</a:t>
            </a:r>
          </a:p>
          <a:p>
            <a:pPr lvl="1"/>
            <a:r>
              <a:t>Binary (vote FOR/AGAINST, has covid cases or not, etc.)</a:t>
            </a:r>
          </a:p>
          <a:p>
            <a:pPr lvl="1"/>
            <a:r>
              <a:t>Multi-label (candidate, type of apartments, etc.)</a:t>
            </a:r>
          </a:p>
          <a:p>
            <a:pPr/>
            <a:r>
              <a:t>Are those points distributed randomly/independently?</a:t>
            </a:r>
          </a:p>
          <a:p>
            <a:pPr lvl="1"/>
            <a:r>
              <a:t>Or is there a correlation between the position of a point and the ones close to it</a:t>
            </a:r>
          </a:p>
          <a:p>
            <a:pPr/>
            <a:r>
              <a:t>Correlation between a variable and itself in space</a:t>
            </a:r>
          </a:p>
          <a:p>
            <a:pPr lvl="1"/>
            <a:r>
              <a:t>=&gt;Spatial autocorrelation</a:t>
            </a:r>
          </a:p>
        </p:txBody>
      </p:sp>
      <p:sp>
        <p:nvSpPr>
          <p:cNvPr id="793" name="Slide Number"/>
          <p:cNvSpPr txBox="1"/>
          <p:nvPr>
            <p:ph type="sldNum" sz="quarter" idx="4294967295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5" name="Intuition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Intuition</a:t>
            </a:r>
          </a:p>
        </p:txBody>
      </p:sp>
      <p:pic>
        <p:nvPicPr>
          <p:cNvPr id="796" name="arealdata-SAC-1.png" descr="arealdata-SAC-1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7060" y="3619048"/>
            <a:ext cx="5033363" cy="3595259"/>
          </a:xfrm>
          <a:prstGeom prst="rect">
            <a:avLst/>
          </a:prstGeom>
          <a:ln w="12700">
            <a:miter lim="400000"/>
          </a:ln>
        </p:spPr>
      </p:pic>
      <p:pic>
        <p:nvPicPr>
          <p:cNvPr id="797" name="arealdata-SAC-2.png" descr="arealdata-SAC-2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019422" y="3620966"/>
            <a:ext cx="5191337" cy="3708098"/>
          </a:xfrm>
          <a:prstGeom prst="rect">
            <a:avLst/>
          </a:prstGeom>
          <a:ln w="12700">
            <a:miter lim="400000"/>
          </a:ln>
        </p:spPr>
      </p:pic>
      <p:pic>
        <p:nvPicPr>
          <p:cNvPr id="798" name="arealdata-SAC-3.png" descr="arealdata-SAC-3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8204256" y="3620966"/>
            <a:ext cx="5191337" cy="3708098"/>
          </a:xfrm>
          <a:prstGeom prst="rect">
            <a:avLst/>
          </a:prstGeom>
          <a:ln w="12700">
            <a:miter lim="400000"/>
          </a:ln>
        </p:spPr>
      </p:pic>
      <p:sp>
        <p:nvSpPr>
          <p:cNvPr id="799" name="Slide Number"/>
          <p:cNvSpPr txBox="1"/>
          <p:nvPr>
            <p:ph type="sldNum" sz="quarter" idx="4294967295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1" name="Intuition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Intuition</a:t>
            </a:r>
          </a:p>
        </p:txBody>
      </p:sp>
      <p:sp>
        <p:nvSpPr>
          <p:cNvPr id="802" name="Using a Spatial Weights Matrix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Using a Spatial Weights Matrix</a:t>
            </a:r>
          </a:p>
          <a:p>
            <a:pPr lvl="1"/>
            <a14:m>
              <m:oMath>
                <m:sSub>
                  <m:e>
                    <m:r>
                      <a:rPr xmlns:a="http://schemas.openxmlformats.org/drawingml/2006/main" sz="3050" i="1">
                        <a:solidFill>
                          <a:srgbClr val="525252"/>
                        </a:solidFill>
                        <a:latin typeface="Cambria Math" panose="02040503050406030204" pitchFamily="18" charset="0"/>
                      </a:rPr>
                      <m:t>w</m:t>
                    </m:r>
                  </m:e>
                  <m:sub>
                    <m:r>
                      <a:rPr xmlns:a="http://schemas.openxmlformats.org/drawingml/2006/main" sz="3050" i="1">
                        <a:solidFill>
                          <a:srgbClr val="525252"/>
                        </a:solidFill>
                        <a:latin typeface="Cambria Math" panose="02040503050406030204" pitchFamily="18" charset="0"/>
                      </a:rPr>
                      <m:t>i</m:t>
                    </m:r>
                    <m:r>
                      <a:rPr xmlns:a="http://schemas.openxmlformats.org/drawingml/2006/main" sz="3050" i="1">
                        <a:solidFill>
                          <a:srgbClr val="525252"/>
                        </a:solidFill>
                        <a:latin typeface="Cambria Math" panose="02040503050406030204" pitchFamily="18" charset="0"/>
                      </a:rPr>
                      <m:t>j</m:t>
                    </m:r>
                  </m:sub>
                </m:sSub>
              </m:oMath>
            </a14:m>
            <a:r>
              <a:t>: weight of edge </a:t>
            </a:r>
            <a14:m>
              <m:oMath>
                <m:r>
                  <a:rPr xmlns:a="http://schemas.openxmlformats.org/drawingml/2006/main" sz="305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(</m:t>
                </m:r>
                <m:r>
                  <a:rPr xmlns:a="http://schemas.openxmlformats.org/drawingml/2006/main" sz="305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i</m:t>
                </m:r>
                <m:r>
                  <a:rPr xmlns:a="http://schemas.openxmlformats.org/drawingml/2006/main" sz="305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,</m:t>
                </m:r>
                <m:r>
                  <a:rPr xmlns:a="http://schemas.openxmlformats.org/drawingml/2006/main" sz="305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j</m:t>
                </m:r>
                <m:r>
                  <a:rPr xmlns:a="http://schemas.openxmlformats.org/drawingml/2006/main" sz="305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)</m:t>
                </m:r>
              </m:oMath>
            </a14:m>
            <a:r>
              <a:t> </a:t>
            </a:r>
          </a:p>
          <a:p>
            <a:pPr/>
            <a:r>
              <a:t>Spatial lag: </a:t>
            </a:r>
            <a14:m>
              <m:oMath>
                <m:sSubSup>
                  <m:e>
                    <m:r>
                      <a:rPr xmlns:a="http://schemas.openxmlformats.org/drawingml/2006/main" sz="4000" i="1">
                        <a:solidFill>
                          <a:srgbClr val="525252"/>
                        </a:solidFill>
                        <a:latin typeface="Cambria Math" panose="02040503050406030204" pitchFamily="18" charset="0"/>
                      </a:rPr>
                      <m:t>y</m:t>
                    </m:r>
                  </m:e>
                  <m:sub>
                    <m:r>
                      <a:rPr xmlns:a="http://schemas.openxmlformats.org/drawingml/2006/main" sz="4000" i="1">
                        <a:solidFill>
                          <a:srgbClr val="525252"/>
                        </a:solidFill>
                        <a:latin typeface="Cambria Math" panose="02040503050406030204" pitchFamily="18" charset="0"/>
                      </a:rPr>
                      <m:t>i</m:t>
                    </m:r>
                  </m:sub>
                  <m:sup>
                    <m:r>
                      <a:rPr xmlns:a="http://schemas.openxmlformats.org/drawingml/2006/main" sz="4000" i="1">
                        <a:solidFill>
                          <a:srgbClr val="525252"/>
                        </a:solidFill>
                        <a:latin typeface="Cambria Math" panose="02040503050406030204" pitchFamily="18" charset="0"/>
                      </a:rPr>
                      <m:t>s</m:t>
                    </m:r>
                    <m:r>
                      <a:rPr xmlns:a="http://schemas.openxmlformats.org/drawingml/2006/main" sz="4000" i="1">
                        <a:solidFill>
                          <a:srgbClr val="525252"/>
                        </a:solidFill>
                        <a:latin typeface="Cambria Math" panose="02040503050406030204" pitchFamily="18" charset="0"/>
                      </a:rPr>
                      <m:t>l</m:t>
                    </m:r>
                  </m:sup>
                </m:sSubSup>
                <m:r>
                  <a:rPr xmlns:a="http://schemas.openxmlformats.org/drawingml/2006/main" sz="400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=</m:t>
                </m:r>
                <m:limLow>
                  <m:e>
                    <m:r>
                      <a:rPr xmlns:a="http://schemas.openxmlformats.org/drawingml/2006/main" sz="4000" i="1">
                        <a:solidFill>
                          <a:srgbClr val="525252"/>
                        </a:solidFill>
                        <a:latin typeface="Cambria Math" panose="02040503050406030204" pitchFamily="18" charset="0"/>
                      </a:rPr>
                      <m:t>∑</m:t>
                    </m:r>
                  </m:e>
                  <m:lim>
                    <m:r>
                      <a:rPr xmlns:a="http://schemas.openxmlformats.org/drawingml/2006/main" sz="4000" i="1">
                        <a:solidFill>
                          <a:srgbClr val="525252"/>
                        </a:solidFill>
                        <a:latin typeface="Cambria Math" panose="02040503050406030204" pitchFamily="18" charset="0"/>
                      </a:rPr>
                      <m:t>j</m:t>
                    </m:r>
                  </m:lim>
                </m:limLow>
                <m:sSub>
                  <m:e>
                    <m:r>
                      <a:rPr xmlns:a="http://schemas.openxmlformats.org/drawingml/2006/main" sz="4000" i="1">
                        <a:solidFill>
                          <a:srgbClr val="525252"/>
                        </a:solidFill>
                        <a:latin typeface="Cambria Math" panose="02040503050406030204" pitchFamily="18" charset="0"/>
                      </a:rPr>
                      <m:t>w</m:t>
                    </m:r>
                  </m:e>
                  <m:sub>
                    <m:r>
                      <a:rPr xmlns:a="http://schemas.openxmlformats.org/drawingml/2006/main" sz="4000" i="1">
                        <a:solidFill>
                          <a:srgbClr val="525252"/>
                        </a:solidFill>
                        <a:latin typeface="Cambria Math" panose="02040503050406030204" pitchFamily="18" charset="0"/>
                      </a:rPr>
                      <m:t>i</m:t>
                    </m:r>
                    <m:r>
                      <a:rPr xmlns:a="http://schemas.openxmlformats.org/drawingml/2006/main" sz="4000" i="1">
                        <a:solidFill>
                          <a:srgbClr val="525252"/>
                        </a:solidFill>
                        <a:latin typeface="Cambria Math" panose="02040503050406030204" pitchFamily="18" charset="0"/>
                      </a:rPr>
                      <m:t>j</m:t>
                    </m:r>
                  </m:sub>
                </m:sSub>
                <m:sSub>
                  <m:e>
                    <m:r>
                      <a:rPr xmlns:a="http://schemas.openxmlformats.org/drawingml/2006/main" sz="4000" i="1">
                        <a:solidFill>
                          <a:srgbClr val="525252"/>
                        </a:solidFill>
                        <a:latin typeface="Cambria Math" panose="02040503050406030204" pitchFamily="18" charset="0"/>
                      </a:rPr>
                      <m:t>y</m:t>
                    </m:r>
                  </m:e>
                  <m:sub>
                    <m:r>
                      <a:rPr xmlns:a="http://schemas.openxmlformats.org/drawingml/2006/main" sz="4000" i="1">
                        <a:solidFill>
                          <a:srgbClr val="525252"/>
                        </a:solidFill>
                        <a:latin typeface="Cambria Math" panose="02040503050406030204" pitchFamily="18" charset="0"/>
                      </a:rPr>
                      <m:t>j</m:t>
                    </m:r>
                  </m:sub>
                </m:sSub>
              </m:oMath>
            </a14:m>
          </a:p>
          <a:p>
            <a:pPr lvl="1"/>
            <a:r>
              <a:t>With </a:t>
            </a:r>
            <a14:m>
              <m:oMath>
                <m:sSub>
                  <m:e>
                    <m:r>
                      <a:rPr xmlns:a="http://schemas.openxmlformats.org/drawingml/2006/main" sz="3050" i="1">
                        <a:solidFill>
                          <a:srgbClr val="525252"/>
                        </a:solidFill>
                        <a:latin typeface="Cambria Math" panose="02040503050406030204" pitchFamily="18" charset="0"/>
                      </a:rPr>
                      <m:t>y</m:t>
                    </m:r>
                  </m:e>
                  <m:sub>
                    <m:r>
                      <a:rPr xmlns:a="http://schemas.openxmlformats.org/drawingml/2006/main" sz="3050" i="1">
                        <a:solidFill>
                          <a:srgbClr val="525252"/>
                        </a:solidFill>
                        <a:latin typeface="Cambria Math" panose="02040503050406030204" pitchFamily="18" charset="0"/>
                      </a:rPr>
                      <m:t>j</m:t>
                    </m:r>
                  </m:sub>
                </m:sSub>
              </m:oMath>
            </a14:m>
            <a:r>
              <a:t> the variable of interest</a:t>
            </a:r>
          </a:p>
          <a:p>
            <a:pPr/>
            <a:r>
              <a:t>Weighted average of neighbors</a:t>
            </a:r>
          </a:p>
        </p:txBody>
      </p:sp>
      <p:sp>
        <p:nvSpPr>
          <p:cNvPr id="803" name="Slide Number"/>
          <p:cNvSpPr txBox="1"/>
          <p:nvPr>
            <p:ph type="sldNum" sz="quarter" idx="4294967295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5" name="Moran’s plo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Moran’s plot</a:t>
            </a:r>
          </a:p>
        </p:txBody>
      </p:sp>
      <p:pic>
        <p:nvPicPr>
          <p:cNvPr id="806" name="Morans-I-scatterplot-Figure-was-produced-by-R-343.png" descr="Morans-I-scatterplot-Figure-was-produced-by-R-343.png"/>
          <p:cNvPicPr>
            <a:picLocks noChangeAspect="1"/>
          </p:cNvPicPr>
          <p:nvPr/>
        </p:nvPicPr>
        <p:blipFill>
          <a:blip r:embed="rId2">
            <a:extLst/>
          </a:blip>
          <a:srcRect l="0" t="0" r="0" b="5374"/>
          <a:stretch>
            <a:fillRect/>
          </a:stretch>
        </p:blipFill>
        <p:spPr>
          <a:xfrm>
            <a:off x="2655490" y="3393521"/>
            <a:ext cx="7693849" cy="5096225"/>
          </a:xfrm>
          <a:prstGeom prst="rect">
            <a:avLst/>
          </a:prstGeom>
          <a:ln w="12700">
            <a:miter lim="400000"/>
          </a:ln>
        </p:spPr>
      </p:pic>
      <p:sp>
        <p:nvSpPr>
          <p:cNvPr id="807" name="Plot relation between standardized values"/>
          <p:cNvSpPr txBox="1"/>
          <p:nvPr/>
        </p:nvSpPr>
        <p:spPr>
          <a:xfrm>
            <a:off x="1978494" y="2634459"/>
            <a:ext cx="8812784" cy="711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Plot relation between standardized values</a:t>
            </a:r>
          </a:p>
        </p:txBody>
      </p:sp>
      <p:sp>
        <p:nvSpPr>
          <p:cNvPr id="808" name="Moran’s I is the slope of a linear regression on this plot"/>
          <p:cNvSpPr txBox="1"/>
          <p:nvPr/>
        </p:nvSpPr>
        <p:spPr>
          <a:xfrm>
            <a:off x="1915466" y="8841469"/>
            <a:ext cx="9643921" cy="596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3500"/>
            </a:lvl1pPr>
          </a:lstStyle>
          <a:p>
            <a:pPr/>
            <a:r>
              <a:t>Moran’s I is the slope of a linear regression on this plot</a:t>
            </a:r>
          </a:p>
        </p:txBody>
      </p:sp>
      <p:sp>
        <p:nvSpPr>
          <p:cNvPr id="809" name="Slide Number"/>
          <p:cNvSpPr txBox="1"/>
          <p:nvPr>
            <p:ph type="sldNum" sz="quarter" idx="4294967295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1" name="Linear spatial autocorrelation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Linear spatial autocorrelation</a:t>
            </a:r>
          </a:p>
        </p:txBody>
      </p:sp>
      <p:sp>
        <p:nvSpPr>
          <p:cNvPr id="812" name="Compute Pearson’s linear correlation between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Compute Pearson’s linear correlation between</a:t>
            </a:r>
          </a:p>
          <a:p>
            <a:pPr lvl="1"/>
            <a:r>
              <a:t>Value for observation x</a:t>
            </a:r>
          </a:p>
          <a:p>
            <a:pPr lvl="1"/>
            <a:r>
              <a:t>Spatial lag for observation x</a:t>
            </a:r>
          </a:p>
          <a:p>
            <a:pPr/>
            <a:r>
              <a:t>In practice, people rather use Moran’s I</a:t>
            </a:r>
          </a:p>
          <a:p>
            <a:pPr lvl="1"/>
            <a:r>
              <a:t>Generalization to take into account:</a:t>
            </a:r>
          </a:p>
          <a:p>
            <a:pPr lvl="2"/>
            <a:r>
              <a:t>Different # of neighbors</a:t>
            </a:r>
          </a:p>
          <a:p>
            <a:pPr lvl="2"/>
            <a:r>
              <a:t>Different weights</a:t>
            </a:r>
          </a:p>
          <a:p>
            <a:pPr lvl="1"/>
            <a:r>
              <a:t>Slope of linear regression on Moran’s plot</a:t>
            </a:r>
          </a:p>
        </p:txBody>
      </p:sp>
      <p:sp>
        <p:nvSpPr>
          <p:cNvPr id="813" name="Slide Number"/>
          <p:cNvSpPr txBox="1"/>
          <p:nvPr>
            <p:ph type="sldNum" sz="quarter" idx="4294967295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5" name="Moran’s I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Moran’s I</a:t>
            </a:r>
          </a:p>
        </p:txBody>
      </p:sp>
      <p:sp>
        <p:nvSpPr>
          <p:cNvPr id="816" name="Equation"/>
          <p:cNvSpPr txBox="1"/>
          <p:nvPr/>
        </p:nvSpPr>
        <p:spPr>
          <a:xfrm>
            <a:off x="3047432" y="3644472"/>
            <a:ext cx="5891488" cy="1668177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 algn="l" defTabSz="914400" latinLnBrk="1">
              <a:defRPr sz="1800">
                <a:solidFill>
                  <a:srgbClr val="000000"/>
                </a:solidFill>
              </a:defRPr>
            </a:pPr>
            <a14:m>
              <m:oMathPara>
                <m:oMathParaPr>
                  <m:jc m:val="centerGroup"/>
                </m:oMathParaPr>
                <m:oMath>
                  <m:r>
                    <a:rPr xmlns:a="http://schemas.openxmlformats.org/drawingml/2006/main" sz="420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I</m:t>
                  </m:r>
                  <m:r>
                    <a:rPr xmlns:a="http://schemas.openxmlformats.org/drawingml/2006/main" sz="420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=</m:t>
                  </m:r>
                  <m:f>
                    <m:fPr>
                      <m:ctrlPr>
                        <a:rPr xmlns:a="http://schemas.openxmlformats.org/drawingml/2006/main" sz="42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</m:ctrlPr>
                      <m:type m:val="bar"/>
                    </m:fPr>
                    <m:num>
                      <m:r>
                        <a:rPr xmlns:a="http://schemas.openxmlformats.org/drawingml/2006/main" sz="42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n</m:t>
                      </m:r>
                    </m:num>
                    <m:den>
                      <m:sSub>
                        <m:e>
                          <m:r>
                            <a:rPr xmlns:a="http://schemas.openxmlformats.org/drawingml/2006/main" sz="4200" i="1">
                              <a:solidFill>
                                <a:srgbClr val="525252"/>
                              </a:solidFill>
                              <a:latin typeface="Cambria Math" panose="02040503050406030204" pitchFamily="18" charset="0"/>
                            </a:rPr>
                            <m:t>∑</m:t>
                          </m:r>
                        </m:e>
                        <m:sub>
                          <m:r>
                            <a:rPr xmlns:a="http://schemas.openxmlformats.org/drawingml/2006/main" sz="4200" i="1">
                              <a:solidFill>
                                <a:srgbClr val="525252"/>
                              </a:solidFill>
                              <a:latin typeface="Cambria Math" panose="02040503050406030204" pitchFamily="18" charset="0"/>
                            </a:rPr>
                            <m:t>i</m:t>
                          </m:r>
                        </m:sub>
                      </m:sSub>
                      <m:sSub>
                        <m:e>
                          <m:r>
                            <a:rPr xmlns:a="http://schemas.openxmlformats.org/drawingml/2006/main" sz="4200" i="1">
                              <a:solidFill>
                                <a:srgbClr val="525252"/>
                              </a:solidFill>
                              <a:latin typeface="Cambria Math" panose="02040503050406030204" pitchFamily="18" charset="0"/>
                            </a:rPr>
                            <m:t>∑</m:t>
                          </m:r>
                        </m:e>
                        <m:sub>
                          <m:r>
                            <a:rPr xmlns:a="http://schemas.openxmlformats.org/drawingml/2006/main" sz="4200" i="1">
                              <a:solidFill>
                                <a:srgbClr val="525252"/>
                              </a:solidFill>
                              <a:latin typeface="Cambria Math" panose="02040503050406030204" pitchFamily="18" charset="0"/>
                            </a:rPr>
                            <m:t>j</m:t>
                          </m:r>
                        </m:sub>
                      </m:sSub>
                      <m:sSub>
                        <m:e>
                          <m:r>
                            <a:rPr xmlns:a="http://schemas.openxmlformats.org/drawingml/2006/main" sz="4200" i="1">
                              <a:solidFill>
                                <a:srgbClr val="525252"/>
                              </a:solidFill>
                              <a:latin typeface="Cambria Math" panose="02040503050406030204" pitchFamily="18" charset="0"/>
                            </a:rPr>
                            <m:t>w</m:t>
                          </m:r>
                        </m:e>
                        <m:sub>
                          <m:r>
                            <a:rPr xmlns:a="http://schemas.openxmlformats.org/drawingml/2006/main" sz="4200" i="1">
                              <a:solidFill>
                                <a:srgbClr val="525252"/>
                              </a:solidFill>
                              <a:latin typeface="Cambria Math" panose="02040503050406030204" pitchFamily="18" charset="0"/>
                            </a:rPr>
                            <m:t>i</m:t>
                          </m:r>
                          <m:r>
                            <a:rPr xmlns:a="http://schemas.openxmlformats.org/drawingml/2006/main" sz="4200" i="1">
                              <a:solidFill>
                                <a:srgbClr val="525252"/>
                              </a:solidFill>
                              <a:latin typeface="Cambria Math" panose="02040503050406030204" pitchFamily="18" charset="0"/>
                            </a:rPr>
                            <m:t>j</m:t>
                          </m:r>
                        </m:sub>
                      </m:sSub>
                    </m:den>
                  </m:f>
                  <m:f>
                    <m:fPr>
                      <m:ctrlPr>
                        <a:rPr xmlns:a="http://schemas.openxmlformats.org/drawingml/2006/main" sz="42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</m:ctrlPr>
                      <m:type m:val="bar"/>
                    </m:fPr>
                    <m:num>
                      <m:sSub>
                        <m:e>
                          <m:r>
                            <a:rPr xmlns:a="http://schemas.openxmlformats.org/drawingml/2006/main" sz="4200" i="1">
                              <a:solidFill>
                                <a:srgbClr val="525252"/>
                              </a:solidFill>
                              <a:latin typeface="Cambria Math" panose="02040503050406030204" pitchFamily="18" charset="0"/>
                            </a:rPr>
                            <m:t>∑</m:t>
                          </m:r>
                        </m:e>
                        <m:sub>
                          <m:r>
                            <a:rPr xmlns:a="http://schemas.openxmlformats.org/drawingml/2006/main" sz="4200" i="1">
                              <a:solidFill>
                                <a:srgbClr val="525252"/>
                              </a:solidFill>
                              <a:latin typeface="Cambria Math" panose="02040503050406030204" pitchFamily="18" charset="0"/>
                            </a:rPr>
                            <m:t>i</m:t>
                          </m:r>
                        </m:sub>
                      </m:sSub>
                      <m:sSub>
                        <m:e>
                          <m:r>
                            <a:rPr xmlns:a="http://schemas.openxmlformats.org/drawingml/2006/main" sz="4200" i="1">
                              <a:solidFill>
                                <a:srgbClr val="525252"/>
                              </a:solidFill>
                              <a:latin typeface="Cambria Math" panose="02040503050406030204" pitchFamily="18" charset="0"/>
                            </a:rPr>
                            <m:t>∑</m:t>
                          </m:r>
                        </m:e>
                        <m:sub>
                          <m:r>
                            <a:rPr xmlns:a="http://schemas.openxmlformats.org/drawingml/2006/main" sz="4200" i="1">
                              <a:solidFill>
                                <a:srgbClr val="525252"/>
                              </a:solidFill>
                              <a:latin typeface="Cambria Math" panose="02040503050406030204" pitchFamily="18" charset="0"/>
                            </a:rPr>
                            <m:t>j</m:t>
                          </m:r>
                        </m:sub>
                      </m:sSub>
                      <m:sSub>
                        <m:e>
                          <m:r>
                            <a:rPr xmlns:a="http://schemas.openxmlformats.org/drawingml/2006/main" sz="4200" i="1">
                              <a:solidFill>
                                <a:srgbClr val="525252"/>
                              </a:solidFill>
                              <a:latin typeface="Cambria Math" panose="02040503050406030204" pitchFamily="18" charset="0"/>
                            </a:rPr>
                            <m:t>w</m:t>
                          </m:r>
                        </m:e>
                        <m:sub>
                          <m:r>
                            <a:rPr xmlns:a="http://schemas.openxmlformats.org/drawingml/2006/main" sz="4200" i="1">
                              <a:solidFill>
                                <a:srgbClr val="525252"/>
                              </a:solidFill>
                              <a:latin typeface="Cambria Math" panose="02040503050406030204" pitchFamily="18" charset="0"/>
                            </a:rPr>
                            <m:t>i</m:t>
                          </m:r>
                          <m:r>
                            <a:rPr xmlns:a="http://schemas.openxmlformats.org/drawingml/2006/main" sz="4200" i="1">
                              <a:solidFill>
                                <a:srgbClr val="525252"/>
                              </a:solidFill>
                              <a:latin typeface="Cambria Math" panose="02040503050406030204" pitchFamily="18" charset="0"/>
                            </a:rPr>
                            <m:t>j</m:t>
                          </m:r>
                        </m:sub>
                      </m:sSub>
                      <m:sSub>
                        <m:e>
                          <m:r>
                            <a:rPr xmlns:a="http://schemas.openxmlformats.org/drawingml/2006/main" sz="4200" i="1">
                              <a:solidFill>
                                <a:srgbClr val="525252"/>
                              </a:solidFill>
                              <a:latin typeface="Cambria Math" panose="02040503050406030204" pitchFamily="18" charset="0"/>
                            </a:rPr>
                            <m:t>z</m:t>
                          </m:r>
                        </m:e>
                        <m:sub>
                          <m:r>
                            <a:rPr xmlns:a="http://schemas.openxmlformats.org/drawingml/2006/main" sz="4200" i="1">
                              <a:solidFill>
                                <a:srgbClr val="525252"/>
                              </a:solidFill>
                              <a:latin typeface="Cambria Math" panose="02040503050406030204" pitchFamily="18" charset="0"/>
                            </a:rPr>
                            <m:t>i</m:t>
                          </m:r>
                        </m:sub>
                      </m:sSub>
                      <m:sSub>
                        <m:e>
                          <m:r>
                            <a:rPr xmlns:a="http://schemas.openxmlformats.org/drawingml/2006/main" sz="4200" i="1">
                              <a:solidFill>
                                <a:srgbClr val="525252"/>
                              </a:solidFill>
                              <a:latin typeface="Cambria Math" panose="02040503050406030204" pitchFamily="18" charset="0"/>
                            </a:rPr>
                            <m:t>z</m:t>
                          </m:r>
                        </m:e>
                        <m:sub>
                          <m:r>
                            <a:rPr xmlns:a="http://schemas.openxmlformats.org/drawingml/2006/main" sz="4200" i="1">
                              <a:solidFill>
                                <a:srgbClr val="525252"/>
                              </a:solidFill>
                              <a:latin typeface="Cambria Math" panose="02040503050406030204" pitchFamily="18" charset="0"/>
                            </a:rPr>
                            <m:t>j</m:t>
                          </m:r>
                        </m:sub>
                      </m:sSub>
                    </m:num>
                    <m:den>
                      <m:nary>
                        <m:naryPr>
                          <m:ctrlPr>
                            <a:rPr xmlns:a="http://schemas.openxmlformats.org/drawingml/2006/main" sz="4200" i="1">
                              <a:solidFill>
                                <a:srgbClr val="525252"/>
                              </a:solidFill>
                              <a:latin typeface="Cambria Math" panose="02040503050406030204" pitchFamily="18" charset="0"/>
                            </a:rPr>
                          </m:ctrlPr>
                          <m:chr m:val="∑"/>
                          <m:limLoc m:val="subSup"/>
                          <m:grow m:val="1"/>
                          <m:subHide m:val="off"/>
                          <m:supHide m:val="on"/>
                        </m:naryPr>
                        <m:sub>
                          <m:r>
                            <a:rPr xmlns:a="http://schemas.openxmlformats.org/drawingml/2006/main" sz="4200" i="1">
                              <a:solidFill>
                                <a:srgbClr val="525252"/>
                              </a:solidFill>
                              <a:latin typeface="Cambria Math" panose="02040503050406030204" pitchFamily="18" charset="0"/>
                            </a:rPr>
                            <m:t>i</m:t>
                          </m:r>
                        </m:sub>
                        <m:sup/>
                        <m:e>
                          <m:sSubSup>
                            <m:e>
                              <m:r>
                                <a:rPr xmlns:a="http://schemas.openxmlformats.org/drawingml/2006/main" sz="4200" i="1">
                                  <a:solidFill>
                                    <a:srgbClr val="525252"/>
                                  </a:solidFill>
                                  <a:latin typeface="Cambria Math" panose="02040503050406030204" pitchFamily="18" charset="0"/>
                                </a:rPr>
                                <m:t>z</m:t>
                              </m:r>
                            </m:e>
                            <m:sub>
                              <m:r>
                                <a:rPr xmlns:a="http://schemas.openxmlformats.org/drawingml/2006/main" sz="4200" i="1">
                                  <a:solidFill>
                                    <a:srgbClr val="525252"/>
                                  </a:solidFill>
                                  <a:latin typeface="Cambria Math" panose="02040503050406030204" pitchFamily="18" charset="0"/>
                                </a:rPr>
                                <m:t>i</m:t>
                              </m:r>
                            </m:sub>
                            <m:sup>
                              <m:r>
                                <a:rPr xmlns:a="http://schemas.openxmlformats.org/drawingml/2006/main" sz="4200" i="1">
                                  <a:solidFill>
                                    <a:srgbClr val="525252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bSup>
                        </m:e>
                      </m:nary>
                    </m:den>
                  </m:f>
                </m:oMath>
              </m:oMathPara>
            </a14:m>
            <a:endParaRPr sz="4200">
              <a:solidFill>
                <a:srgbClr val="535353"/>
              </a:solidFill>
            </a:endParaRPr>
          </a:p>
        </p:txBody>
      </p:sp>
      <p:sp>
        <p:nvSpPr>
          <p:cNvPr id="817" name=": weight of edge…"/>
          <p:cNvSpPr txBox="1"/>
          <p:nvPr/>
        </p:nvSpPr>
        <p:spPr>
          <a:xfrm>
            <a:off x="3565419" y="6280942"/>
            <a:ext cx="4421405" cy="16033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1" marL="685800" indent="-304800" algn="l">
              <a:spcBef>
                <a:spcPts val="400"/>
              </a:spcBef>
              <a:buClr>
                <a:srgbClr val="535353"/>
              </a:buClr>
              <a:buSzPct val="66000"/>
              <a:buFont typeface="Lucida Grande"/>
              <a:buChar char="‣"/>
              <a:defRPr sz="2900">
                <a:solidFill>
                  <a:srgbClr val="525252"/>
                </a:solidFill>
              </a:defRPr>
            </a:pPr>
            <a14:m>
              <m:oMath>
                <m:sSub>
                  <m:e>
                    <m:r>
                      <a:rPr xmlns:a="http://schemas.openxmlformats.org/drawingml/2006/main" sz="3050" i="1">
                        <a:solidFill>
                          <a:srgbClr val="525252"/>
                        </a:solidFill>
                        <a:latin typeface="Cambria Math" panose="02040503050406030204" pitchFamily="18" charset="0"/>
                      </a:rPr>
                      <m:t>w</m:t>
                    </m:r>
                  </m:e>
                  <m:sub>
                    <m:r>
                      <a:rPr xmlns:a="http://schemas.openxmlformats.org/drawingml/2006/main" sz="3050" i="1">
                        <a:solidFill>
                          <a:srgbClr val="525252"/>
                        </a:solidFill>
                        <a:latin typeface="Cambria Math" panose="02040503050406030204" pitchFamily="18" charset="0"/>
                      </a:rPr>
                      <m:t>i</m:t>
                    </m:r>
                    <m:r>
                      <a:rPr xmlns:a="http://schemas.openxmlformats.org/drawingml/2006/main" sz="3050" i="1">
                        <a:solidFill>
                          <a:srgbClr val="525252"/>
                        </a:solidFill>
                        <a:latin typeface="Cambria Math" panose="02040503050406030204" pitchFamily="18" charset="0"/>
                      </a:rPr>
                      <m:t>j</m:t>
                    </m:r>
                  </m:sub>
                </m:sSub>
              </m:oMath>
            </a14:m>
            <a:r>
              <a:t>: weight of edge </a:t>
            </a:r>
            <a14:m>
              <m:oMath>
                <m:r>
                  <a:rPr xmlns:a="http://schemas.openxmlformats.org/drawingml/2006/main" sz="305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(</m:t>
                </m:r>
                <m:r>
                  <a:rPr xmlns:a="http://schemas.openxmlformats.org/drawingml/2006/main" sz="305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i</m:t>
                </m:r>
                <m:r>
                  <a:rPr xmlns:a="http://schemas.openxmlformats.org/drawingml/2006/main" sz="305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,</m:t>
                </m:r>
                <m:r>
                  <a:rPr xmlns:a="http://schemas.openxmlformats.org/drawingml/2006/main" sz="305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j</m:t>
                </m:r>
                <m:r>
                  <a:rPr xmlns:a="http://schemas.openxmlformats.org/drawingml/2006/main" sz="305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)</m:t>
                </m:r>
              </m:oMath>
            </a14:m>
            <a:r>
              <a:t> </a:t>
            </a:r>
          </a:p>
          <a:p>
            <a:pPr lvl="1" marL="685800" indent="-304800" algn="l">
              <a:spcBef>
                <a:spcPts val="400"/>
              </a:spcBef>
              <a:buClr>
                <a:srgbClr val="535353"/>
              </a:buClr>
              <a:buSzPct val="66000"/>
              <a:buFont typeface="Lucida Grande"/>
              <a:buChar char="‣"/>
              <a:defRPr sz="2900">
                <a:solidFill>
                  <a:srgbClr val="525252"/>
                </a:solidFill>
              </a:defRPr>
            </a:pPr>
            <a14:m>
              <m:oMath>
                <m:sSub>
                  <m:e>
                    <m:r>
                      <a:rPr xmlns:a="http://schemas.openxmlformats.org/drawingml/2006/main" sz="3050" i="1">
                        <a:solidFill>
                          <a:srgbClr val="525252"/>
                        </a:solidFill>
                        <a:latin typeface="Cambria Math" panose="02040503050406030204" pitchFamily="18" charset="0"/>
                      </a:rPr>
                      <m:t>z</m:t>
                    </m:r>
                  </m:e>
                  <m:sub>
                    <m:r>
                      <a:rPr xmlns:a="http://schemas.openxmlformats.org/drawingml/2006/main" sz="3050" i="1">
                        <a:solidFill>
                          <a:srgbClr val="525252"/>
                        </a:solidFill>
                        <a:latin typeface="Cambria Math" panose="02040503050406030204" pitchFamily="18" charset="0"/>
                      </a:rPr>
                      <m:t>i</m:t>
                    </m:r>
                  </m:sub>
                </m:sSub>
              </m:oMath>
            </a14:m>
            <a:r>
              <a:t>: value at </a:t>
            </a:r>
            <a14:m>
              <m:oMath>
                <m:r>
                  <a:rPr xmlns:a="http://schemas.openxmlformats.org/drawingml/2006/main" sz="305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i</m:t>
                </m:r>
              </m:oMath>
            </a14:m>
            <a:r>
              <a:t>, </a:t>
            </a:r>
            <a:r>
              <a:rPr u="sng"/>
              <a:t>standardized</a:t>
            </a:r>
          </a:p>
          <a:p>
            <a:pPr lvl="1" marL="685800" indent="-304800" algn="l">
              <a:spcBef>
                <a:spcPts val="400"/>
              </a:spcBef>
              <a:buClr>
                <a:srgbClr val="535353"/>
              </a:buClr>
              <a:buSzPct val="66000"/>
              <a:buFont typeface="Lucida Grande"/>
              <a:buChar char="‣"/>
              <a:defRPr sz="2900">
                <a:solidFill>
                  <a:srgbClr val="525252"/>
                </a:solidFill>
              </a:defRPr>
            </a:pPr>
            <a14:m>
              <m:oMath>
                <m:r>
                  <a:rPr xmlns:a="http://schemas.openxmlformats.org/drawingml/2006/main" sz="305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n</m:t>
                </m:r>
              </m:oMath>
            </a14:m>
            <a:r>
              <a:t>: nb. of observations</a:t>
            </a:r>
          </a:p>
        </p:txBody>
      </p:sp>
      <p:sp>
        <p:nvSpPr>
          <p:cNvPr id="818" name="Slide Number"/>
          <p:cNvSpPr txBox="1"/>
          <p:nvPr>
            <p:ph type="sldNum" sz="quarter" idx="4294967295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" name="Spatial autocorrelation"/>
          <p:cNvSpPr txBox="1"/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pPr lvl="1"/>
            <a:r>
              <a:t>Spatial autocorrelation</a:t>
            </a:r>
          </a:p>
        </p:txBody>
      </p:sp>
      <p:sp>
        <p:nvSpPr>
          <p:cNvPr id="821" name="Local"/>
          <p:cNvSpPr txBox="1"/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Local</a:t>
            </a:r>
          </a:p>
        </p:txBody>
      </p:sp>
      <p:sp>
        <p:nvSpPr>
          <p:cNvPr id="822" name="Slide Number"/>
          <p:cNvSpPr txBox="1"/>
          <p:nvPr>
            <p:ph type="sldNum" sz="quarter" idx="4294967295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4" name="Intuition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Intuition</a:t>
            </a:r>
          </a:p>
        </p:txBody>
      </p:sp>
      <p:sp>
        <p:nvSpPr>
          <p:cNvPr id="825" name="Single scores are often misleading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Single scores are often misleading</a:t>
            </a:r>
          </a:p>
          <a:p>
            <a:pPr/>
            <a:r>
              <a:t>We can look at the details:</a:t>
            </a:r>
          </a:p>
          <a:p>
            <a:pPr lvl="1"/>
            <a:r>
              <a:t>Where are positive/negative autocorrelations?</a:t>
            </a:r>
          </a:p>
          <a:p>
            <a:pPr lvl="1"/>
            <a:r>
              <a:t>Where is the autocorrelation significant?</a:t>
            </a:r>
          </a:p>
          <a:p>
            <a:pPr/>
            <a:r>
              <a:t>Introduce LISA</a:t>
            </a:r>
          </a:p>
          <a:p>
            <a:pPr lvl="1"/>
            <a:r>
              <a:t>Local Indicators of Spatial Association </a:t>
            </a:r>
          </a:p>
        </p:txBody>
      </p:sp>
      <p:sp>
        <p:nvSpPr>
          <p:cNvPr id="826" name="Slide Number"/>
          <p:cNvSpPr txBox="1"/>
          <p:nvPr>
            <p:ph type="sldNum" sz="quarter" idx="4294967295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8" name="LISA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LISA</a:t>
            </a:r>
          </a:p>
        </p:txBody>
      </p:sp>
      <p:sp>
        <p:nvSpPr>
          <p:cNvPr id="829" name="1)Compute significance:  Moran’s Ii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1)Compute significance:  Moran’s Ii</a:t>
            </a:r>
          </a:p>
          <a:p>
            <a:pPr lvl="1"/>
            <a14:m>
              <m:oMathPara>
                <m:oMathParaPr>
                  <m:jc m:val="left"/>
                </m:oMathParaPr>
                <m:oMath>
                  <m:sSub>
                    <m:e>
                      <m:r>
                        <a:rPr xmlns:a="http://schemas.openxmlformats.org/drawingml/2006/main" sz="305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I</m:t>
                      </m:r>
                    </m:e>
                    <m:sub>
                      <m:r>
                        <a:rPr xmlns:a="http://schemas.openxmlformats.org/drawingml/2006/main" sz="305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i</m:t>
                      </m:r>
                    </m:sub>
                  </m:sSub>
                  <m:r>
                    <a:rPr xmlns:a="http://schemas.openxmlformats.org/drawingml/2006/main" sz="305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=</m:t>
                  </m:r>
                  <m:f>
                    <m:fPr>
                      <m:ctrlPr>
                        <a:rPr xmlns:a="http://schemas.openxmlformats.org/drawingml/2006/main" sz="305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</m:ctrlPr>
                      <m:type m:val="bar"/>
                    </m:fPr>
                    <m:num>
                      <m:sSub>
                        <m:e>
                          <m:r>
                            <a:rPr xmlns:a="http://schemas.openxmlformats.org/drawingml/2006/main" sz="3050" i="1">
                              <a:solidFill>
                                <a:srgbClr val="525252"/>
                              </a:solidFill>
                              <a:latin typeface="Cambria Math" panose="02040503050406030204" pitchFamily="18" charset="0"/>
                            </a:rPr>
                            <m:t>z</m:t>
                          </m:r>
                        </m:e>
                        <m:sub>
                          <m:r>
                            <a:rPr xmlns:a="http://schemas.openxmlformats.org/drawingml/2006/main" sz="3050" i="1">
                              <a:solidFill>
                                <a:srgbClr val="525252"/>
                              </a:solidFill>
                              <a:latin typeface="Cambria Math" panose="02040503050406030204" pitchFamily="18" charset="0"/>
                            </a:rPr>
                            <m:t>i</m:t>
                          </m:r>
                        </m:sub>
                      </m:sSub>
                    </m:num>
                    <m:den>
                      <m:sSub>
                        <m:e>
                          <m:r>
                            <a:rPr xmlns:a="http://schemas.openxmlformats.org/drawingml/2006/main" sz="3050" i="1">
                              <a:solidFill>
                                <a:srgbClr val="525252"/>
                              </a:solidFill>
                              <a:latin typeface="Cambria Math" panose="02040503050406030204" pitchFamily="18" charset="0"/>
                            </a:rPr>
                            <m:t>m</m:t>
                          </m:r>
                        </m:e>
                        <m:sub>
                          <m:r>
                            <a:rPr xmlns:a="http://schemas.openxmlformats.org/drawingml/2006/main" sz="3050" i="1">
                              <a:solidFill>
                                <a:srgbClr val="525252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den>
                  </m:f>
                  <m:limLow>
                    <m:e>
                      <m:r>
                        <a:rPr xmlns:a="http://schemas.openxmlformats.org/drawingml/2006/main" sz="305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∑</m:t>
                      </m:r>
                    </m:e>
                    <m:lim>
                      <m:r>
                        <a:rPr xmlns:a="http://schemas.openxmlformats.org/drawingml/2006/main" sz="305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j</m:t>
                      </m:r>
                    </m:lim>
                  </m:limLow>
                  <m:sSub>
                    <m:e>
                      <m:r>
                        <a:rPr xmlns:a="http://schemas.openxmlformats.org/drawingml/2006/main" sz="305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w</m:t>
                      </m:r>
                    </m:e>
                    <m:sub>
                      <m:r>
                        <a:rPr xmlns:a="http://schemas.openxmlformats.org/drawingml/2006/main" sz="305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i</m:t>
                      </m:r>
                      <m:r>
                        <a:rPr xmlns:a="http://schemas.openxmlformats.org/drawingml/2006/main" sz="305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j</m:t>
                      </m:r>
                    </m:sub>
                  </m:sSub>
                  <m:sSub>
                    <m:e>
                      <m:r>
                        <a:rPr xmlns:a="http://schemas.openxmlformats.org/drawingml/2006/main" sz="305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z</m:t>
                      </m:r>
                    </m:e>
                    <m:sub>
                      <m:r>
                        <a:rPr xmlns:a="http://schemas.openxmlformats.org/drawingml/2006/main" sz="305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j</m:t>
                      </m:r>
                    </m:sub>
                  </m:sSub>
                  <m:r>
                    <a:rPr xmlns:a="http://schemas.openxmlformats.org/drawingml/2006/main" sz="305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;</m:t>
                  </m:r>
                  <m:sSub>
                    <m:e>
                      <m:r>
                        <a:rPr xmlns:a="http://schemas.openxmlformats.org/drawingml/2006/main" sz="305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m</m:t>
                      </m:r>
                    </m:e>
                    <m:sub>
                      <m:r>
                        <a:rPr xmlns:a="http://schemas.openxmlformats.org/drawingml/2006/main" sz="305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</m:sub>
                  </m:sSub>
                  <m:r>
                    <a:rPr xmlns:a="http://schemas.openxmlformats.org/drawingml/2006/main" sz="305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=</m:t>
                  </m:r>
                  <m:f>
                    <m:fPr>
                      <m:ctrlPr>
                        <a:rPr xmlns:a="http://schemas.openxmlformats.org/drawingml/2006/main" sz="305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</m:ctrlPr>
                      <m:type m:val="bar"/>
                    </m:fPr>
                    <m:num>
                      <m:nary>
                        <m:naryPr>
                          <m:ctrlPr>
                            <a:rPr xmlns:a="http://schemas.openxmlformats.org/drawingml/2006/main" sz="3050" i="1">
                              <a:solidFill>
                                <a:srgbClr val="525252"/>
                              </a:solidFill>
                              <a:latin typeface="Cambria Math" panose="02040503050406030204" pitchFamily="18" charset="0"/>
                            </a:rPr>
                          </m:ctrlPr>
                          <m:chr m:val="∑"/>
                          <m:limLoc m:val="subSup"/>
                          <m:grow m:val="1"/>
                          <m:subHide m:val="off"/>
                          <m:supHide m:val="on"/>
                        </m:naryPr>
                        <m:sub>
                          <m:r>
                            <a:rPr xmlns:a="http://schemas.openxmlformats.org/drawingml/2006/main" sz="3050" i="1">
                              <a:solidFill>
                                <a:srgbClr val="525252"/>
                              </a:solidFill>
                              <a:latin typeface="Cambria Math" panose="02040503050406030204" pitchFamily="18" charset="0"/>
                            </a:rPr>
                            <m:t>i</m:t>
                          </m:r>
                        </m:sub>
                        <m:sup/>
                        <m:e>
                          <m:sSubSup>
                            <m:e>
                              <m:r>
                                <a:rPr xmlns:a="http://schemas.openxmlformats.org/drawingml/2006/main" sz="3050" i="1">
                                  <a:solidFill>
                                    <a:srgbClr val="525252"/>
                                  </a:solidFill>
                                  <a:latin typeface="Cambria Math" panose="02040503050406030204" pitchFamily="18" charset="0"/>
                                </a:rPr>
                                <m:t>z</m:t>
                              </m:r>
                            </m:e>
                            <m:sub>
                              <m:r>
                                <a:rPr xmlns:a="http://schemas.openxmlformats.org/drawingml/2006/main" sz="3050" i="1">
                                  <a:solidFill>
                                    <a:srgbClr val="525252"/>
                                  </a:solidFill>
                                  <a:latin typeface="Cambria Math" panose="02040503050406030204" pitchFamily="18" charset="0"/>
                                </a:rPr>
                                <m:t>i</m:t>
                              </m:r>
                            </m:sub>
                            <m:sup>
                              <m:r>
                                <a:rPr xmlns:a="http://schemas.openxmlformats.org/drawingml/2006/main" sz="3050" i="1">
                                  <a:solidFill>
                                    <a:srgbClr val="525252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bSup>
                        </m:e>
                      </m:nary>
                    </m:num>
                    <m:den>
                      <m:r>
                        <a:rPr xmlns:a="http://schemas.openxmlformats.org/drawingml/2006/main" sz="305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n</m:t>
                      </m:r>
                    </m:den>
                  </m:f>
                </m:oMath>
              </m:oMathPara>
            </a14:m>
          </a:p>
          <a:p>
            <a:pPr lvl="2"/>
            <a14:m>
              <m:oMath>
                <m:sSub>
                  <m:e>
                    <m:r>
                      <a:rPr xmlns:a="http://schemas.openxmlformats.org/drawingml/2006/main" sz="2500" i="1">
                        <a:solidFill>
                          <a:srgbClr val="525252"/>
                        </a:solidFill>
                        <a:latin typeface="Cambria Math" panose="02040503050406030204" pitchFamily="18" charset="0"/>
                      </a:rPr>
                      <m:t>m</m:t>
                    </m:r>
                  </m:e>
                  <m:sub>
                    <m:r>
                      <a:rPr xmlns:a="http://schemas.openxmlformats.org/drawingml/2006/main" sz="2500" i="1">
                        <a:solidFill>
                          <a:srgbClr val="525252"/>
                        </a:solidFill>
                        <a:latin typeface="Cambria Math" panose="02040503050406030204" pitchFamily="18" charset="0"/>
                      </a:rPr>
                      <m:t>2</m:t>
                    </m:r>
                  </m:sub>
                </m:sSub>
              </m:oMath>
            </a14:m>
            <a:r>
              <a:t>: variance of the variable of interest</a:t>
            </a:r>
          </a:p>
          <a:p>
            <a:pPr lvl="2"/>
            <a14:m>
              <m:oMath>
                <m:sSub>
                  <m:e>
                    <m:r>
                      <a:rPr xmlns:a="http://schemas.openxmlformats.org/drawingml/2006/main" sz="2500" i="1">
                        <a:solidFill>
                          <a:srgbClr val="525252"/>
                        </a:solidFill>
                        <a:latin typeface="Cambria Math" panose="02040503050406030204" pitchFamily="18" charset="0"/>
                      </a:rPr>
                      <m:t>z</m:t>
                    </m:r>
                  </m:e>
                  <m:sub>
                    <m:r>
                      <a:rPr xmlns:a="http://schemas.openxmlformats.org/drawingml/2006/main" sz="2500" i="1">
                        <a:solidFill>
                          <a:srgbClr val="525252"/>
                        </a:solidFill>
                        <a:latin typeface="Cambria Math" panose="02040503050406030204" pitchFamily="18" charset="0"/>
                      </a:rPr>
                      <m:t>i</m:t>
                    </m:r>
                  </m:sub>
                </m:sSub>
              </m:oMath>
            </a14:m>
            <a:r>
              <a:t>: standardized value</a:t>
            </a:r>
          </a:p>
          <a:p>
            <a:pPr lvl="1"/>
            <a:r>
              <a:t>Positive value: positive spatial correlation at this point</a:t>
            </a:r>
          </a:p>
          <a:p>
            <a:pPr lvl="1"/>
            <a:r>
              <a:t>Negative value: negative spatial correlation at this point</a:t>
            </a:r>
          </a:p>
          <a:p>
            <a:pPr lvl="1"/>
            <a:r>
              <a:t>0 or close to 0:  no significant spatial autocorrelation</a:t>
            </a:r>
          </a:p>
          <a:p>
            <a:pPr/>
            <a:r>
              <a:t>Threshold on this value to decide significance</a:t>
            </a:r>
          </a:p>
        </p:txBody>
      </p:sp>
      <p:sp>
        <p:nvSpPr>
          <p:cNvPr id="830" name="Slide Number"/>
          <p:cNvSpPr txBox="1"/>
          <p:nvPr>
            <p:ph type="sldNum" sz="quarter" idx="4294967295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2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24734" y="60705"/>
            <a:ext cx="6648100" cy="9632190"/>
          </a:xfrm>
          <a:prstGeom prst="rect">
            <a:avLst/>
          </a:prstGeom>
          <a:ln w="12700">
            <a:miter lim="400000"/>
          </a:ln>
        </p:spPr>
      </p:pic>
      <p:sp>
        <p:nvSpPr>
          <p:cNvPr id="833" name="https://geographicdata.science/book/notebooks/07_local_autocorrelation.html"/>
          <p:cNvSpPr txBox="1"/>
          <p:nvPr/>
        </p:nvSpPr>
        <p:spPr>
          <a:xfrm>
            <a:off x="8113631" y="8914176"/>
            <a:ext cx="4314758" cy="660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1900"/>
            </a:lvl1pPr>
          </a:lstStyle>
          <a:p>
            <a:pPr/>
            <a:r>
              <a:t>https://geographicdata.science/book/notebooks/07_local_autocorrelation.html</a:t>
            </a:r>
          </a:p>
        </p:txBody>
      </p:sp>
      <p:sp>
        <p:nvSpPr>
          <p:cNvPr id="834" name="Brexit vote example…"/>
          <p:cNvSpPr txBox="1"/>
          <p:nvPr/>
        </p:nvSpPr>
        <p:spPr>
          <a:xfrm>
            <a:off x="7750171" y="488618"/>
            <a:ext cx="4346341" cy="1320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Brexit vote example</a:t>
            </a:r>
          </a:p>
          <a:p>
            <a:pPr/>
            <a:r>
              <a:t>(Support for Brexit)</a:t>
            </a:r>
          </a:p>
        </p:txBody>
      </p:sp>
      <p:sp>
        <p:nvSpPr>
          <p:cNvPr id="835" name="HH: Hot spots…"/>
          <p:cNvSpPr txBox="1"/>
          <p:nvPr/>
        </p:nvSpPr>
        <p:spPr>
          <a:xfrm>
            <a:off x="8007867" y="5191782"/>
            <a:ext cx="4072986" cy="18338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defRPr sz="2900"/>
            </a:pPr>
            <a:r>
              <a:rPr b="1">
                <a:latin typeface="Gill Sans"/>
                <a:ea typeface="Gill Sans"/>
                <a:cs typeface="Gill Sans"/>
                <a:sym typeface="Gill Sans"/>
              </a:rPr>
              <a:t>HH</a:t>
            </a:r>
            <a:r>
              <a:t>: Hot spots</a:t>
            </a:r>
          </a:p>
          <a:p>
            <a:pPr algn="l">
              <a:defRPr sz="2900"/>
            </a:pPr>
            <a:r>
              <a:rPr b="1">
                <a:latin typeface="Gill Sans"/>
                <a:ea typeface="Gill Sans"/>
                <a:cs typeface="Gill Sans"/>
                <a:sym typeface="Gill Sans"/>
              </a:rPr>
              <a:t>LL</a:t>
            </a:r>
            <a:r>
              <a:t>: Cold spots</a:t>
            </a:r>
          </a:p>
          <a:p>
            <a:pPr algn="l">
              <a:defRPr sz="2900"/>
            </a:pPr>
            <a:r>
              <a:rPr b="1">
                <a:latin typeface="Gill Sans"/>
                <a:ea typeface="Gill Sans"/>
                <a:cs typeface="Gill Sans"/>
                <a:sym typeface="Gill Sans"/>
              </a:rPr>
              <a:t>LH</a:t>
            </a:r>
            <a:r>
              <a:t>: doughnuts</a:t>
            </a:r>
          </a:p>
          <a:p>
            <a:pPr algn="l">
              <a:defRPr sz="2900"/>
            </a:pPr>
            <a:r>
              <a:rPr b="1">
                <a:latin typeface="Gill Sans"/>
                <a:ea typeface="Gill Sans"/>
                <a:cs typeface="Gill Sans"/>
                <a:sym typeface="Gill Sans"/>
              </a:rPr>
              <a:t>HL</a:t>
            </a:r>
            <a:r>
              <a:t>: diamonds in the rough</a:t>
            </a:r>
          </a:p>
        </p:txBody>
      </p:sp>
      <p:sp>
        <p:nvSpPr>
          <p:cNvPr id="836" name="Slide Number"/>
          <p:cNvSpPr txBox="1"/>
          <p:nvPr>
            <p:ph type="sldNum" sz="quarter" idx="4294967295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PCA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PCA</a:t>
            </a:r>
          </a:p>
        </p:txBody>
      </p:sp>
      <p:pic>
        <p:nvPicPr>
          <p:cNvPr id="217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456404" y="3037459"/>
            <a:ext cx="5404163" cy="3478848"/>
          </a:xfrm>
          <a:prstGeom prst="rect">
            <a:avLst/>
          </a:prstGeom>
          <a:ln w="12700">
            <a:miter lim="400000"/>
          </a:ln>
        </p:spPr>
      </p:pic>
      <p:sp>
        <p:nvSpPr>
          <p:cNvPr id="218" name="Algorithm:…"/>
          <p:cNvSpPr txBox="1"/>
          <p:nvPr>
            <p:ph type="body" idx="1"/>
          </p:nvPr>
        </p:nvSpPr>
        <p:spPr>
          <a:xfrm>
            <a:off x="290314" y="2547905"/>
            <a:ext cx="7350394" cy="7121590"/>
          </a:xfrm>
          <a:prstGeom prst="rect">
            <a:avLst/>
          </a:prstGeom>
        </p:spPr>
        <p:txBody>
          <a:bodyPr/>
          <a:lstStyle/>
          <a:p>
            <a:pPr/>
            <a:r>
              <a:t>Algorithm:</a:t>
            </a:r>
          </a:p>
          <a:p>
            <a:pPr lvl="1"/>
            <a:r>
              <a:t>1)Find an “axis”, a unit vector defining a line in the space</a:t>
            </a:r>
          </a:p>
          <a:p>
            <a:pPr lvl="2"/>
            <a:r>
              <a:t>That minimizes the variance=&gt;the squared distance from all points to that line</a:t>
            </a:r>
          </a:p>
          <a:p>
            <a:pPr/>
            <a:r>
              <a:t>2)</a:t>
            </a:r>
            <a:r>
              <a:rPr b="1">
                <a:latin typeface="Gill Sans"/>
                <a:ea typeface="Gill Sans"/>
                <a:cs typeface="Gill Sans"/>
                <a:sym typeface="Gill Sans"/>
              </a:rPr>
              <a:t>For</a:t>
            </a:r>
            <a:r>
              <a:t> d </a:t>
            </a:r>
            <a:r>
              <a:rPr b="1">
                <a:latin typeface="Gill Sans"/>
                <a:ea typeface="Gill Sans"/>
                <a:cs typeface="Gill Sans"/>
                <a:sym typeface="Gill Sans"/>
              </a:rPr>
              <a:t>in</a:t>
            </a:r>
            <a:r>
              <a:t> [2:(initial_d)]</a:t>
            </a:r>
          </a:p>
          <a:p>
            <a:pPr lvl="1"/>
            <a:r>
              <a:t>Find another axis, with two constraints:</a:t>
            </a:r>
          </a:p>
          <a:p>
            <a:pPr lvl="2"/>
            <a:r>
              <a:t>Orthogonal to all previous axis</a:t>
            </a:r>
          </a:p>
          <a:p>
            <a:pPr lvl="2"/>
            <a:r>
              <a:t>Among those, minimizing the variance</a:t>
            </a:r>
          </a:p>
          <a:p>
            <a:pPr/>
            <a:r>
              <a:t>3)At the end, keep the first k dimensions</a:t>
            </a:r>
          </a:p>
          <a:p>
            <a:pPr lvl="1"/>
            <a:r>
              <a:t>Some information is lost</a:t>
            </a:r>
          </a:p>
        </p:txBody>
      </p:sp>
      <p:pic>
        <p:nvPicPr>
          <p:cNvPr id="219" name="Image" descr="Image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8703341" y="6561175"/>
            <a:ext cx="4090609" cy="3054230"/>
          </a:xfrm>
          <a:prstGeom prst="rect">
            <a:avLst/>
          </a:prstGeom>
          <a:ln w="12700">
            <a:miter lim="400000"/>
          </a:ln>
        </p:spPr>
      </p:pic>
      <p:sp>
        <p:nvSpPr>
          <p:cNvPr id="220" name="Line"/>
          <p:cNvSpPr/>
          <p:nvPr/>
        </p:nvSpPr>
        <p:spPr>
          <a:xfrm flipV="1">
            <a:off x="9118599" y="3000350"/>
            <a:ext cx="2079772" cy="3040260"/>
          </a:xfrm>
          <a:prstGeom prst="line">
            <a:avLst/>
          </a:prstGeom>
          <a:ln w="25400">
            <a:solidFill>
              <a:schemeClr val="accent5"/>
            </a:solidFill>
            <a:miter lim="400000"/>
          </a:ln>
        </p:spPr>
        <p:txBody>
          <a:bodyPr lIns="0" tIns="0" rIns="0" bIns="0"/>
          <a:lstStyle/>
          <a:p>
            <a:pPr>
              <a:defRPr sz="3600">
                <a:solidFill>
                  <a:srgbClr val="FFFFFF"/>
                </a:solidFill>
              </a:defRPr>
            </a:pPr>
          </a:p>
        </p:txBody>
      </p:sp>
      <p:sp>
        <p:nvSpPr>
          <p:cNvPr id="221" name="Line"/>
          <p:cNvSpPr/>
          <p:nvPr/>
        </p:nvSpPr>
        <p:spPr>
          <a:xfrm flipV="1">
            <a:off x="8539111" y="3339965"/>
            <a:ext cx="3919876" cy="2573645"/>
          </a:xfrm>
          <a:prstGeom prst="line">
            <a:avLst/>
          </a:prstGeom>
          <a:ln w="25400">
            <a:solidFill>
              <a:schemeClr val="accent5"/>
            </a:solidFill>
            <a:miter lim="400000"/>
          </a:ln>
        </p:spPr>
        <p:txBody>
          <a:bodyPr lIns="0" tIns="0" rIns="0" bIns="0"/>
          <a:lstStyle/>
          <a:p>
            <a:pPr>
              <a:defRPr sz="3600">
                <a:solidFill>
                  <a:srgbClr val="FFFFFF"/>
                </a:solidFill>
              </a:defRPr>
            </a:pPr>
          </a:p>
        </p:txBody>
      </p:sp>
      <p:sp>
        <p:nvSpPr>
          <p:cNvPr id="222" name="Line"/>
          <p:cNvSpPr/>
          <p:nvPr/>
        </p:nvSpPr>
        <p:spPr>
          <a:xfrm flipV="1">
            <a:off x="8378856" y="4413906"/>
            <a:ext cx="4240385" cy="1143594"/>
          </a:xfrm>
          <a:prstGeom prst="line">
            <a:avLst/>
          </a:prstGeom>
          <a:ln w="25400">
            <a:solidFill>
              <a:schemeClr val="accent5"/>
            </a:solidFill>
            <a:miter lim="400000"/>
          </a:ln>
        </p:spPr>
        <p:txBody>
          <a:bodyPr lIns="0" tIns="0" rIns="0" bIns="0"/>
          <a:lstStyle/>
          <a:p>
            <a:pPr>
              <a:defRPr sz="3600">
                <a:solidFill>
                  <a:srgbClr val="FFFFFF"/>
                </a:solidFill>
              </a:defRPr>
            </a:pPr>
          </a:p>
        </p:txBody>
      </p:sp>
      <p:sp>
        <p:nvSpPr>
          <p:cNvPr id="223" name="?"/>
          <p:cNvSpPr txBox="1"/>
          <p:nvPr/>
        </p:nvSpPr>
        <p:spPr>
          <a:xfrm>
            <a:off x="10535205" y="3113234"/>
            <a:ext cx="264060" cy="711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chemeClr val="accent5"/>
                </a:solidFill>
              </a:defRPr>
            </a:lvl1pPr>
          </a:lstStyle>
          <a:p>
            <a:pPr/>
            <a:r>
              <a:t>?</a:t>
            </a:r>
          </a:p>
        </p:txBody>
      </p:sp>
      <p:sp>
        <p:nvSpPr>
          <p:cNvPr id="224" name="?"/>
          <p:cNvSpPr txBox="1"/>
          <p:nvPr/>
        </p:nvSpPr>
        <p:spPr>
          <a:xfrm>
            <a:off x="11563140" y="3775572"/>
            <a:ext cx="264060" cy="711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chemeClr val="accent5"/>
                </a:solidFill>
              </a:defRPr>
            </a:lvl1pPr>
          </a:lstStyle>
          <a:p>
            <a:pPr/>
            <a:r>
              <a:t>?</a:t>
            </a:r>
          </a:p>
        </p:txBody>
      </p:sp>
      <p:sp>
        <p:nvSpPr>
          <p:cNvPr id="225" name="?"/>
          <p:cNvSpPr txBox="1"/>
          <p:nvPr/>
        </p:nvSpPr>
        <p:spPr>
          <a:xfrm>
            <a:off x="11925167" y="4421283"/>
            <a:ext cx="264059" cy="711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chemeClr val="accent5"/>
                </a:solidFill>
              </a:defRPr>
            </a:lvl1pPr>
          </a:lstStyle>
          <a:p>
            <a:pPr/>
            <a:r>
              <a:t>?</a:t>
            </a:r>
          </a:p>
        </p:txBody>
      </p:sp>
      <p:sp>
        <p:nvSpPr>
          <p:cNvPr id="226" name="Slide Number"/>
          <p:cNvSpPr txBox="1"/>
          <p:nvPr>
            <p:ph type="sldNum" sz="quarter" idx="4294967295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="0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8" name="Stages"/>
          <p:cNvSpPr txBox="1"/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Stages</a:t>
            </a:r>
          </a:p>
        </p:txBody>
      </p:sp>
      <p:sp>
        <p:nvSpPr>
          <p:cNvPr id="839" name="Double-click to edit"/>
          <p:cNvSpPr txBox="1"/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840" name="Slide Number"/>
          <p:cNvSpPr txBox="1"/>
          <p:nvPr>
            <p:ph type="sldNum" sz="quarter" idx="4294967295"/>
          </p:nvPr>
        </p:nvSpPr>
        <p:spPr>
          <a:xfrm>
            <a:off x="6360262" y="9271000"/>
            <a:ext cx="271576" cy="3556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="0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2" name="https://liris.cnrs.fr/emplois/offres-de-stage"/>
          <p:cNvSpPr txBox="1"/>
          <p:nvPr/>
        </p:nvSpPr>
        <p:spPr>
          <a:xfrm>
            <a:off x="1898535" y="8637638"/>
            <a:ext cx="8604685" cy="711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https://liris.cnrs.fr/emplois/offres-de-stage</a:t>
            </a:r>
          </a:p>
        </p:txBody>
      </p:sp>
      <p:pic>
        <p:nvPicPr>
          <p:cNvPr id="843" name="pasted-movie.png" descr="pasted-movi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77800" y="3815735"/>
            <a:ext cx="12649200" cy="2387601"/>
          </a:xfrm>
          <a:prstGeom prst="rect">
            <a:avLst/>
          </a:prstGeom>
          <a:ln w="25400">
            <a:solidFill>
              <a:srgbClr val="000000"/>
            </a:solidFill>
            <a:miter lim="400000"/>
          </a:ln>
        </p:spPr>
      </p:pic>
      <p:sp>
        <p:nvSpPr>
          <p:cNvPr id="844" name="Slide Number"/>
          <p:cNvSpPr txBox="1"/>
          <p:nvPr>
            <p:ph type="sldNum" sz="quarter" idx="4294967295"/>
          </p:nvPr>
        </p:nvSpPr>
        <p:spPr>
          <a:xfrm>
            <a:off x="6360262" y="9271000"/>
            <a:ext cx="271576" cy="3556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="0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6" name="Point U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Point UE</a:t>
            </a:r>
          </a:p>
        </p:txBody>
      </p:sp>
      <p:grpSp>
        <p:nvGrpSpPr>
          <p:cNvPr id="849" name="pasted-movie.png"/>
          <p:cNvGrpSpPr/>
          <p:nvPr/>
        </p:nvGrpSpPr>
        <p:grpSpPr>
          <a:xfrm>
            <a:off x="731297" y="2636557"/>
            <a:ext cx="11214032" cy="5596078"/>
            <a:chOff x="0" y="0"/>
            <a:chExt cx="11214031" cy="5596076"/>
          </a:xfrm>
        </p:grpSpPr>
        <p:pic>
          <p:nvPicPr>
            <p:cNvPr id="848" name="pasted-movie.png" descr="pasted-movie.png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127000" y="88900"/>
              <a:ext cx="10960032" cy="5265877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847" name="pasted-movie.png" descr="pasted-movie.png"/>
            <p:cNvPicPr>
              <a:picLocks noChangeAspect="0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0" y="0"/>
              <a:ext cx="11214032" cy="5596077"/>
            </a:xfrm>
            <a:prstGeom prst="rect">
              <a:avLst/>
            </a:prstGeom>
            <a:effectLst/>
          </p:spPr>
        </p:pic>
      </p:grpSp>
      <p:sp>
        <p:nvSpPr>
          <p:cNvPr id="850" name="Slide Number"/>
          <p:cNvSpPr txBox="1"/>
          <p:nvPr>
            <p:ph type="sldNum" sz="quarter" idx="4294967295"/>
          </p:nvPr>
        </p:nvSpPr>
        <p:spPr>
          <a:xfrm>
            <a:off x="6360262" y="9271000"/>
            <a:ext cx="271576" cy="3556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="0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2" name="Projet"/>
          <p:cNvSpPr txBox="1"/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Projet</a:t>
            </a:r>
          </a:p>
        </p:txBody>
      </p:sp>
      <p:sp>
        <p:nvSpPr>
          <p:cNvPr id="853" name="Double-click to edit"/>
          <p:cNvSpPr txBox="1"/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854" name="Slide Number"/>
          <p:cNvSpPr txBox="1"/>
          <p:nvPr>
            <p:ph type="sldNum" sz="quarter" idx="4294967295"/>
          </p:nvPr>
        </p:nvSpPr>
        <p:spPr>
          <a:xfrm>
            <a:off x="6360262" y="9271000"/>
            <a:ext cx="271576" cy="3556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="0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6" name="Objectif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Objectif</a:t>
            </a:r>
          </a:p>
        </p:txBody>
      </p:sp>
      <p:sp>
        <p:nvSpPr>
          <p:cNvPr id="857" name="Rendre un dossier court (6 Pages maximum+ Figures)…"/>
          <p:cNvSpPr txBox="1"/>
          <p:nvPr>
            <p:ph type="body" idx="1"/>
          </p:nvPr>
        </p:nvSpPr>
        <p:spPr>
          <a:xfrm>
            <a:off x="355600" y="2374900"/>
            <a:ext cx="12293600" cy="6682556"/>
          </a:xfrm>
          <a:prstGeom prst="rect">
            <a:avLst/>
          </a:prstGeom>
        </p:spPr>
        <p:txBody>
          <a:bodyPr/>
          <a:lstStyle/>
          <a:p>
            <a:pPr/>
            <a:r>
              <a:t>Rendre un dossier court (6 Pages maximum+ Figures)</a:t>
            </a:r>
          </a:p>
          <a:p>
            <a:pPr lvl="1"/>
            <a:r>
              <a:t>De qualité professionnelle</a:t>
            </a:r>
          </a:p>
          <a:p>
            <a:pPr lvl="1"/>
            <a:r>
              <a:t>=&gt; Article de data-journalisme</a:t>
            </a:r>
          </a:p>
          <a:p>
            <a:pPr lvl="1"/>
            <a:r>
              <a:t>=&gt; Article scientifique décrivant une étude empirique</a:t>
            </a:r>
          </a:p>
          <a:p>
            <a:pPr lvl="1"/>
            <a:r>
              <a:t>=&gt; Rapport pour un client, un employeur</a:t>
            </a:r>
          </a:p>
          <a:p>
            <a:pPr/>
            <a:r>
              <a:t>Faire parler les données</a:t>
            </a:r>
          </a:p>
          <a:p>
            <a:pPr/>
            <a:r>
              <a:t>Utilisation des outils vus en cours, mais d’autres outils sont autorisés</a:t>
            </a:r>
          </a:p>
          <a:p>
            <a:pPr lvl="1"/>
            <a:r>
              <a:t>Interdiction de se concentrer sur une tâche supervisé (Pas l’objectif de ce cours)</a:t>
            </a:r>
          </a:p>
        </p:txBody>
      </p:sp>
      <p:sp>
        <p:nvSpPr>
          <p:cNvPr id="858" name="Slide Number"/>
          <p:cNvSpPr txBox="1"/>
          <p:nvPr>
            <p:ph type="sldNum" sz="quarter" idx="4294967295"/>
          </p:nvPr>
        </p:nvSpPr>
        <p:spPr>
          <a:xfrm>
            <a:off x="6360262" y="9271000"/>
            <a:ext cx="271576" cy="3556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="0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" name="Objectif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Objectif</a:t>
            </a:r>
          </a:p>
        </p:txBody>
      </p:sp>
      <p:sp>
        <p:nvSpPr>
          <p:cNvPr id="861" name="Quelques exemples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Quelques exemples</a:t>
            </a:r>
          </a:p>
        </p:txBody>
      </p:sp>
      <p:sp>
        <p:nvSpPr>
          <p:cNvPr id="862" name="Slide Number"/>
          <p:cNvSpPr txBox="1"/>
          <p:nvPr>
            <p:ph type="sldNum" sz="quarter" idx="4294967295"/>
          </p:nvPr>
        </p:nvSpPr>
        <p:spPr>
          <a:xfrm>
            <a:off x="6360262" y="9271000"/>
            <a:ext cx="271576" cy="3556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="0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4" name="https://networkofthrones.wordpress.com/"/>
          <p:cNvSpPr txBox="1"/>
          <p:nvPr/>
        </p:nvSpPr>
        <p:spPr>
          <a:xfrm>
            <a:off x="2115151" y="7837948"/>
            <a:ext cx="8774498" cy="711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https://networkofthrones.wordpress.com/</a:t>
            </a:r>
          </a:p>
        </p:txBody>
      </p:sp>
      <p:grpSp>
        <p:nvGrpSpPr>
          <p:cNvPr id="867" name="got-s8.png"/>
          <p:cNvGrpSpPr/>
          <p:nvPr/>
        </p:nvGrpSpPr>
        <p:grpSpPr>
          <a:xfrm>
            <a:off x="250261" y="1327585"/>
            <a:ext cx="5321019" cy="5397219"/>
            <a:chOff x="0" y="0"/>
            <a:chExt cx="5321018" cy="5397218"/>
          </a:xfrm>
        </p:grpSpPr>
        <p:pic>
          <p:nvPicPr>
            <p:cNvPr id="866" name="got-s8.png" descr="got-s8.png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127000" y="88900"/>
              <a:ext cx="5067019" cy="5067019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865" name="got-s8.png" descr="got-s8.png"/>
            <p:cNvPicPr>
              <a:picLocks noChangeAspect="0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0" y="0"/>
              <a:ext cx="5321019" cy="5397219"/>
            </a:xfrm>
            <a:prstGeom prst="rect">
              <a:avLst/>
            </a:prstGeom>
            <a:effectLst/>
          </p:spPr>
        </p:pic>
      </p:grpSp>
      <p:grpSp>
        <p:nvGrpSpPr>
          <p:cNvPr id="870" name="got-s1-top-centralities.png"/>
          <p:cNvGrpSpPr/>
          <p:nvPr/>
        </p:nvGrpSpPr>
        <p:grpSpPr>
          <a:xfrm>
            <a:off x="5623969" y="2641894"/>
            <a:ext cx="7344729" cy="2768601"/>
            <a:chOff x="0" y="0"/>
            <a:chExt cx="7344727" cy="2768600"/>
          </a:xfrm>
        </p:grpSpPr>
        <p:pic>
          <p:nvPicPr>
            <p:cNvPr id="869" name="got-s1-top-centralities.png" descr="got-s1-top-centralities.png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127000" y="88900"/>
              <a:ext cx="7090728" cy="2438400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868" name="got-s1-top-centralities.png" descr="got-s1-top-centralities.png"/>
            <p:cNvPicPr>
              <a:picLocks noChangeAspect="0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0" y="0"/>
              <a:ext cx="7344728" cy="2768600"/>
            </a:xfrm>
            <a:prstGeom prst="rect">
              <a:avLst/>
            </a:prstGeom>
            <a:effectLst/>
          </p:spPr>
        </p:pic>
      </p:grpSp>
      <p:sp>
        <p:nvSpPr>
          <p:cNvPr id="871" name="Slide Number"/>
          <p:cNvSpPr txBox="1"/>
          <p:nvPr>
            <p:ph type="sldNum" sz="quarter" idx="4294967295"/>
          </p:nvPr>
        </p:nvSpPr>
        <p:spPr>
          <a:xfrm>
            <a:off x="6360262" y="9271000"/>
            <a:ext cx="271576" cy="3556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>
              <a:defRPr>
                <a:solidFill>
                  <a:srgbClr val="232323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="0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3" name="https://osf.io/v3rhz/download"/>
          <p:cNvSpPr txBox="1"/>
          <p:nvPr/>
        </p:nvSpPr>
        <p:spPr>
          <a:xfrm>
            <a:off x="3418830" y="8454103"/>
            <a:ext cx="6167140" cy="711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https://osf.io/v3rhz/download</a:t>
            </a:r>
          </a:p>
        </p:txBody>
      </p:sp>
      <p:pic>
        <p:nvPicPr>
          <p:cNvPr id="874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513121" y="85830"/>
            <a:ext cx="9748026" cy="8193757"/>
          </a:xfrm>
          <a:prstGeom prst="rect">
            <a:avLst/>
          </a:prstGeom>
          <a:ln w="12700">
            <a:miter lim="400000"/>
          </a:ln>
        </p:spPr>
      </p:pic>
      <p:sp>
        <p:nvSpPr>
          <p:cNvPr id="875" name="Slide Number"/>
          <p:cNvSpPr txBox="1"/>
          <p:nvPr>
            <p:ph type="sldNum" sz="quarter" idx="4294967295"/>
          </p:nvPr>
        </p:nvSpPr>
        <p:spPr>
          <a:xfrm>
            <a:off x="6360262" y="9271000"/>
            <a:ext cx="271576" cy="3556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>
              <a:defRPr>
                <a:solidFill>
                  <a:srgbClr val="232323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="0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7" name="https://cs229.stanford.edu/proj2015/129_report.pdf"/>
          <p:cNvSpPr txBox="1"/>
          <p:nvPr/>
        </p:nvSpPr>
        <p:spPr>
          <a:xfrm>
            <a:off x="602838" y="8493431"/>
            <a:ext cx="10855227" cy="711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https://cs229.stanford.edu/proj2015/129_report.pdf</a:t>
            </a:r>
          </a:p>
        </p:txBody>
      </p:sp>
      <p:pic>
        <p:nvPicPr>
          <p:cNvPr id="878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6652" y="2484295"/>
            <a:ext cx="4586423" cy="4785010"/>
          </a:xfrm>
          <a:prstGeom prst="rect">
            <a:avLst/>
          </a:prstGeom>
          <a:ln w="12700">
            <a:miter lim="400000"/>
          </a:ln>
        </p:spPr>
      </p:pic>
      <p:pic>
        <p:nvPicPr>
          <p:cNvPr id="879" name="Image" descr="Image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639676" y="281540"/>
            <a:ext cx="5360941" cy="3179416"/>
          </a:xfrm>
          <a:prstGeom prst="rect">
            <a:avLst/>
          </a:prstGeom>
          <a:ln w="12700">
            <a:miter lim="400000"/>
          </a:ln>
        </p:spPr>
      </p:pic>
      <p:pic>
        <p:nvPicPr>
          <p:cNvPr id="880" name="Image" descr="Image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9934552" y="1957787"/>
            <a:ext cx="2810638" cy="5838026"/>
          </a:xfrm>
          <a:prstGeom prst="rect">
            <a:avLst/>
          </a:prstGeom>
          <a:ln w="12700">
            <a:miter lim="400000"/>
          </a:ln>
        </p:spPr>
      </p:pic>
      <p:sp>
        <p:nvSpPr>
          <p:cNvPr id="881" name="Slide Number"/>
          <p:cNvSpPr txBox="1"/>
          <p:nvPr>
            <p:ph type="sldNum" sz="quarter" idx="4294967295"/>
          </p:nvPr>
        </p:nvSpPr>
        <p:spPr>
          <a:xfrm>
            <a:off x="6360262" y="9271000"/>
            <a:ext cx="271576" cy="3556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>
              <a:defRPr>
                <a:solidFill>
                  <a:srgbClr val="232323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="0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3" name="https://www.kaggle.com/code/ekami66/detailed-exploratory-data-analysis-with-python"/>
          <p:cNvSpPr txBox="1"/>
          <p:nvPr/>
        </p:nvSpPr>
        <p:spPr>
          <a:xfrm>
            <a:off x="127793" y="8149303"/>
            <a:ext cx="12749214" cy="1320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https://www.kaggle.com/code/ekami66/detailed-exploratory-data-analysis-with-python</a:t>
            </a:r>
          </a:p>
        </p:txBody>
      </p:sp>
      <p:pic>
        <p:nvPicPr>
          <p:cNvPr id="884" name="__results___11_2.png" descr="__results___11_2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16194" y="2287997"/>
            <a:ext cx="5476201" cy="4827427"/>
          </a:xfrm>
          <a:prstGeom prst="rect">
            <a:avLst/>
          </a:prstGeom>
          <a:ln w="12700">
            <a:miter lim="400000"/>
          </a:ln>
        </p:spPr>
      </p:pic>
      <p:pic>
        <p:nvPicPr>
          <p:cNvPr id="885" name="__results___38_0.png" descr="__results___38_0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001564" y="1977103"/>
            <a:ext cx="5823901" cy="5197612"/>
          </a:xfrm>
          <a:prstGeom prst="rect">
            <a:avLst/>
          </a:prstGeom>
          <a:ln w="12700">
            <a:miter lim="400000"/>
          </a:ln>
        </p:spPr>
      </p:pic>
      <p:sp>
        <p:nvSpPr>
          <p:cNvPr id="886" name="Slide Number"/>
          <p:cNvSpPr txBox="1"/>
          <p:nvPr>
            <p:ph type="sldNum" sz="quarter" idx="4294967295"/>
          </p:nvPr>
        </p:nvSpPr>
        <p:spPr>
          <a:xfrm>
            <a:off x="6360262" y="9271000"/>
            <a:ext cx="271576" cy="3556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>
              <a:defRPr>
                <a:solidFill>
                  <a:srgbClr val="232323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="0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8" name="Principal%20Component%20Analysis%20second%20principal.gif" descr="Principal%20Component%20Analysis%20second%20principal.gif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23440" y="3130637"/>
            <a:ext cx="10895814" cy="4358325"/>
          </a:xfrm>
          <a:prstGeom prst="rect">
            <a:avLst/>
          </a:prstGeom>
          <a:ln w="12700">
            <a:miter lim="400000"/>
          </a:ln>
        </p:spPr>
      </p:pic>
      <p:sp>
        <p:nvSpPr>
          <p:cNvPr id="229" name="Slide Number"/>
          <p:cNvSpPr txBox="1"/>
          <p:nvPr>
            <p:ph type="sldNum" sz="quarter" idx="4294967295"/>
          </p:nvPr>
        </p:nvSpPr>
        <p:spPr>
          <a:xfrm>
            <a:off x="6360262" y="9271000"/>
            <a:ext cx="271576" cy="3556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="0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8" name="https://www.aljazeera.com/features/longform/2023/1/27/staying-warm-this-winter-how-cold-affects-those-most-vulnerable"/>
          <p:cNvSpPr txBox="1"/>
          <p:nvPr/>
        </p:nvSpPr>
        <p:spPr>
          <a:xfrm>
            <a:off x="375084" y="7608529"/>
            <a:ext cx="11861342" cy="1930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https://www.aljazeera.com/features/longform/2023/1/27/staying-warm-this-winter-how-cold-affects-those-most-vulnerable</a:t>
            </a:r>
          </a:p>
        </p:txBody>
      </p:sp>
      <p:pic>
        <p:nvPicPr>
          <p:cNvPr id="889" name="interactive_.US_winter-Increasing-energy-prices.jpg.jpeg" descr="interactive_.US_winter-Increasing-energy-prices.jpg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22045" y="1731424"/>
            <a:ext cx="5025693" cy="5025694"/>
          </a:xfrm>
          <a:prstGeom prst="rect">
            <a:avLst/>
          </a:prstGeom>
          <a:ln w="12700">
            <a:miter lim="400000"/>
          </a:ln>
        </p:spPr>
      </p:pic>
      <p:pic>
        <p:nvPicPr>
          <p:cNvPr id="890" name="interactive_.US_winter-Average-temperatures.jpg.jpeg" descr="interactive_.US_winter-Average-temperatures.jpg.jpe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310261" y="962332"/>
            <a:ext cx="5769258" cy="5769258"/>
          </a:xfrm>
          <a:prstGeom prst="rect">
            <a:avLst/>
          </a:prstGeom>
          <a:ln w="12700">
            <a:miter lim="400000"/>
          </a:ln>
        </p:spPr>
      </p:pic>
      <p:sp>
        <p:nvSpPr>
          <p:cNvPr id="891" name="Slide Number"/>
          <p:cNvSpPr txBox="1"/>
          <p:nvPr>
            <p:ph type="sldNum" sz="quarter" idx="4294967295"/>
          </p:nvPr>
        </p:nvSpPr>
        <p:spPr>
          <a:xfrm>
            <a:off x="6360262" y="9271000"/>
            <a:ext cx="271576" cy="3556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>
              <a:defRPr>
                <a:solidFill>
                  <a:srgbClr val="232323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="0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3" name="https://nycdatascience.com/blog/student-works/data-analysis-on-car-pricing-and-its-factors/"/>
          <p:cNvSpPr txBox="1"/>
          <p:nvPr/>
        </p:nvSpPr>
        <p:spPr>
          <a:xfrm>
            <a:off x="130137" y="8005096"/>
            <a:ext cx="12744525" cy="1320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https://nycdatascience.com/blog/student-works/data-analysis-on-car-pricing-and-its-factors/</a:t>
            </a:r>
          </a:p>
        </p:txBody>
      </p:sp>
      <p:pic>
        <p:nvPicPr>
          <p:cNvPr id="894" name="graph-1-513045-VixHx1nl-1024x352.png" descr="graph-1-513045-VixHx1nl-1024x352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93622" y="540549"/>
            <a:ext cx="10105088" cy="3473625"/>
          </a:xfrm>
          <a:prstGeom prst="rect">
            <a:avLst/>
          </a:prstGeom>
          <a:ln w="12700">
            <a:miter lim="400000"/>
          </a:ln>
        </p:spPr>
      </p:pic>
      <p:pic>
        <p:nvPicPr>
          <p:cNvPr id="895" name="graph-4-942542-ZE64Fj9E-1024x717.png" descr="graph-4-942542-ZE64Fj9E-1024x717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069737" y="3326324"/>
            <a:ext cx="6533170" cy="4574495"/>
          </a:xfrm>
          <a:prstGeom prst="rect">
            <a:avLst/>
          </a:prstGeom>
          <a:ln w="12700">
            <a:miter lim="400000"/>
          </a:ln>
        </p:spPr>
      </p:pic>
      <p:sp>
        <p:nvSpPr>
          <p:cNvPr id="896" name="Slide Number"/>
          <p:cNvSpPr txBox="1"/>
          <p:nvPr>
            <p:ph type="sldNum" sz="quarter" idx="4294967295"/>
          </p:nvPr>
        </p:nvSpPr>
        <p:spPr>
          <a:xfrm>
            <a:off x="6360262" y="9271000"/>
            <a:ext cx="271576" cy="3556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>
              <a:defRPr>
                <a:solidFill>
                  <a:srgbClr val="232323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="0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PCA VS LINEAR REGRESSION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PCA VS LINEAR REGRESSION</a:t>
            </a:r>
          </a:p>
        </p:txBody>
      </p:sp>
      <p:pic>
        <p:nvPicPr>
          <p:cNvPr id="232" name="Image" descr="Image"/>
          <p:cNvPicPr>
            <a:picLocks noChangeAspect="1"/>
          </p:cNvPicPr>
          <p:nvPr/>
        </p:nvPicPr>
        <p:blipFill>
          <a:blip r:embed="rId2">
            <a:extLst/>
          </a:blip>
          <a:srcRect l="0" t="16602" r="1234" b="16602"/>
          <a:stretch>
            <a:fillRect/>
          </a:stretch>
        </p:blipFill>
        <p:spPr>
          <a:xfrm>
            <a:off x="1552979" y="3745914"/>
            <a:ext cx="8358113" cy="3996521"/>
          </a:xfrm>
          <a:prstGeom prst="rect">
            <a:avLst/>
          </a:prstGeom>
          <a:ln w="12700">
            <a:miter lim="400000"/>
          </a:ln>
        </p:spPr>
      </p:pic>
      <p:sp>
        <p:nvSpPr>
          <p:cNvPr id="233" name="PCA"/>
          <p:cNvSpPr txBox="1"/>
          <p:nvPr/>
        </p:nvSpPr>
        <p:spPr>
          <a:xfrm>
            <a:off x="3314474" y="3998918"/>
            <a:ext cx="1126927" cy="711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PCA</a:t>
            </a:r>
          </a:p>
        </p:txBody>
      </p:sp>
      <p:sp>
        <p:nvSpPr>
          <p:cNvPr id="234" name="Linear regression"/>
          <p:cNvSpPr txBox="1"/>
          <p:nvPr/>
        </p:nvSpPr>
        <p:spPr>
          <a:xfrm>
            <a:off x="6119304" y="3998918"/>
            <a:ext cx="3657712" cy="711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Linear regression</a:t>
            </a:r>
          </a:p>
        </p:txBody>
      </p:sp>
      <p:sp>
        <p:nvSpPr>
          <p:cNvPr id="235" name="Squared error,…"/>
          <p:cNvSpPr txBox="1"/>
          <p:nvPr/>
        </p:nvSpPr>
        <p:spPr>
          <a:xfrm>
            <a:off x="6587267" y="7774966"/>
            <a:ext cx="4363762" cy="1320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>
              <a:defRPr sz="2800"/>
            </a:pPr>
            <a:r>
              <a:t>Squared error, </a:t>
            </a:r>
          </a:p>
          <a:p>
            <a:pPr>
              <a:defRPr sz="2800"/>
            </a:pPr>
            <a:r>
              <a:t>minimizes distance to a line, on a particular axis (target)</a:t>
            </a:r>
          </a:p>
        </p:txBody>
      </p:sp>
      <p:sp>
        <p:nvSpPr>
          <p:cNvPr id="236" name="Variance,…"/>
          <p:cNvSpPr txBox="1"/>
          <p:nvPr/>
        </p:nvSpPr>
        <p:spPr>
          <a:xfrm>
            <a:off x="1444403" y="7774966"/>
            <a:ext cx="4363762" cy="1320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>
              <a:defRPr sz="2800"/>
            </a:pPr>
            <a:r>
              <a:t>Variance,</a:t>
            </a:r>
          </a:p>
          <a:p>
            <a:pPr>
              <a:defRPr sz="2800"/>
            </a:pPr>
            <a:r>
              <a:t>i.e., squared error to the mean on a chosen axis</a:t>
            </a:r>
          </a:p>
        </p:txBody>
      </p:sp>
      <p:sp>
        <p:nvSpPr>
          <p:cNvPr id="237" name="X"/>
          <p:cNvSpPr txBox="1"/>
          <p:nvPr/>
        </p:nvSpPr>
        <p:spPr>
          <a:xfrm>
            <a:off x="7554852" y="6944273"/>
            <a:ext cx="245362" cy="317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500">
                <a:solidFill>
                  <a:schemeClr val="accent4">
                    <a:satOff val="1488"/>
                    <a:lumOff val="-7242"/>
                  </a:schemeClr>
                </a:solidFill>
              </a:defRPr>
            </a:lvl1pPr>
          </a:lstStyle>
          <a:p>
            <a:pPr/>
            <a:r>
              <a:t>X</a:t>
            </a:r>
          </a:p>
        </p:txBody>
      </p:sp>
      <p:sp>
        <p:nvSpPr>
          <p:cNvPr id="238" name="Y"/>
          <p:cNvSpPr txBox="1"/>
          <p:nvPr/>
        </p:nvSpPr>
        <p:spPr>
          <a:xfrm>
            <a:off x="6389718" y="5700285"/>
            <a:ext cx="225364" cy="317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500">
                <a:solidFill>
                  <a:schemeClr val="accent4">
                    <a:satOff val="1488"/>
                    <a:lumOff val="-7242"/>
                  </a:schemeClr>
                </a:solidFill>
              </a:defRPr>
            </a:lvl1pPr>
          </a:lstStyle>
          <a:p>
            <a:pPr/>
            <a:r>
              <a:t>Y</a:t>
            </a:r>
          </a:p>
        </p:txBody>
      </p:sp>
      <p:sp>
        <p:nvSpPr>
          <p:cNvPr id="239" name="Old X"/>
          <p:cNvSpPr txBox="1"/>
          <p:nvPr/>
        </p:nvSpPr>
        <p:spPr>
          <a:xfrm>
            <a:off x="3332264" y="6944273"/>
            <a:ext cx="588040" cy="317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500">
                <a:solidFill>
                  <a:schemeClr val="accent4">
                    <a:satOff val="1488"/>
                    <a:lumOff val="-7242"/>
                  </a:schemeClr>
                </a:solidFill>
              </a:defRPr>
            </a:lvl1pPr>
          </a:lstStyle>
          <a:p>
            <a:pPr/>
            <a:r>
              <a:t>Old X</a:t>
            </a:r>
          </a:p>
        </p:txBody>
      </p:sp>
      <p:sp>
        <p:nvSpPr>
          <p:cNvPr id="240" name="Old Y"/>
          <p:cNvSpPr txBox="1"/>
          <p:nvPr/>
        </p:nvSpPr>
        <p:spPr>
          <a:xfrm>
            <a:off x="2021155" y="5700285"/>
            <a:ext cx="539484" cy="317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500">
                <a:solidFill>
                  <a:schemeClr val="accent4">
                    <a:satOff val="1488"/>
                    <a:lumOff val="-7242"/>
                  </a:schemeClr>
                </a:solidFill>
              </a:defRPr>
            </a:lvl1pPr>
          </a:lstStyle>
          <a:p>
            <a:pPr/>
            <a:r>
              <a:t>Old Y</a:t>
            </a:r>
          </a:p>
        </p:txBody>
      </p:sp>
      <p:sp>
        <p:nvSpPr>
          <p:cNvPr id="241" name="New X"/>
          <p:cNvSpPr txBox="1"/>
          <p:nvPr/>
        </p:nvSpPr>
        <p:spPr>
          <a:xfrm rot="19192489">
            <a:off x="4550030" y="4626038"/>
            <a:ext cx="671291" cy="317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500">
                <a:solidFill>
                  <a:schemeClr val="accent4">
                    <a:satOff val="1488"/>
                    <a:lumOff val="-7242"/>
                  </a:schemeClr>
                </a:solidFill>
              </a:defRPr>
            </a:lvl1pPr>
          </a:lstStyle>
          <a:p>
            <a:pPr/>
            <a:r>
              <a:t>New X</a:t>
            </a:r>
          </a:p>
        </p:txBody>
      </p:sp>
      <p:sp>
        <p:nvSpPr>
          <p:cNvPr id="242" name="Slide Number"/>
          <p:cNvSpPr txBox="1"/>
          <p:nvPr>
            <p:ph type="sldNum" sz="quarter" idx="4294967295"/>
          </p:nvPr>
        </p:nvSpPr>
        <p:spPr>
          <a:xfrm>
            <a:off x="6360262" y="9271000"/>
            <a:ext cx="271576" cy="3556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="0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EXAMPLE PCA 2D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EXAMPLE PCA 2D</a:t>
            </a:r>
          </a:p>
        </p:txBody>
      </p:sp>
      <p:sp>
        <p:nvSpPr>
          <p:cNvPr id="245" name="Old axis:…"/>
          <p:cNvSpPr txBox="1"/>
          <p:nvPr/>
        </p:nvSpPr>
        <p:spPr>
          <a:xfrm>
            <a:off x="8896388" y="4584036"/>
            <a:ext cx="1940310" cy="1930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Old axis:</a:t>
            </a:r>
          </a:p>
          <a:p>
            <a:pPr/>
            <a:r>
              <a:t>[0,1]</a:t>
            </a:r>
          </a:p>
          <a:p>
            <a:pPr/>
            <a:r>
              <a:t>[1,0]</a:t>
            </a:r>
          </a:p>
        </p:txBody>
      </p:sp>
      <p:pic>
        <p:nvPicPr>
          <p:cNvPr id="246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07860" y="3885536"/>
            <a:ext cx="5181601" cy="3327401"/>
          </a:xfrm>
          <a:prstGeom prst="rect">
            <a:avLst/>
          </a:prstGeom>
          <a:ln w="12700">
            <a:miter lim="400000"/>
          </a:ln>
        </p:spPr>
      </p:pic>
      <p:sp>
        <p:nvSpPr>
          <p:cNvPr id="247" name="Slide Number"/>
          <p:cNvSpPr txBox="1"/>
          <p:nvPr>
            <p:ph type="sldNum" sz="quarter" idx="4294967295"/>
          </p:nvPr>
        </p:nvSpPr>
        <p:spPr>
          <a:xfrm>
            <a:off x="6360262" y="9271000"/>
            <a:ext cx="271576" cy="3556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="0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EXAMPLE PCA 2D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EXAMPLE PCA 2D</a:t>
            </a:r>
          </a:p>
        </p:txBody>
      </p:sp>
      <p:sp>
        <p:nvSpPr>
          <p:cNvPr id="250" name="New axis 1…"/>
          <p:cNvSpPr txBox="1"/>
          <p:nvPr/>
        </p:nvSpPr>
        <p:spPr>
          <a:xfrm>
            <a:off x="5850121" y="2945200"/>
            <a:ext cx="2163479" cy="1397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3000"/>
            </a:pPr>
            <a:r>
              <a:t>New axis 1</a:t>
            </a:r>
          </a:p>
          <a:p>
            <a:pPr>
              <a:defRPr sz="3000"/>
            </a:pPr>
            <a:r>
              <a:t>[50,100 000]</a:t>
            </a:r>
          </a:p>
          <a:p>
            <a:pPr>
              <a:defRPr sz="3000"/>
            </a:pPr>
            <a:r>
              <a:t>=&gt;[1,20 000]</a:t>
            </a:r>
          </a:p>
        </p:txBody>
      </p:sp>
      <p:sp>
        <p:nvSpPr>
          <p:cNvPr id="251" name="Old axis:…"/>
          <p:cNvSpPr txBox="1"/>
          <p:nvPr/>
        </p:nvSpPr>
        <p:spPr>
          <a:xfrm>
            <a:off x="9145472" y="4708078"/>
            <a:ext cx="1940310" cy="1930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Old axis:</a:t>
            </a:r>
          </a:p>
          <a:p>
            <a:pPr/>
            <a:r>
              <a:t>[0,1]</a:t>
            </a:r>
          </a:p>
          <a:p>
            <a:pPr/>
            <a:r>
              <a:t>[1,0]</a:t>
            </a:r>
          </a:p>
        </p:txBody>
      </p:sp>
      <p:pic>
        <p:nvPicPr>
          <p:cNvPr id="252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07860" y="3885536"/>
            <a:ext cx="5181601" cy="3327401"/>
          </a:xfrm>
          <a:prstGeom prst="rect">
            <a:avLst/>
          </a:prstGeom>
          <a:ln w="12700">
            <a:miter lim="400000"/>
          </a:ln>
        </p:spPr>
      </p:pic>
      <p:sp>
        <p:nvSpPr>
          <p:cNvPr id="253" name="Line"/>
          <p:cNvSpPr/>
          <p:nvPr/>
        </p:nvSpPr>
        <p:spPr>
          <a:xfrm flipV="1">
            <a:off x="783236" y="3771093"/>
            <a:ext cx="4967244" cy="3045381"/>
          </a:xfrm>
          <a:prstGeom prst="line">
            <a:avLst/>
          </a:prstGeom>
          <a:ln w="25400">
            <a:solidFill>
              <a:schemeClr val="accent5"/>
            </a:solidFill>
            <a:miter lim="400000"/>
          </a:ln>
        </p:spPr>
        <p:txBody>
          <a:bodyPr lIns="0" tIns="0" rIns="0" bIns="0"/>
          <a:lstStyle/>
          <a:p>
            <a:pPr>
              <a:defRPr sz="3600">
                <a:solidFill>
                  <a:srgbClr val="FFFFFF"/>
                </a:solidFill>
              </a:defRPr>
            </a:pPr>
          </a:p>
        </p:txBody>
      </p:sp>
      <p:sp>
        <p:nvSpPr>
          <p:cNvPr id="254" name="Slide Number"/>
          <p:cNvSpPr txBox="1"/>
          <p:nvPr>
            <p:ph type="sldNum" sz="quarter" idx="4294967295"/>
          </p:nvPr>
        </p:nvSpPr>
        <p:spPr>
          <a:xfrm>
            <a:off x="6360262" y="9271000"/>
            <a:ext cx="271576" cy="3556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="0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EXAMPLE PCA 2D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EXAMPLE PCA 2D</a:t>
            </a:r>
          </a:p>
        </p:txBody>
      </p:sp>
      <p:sp>
        <p:nvSpPr>
          <p:cNvPr id="257" name="New axis 1…"/>
          <p:cNvSpPr txBox="1"/>
          <p:nvPr/>
        </p:nvSpPr>
        <p:spPr>
          <a:xfrm>
            <a:off x="6033657" y="2656787"/>
            <a:ext cx="2163478" cy="1397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3000"/>
            </a:pPr>
            <a:r>
              <a:t>New axis 1</a:t>
            </a:r>
          </a:p>
          <a:p>
            <a:pPr>
              <a:defRPr sz="3000"/>
            </a:pPr>
            <a:r>
              <a:t>[50,100 000]</a:t>
            </a:r>
          </a:p>
          <a:p>
            <a:pPr>
              <a:defRPr sz="3000"/>
            </a:pPr>
            <a:r>
              <a:t>=&gt;[1,20 000]</a:t>
            </a:r>
          </a:p>
        </p:txBody>
      </p:sp>
      <p:sp>
        <p:nvSpPr>
          <p:cNvPr id="258" name="Old axis:…"/>
          <p:cNvSpPr txBox="1"/>
          <p:nvPr/>
        </p:nvSpPr>
        <p:spPr>
          <a:xfrm>
            <a:off x="9145472" y="4708078"/>
            <a:ext cx="1940310" cy="1930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Old axis:</a:t>
            </a:r>
          </a:p>
          <a:p>
            <a:pPr/>
            <a:r>
              <a:t>[0,1]</a:t>
            </a:r>
          </a:p>
          <a:p>
            <a:pPr/>
            <a:r>
              <a:t>[1,0]</a:t>
            </a:r>
          </a:p>
        </p:txBody>
      </p:sp>
      <p:sp>
        <p:nvSpPr>
          <p:cNvPr id="259" name="New axis 2…"/>
          <p:cNvSpPr txBox="1"/>
          <p:nvPr/>
        </p:nvSpPr>
        <p:spPr>
          <a:xfrm>
            <a:off x="2966461" y="7361613"/>
            <a:ext cx="4374990" cy="1930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New axis 2</a:t>
            </a:r>
          </a:p>
          <a:p>
            <a:pPr/>
            <a:r>
              <a:t>No choice: </a:t>
            </a:r>
          </a:p>
          <a:p>
            <a:pPr/>
            <a:r>
              <a:t>orthogonal to axis 1</a:t>
            </a:r>
          </a:p>
        </p:txBody>
      </p:sp>
      <p:pic>
        <p:nvPicPr>
          <p:cNvPr id="260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51175" y="4009578"/>
            <a:ext cx="5181601" cy="3327401"/>
          </a:xfrm>
          <a:prstGeom prst="rect">
            <a:avLst/>
          </a:prstGeom>
          <a:ln w="12700">
            <a:miter lim="400000"/>
          </a:ln>
        </p:spPr>
      </p:pic>
      <p:sp>
        <p:nvSpPr>
          <p:cNvPr id="261" name="Line"/>
          <p:cNvSpPr/>
          <p:nvPr/>
        </p:nvSpPr>
        <p:spPr>
          <a:xfrm flipV="1">
            <a:off x="783236" y="3771093"/>
            <a:ext cx="4967244" cy="3045381"/>
          </a:xfrm>
          <a:prstGeom prst="line">
            <a:avLst/>
          </a:prstGeom>
          <a:ln w="25400">
            <a:solidFill>
              <a:schemeClr val="accent5"/>
            </a:solidFill>
            <a:miter lim="400000"/>
          </a:ln>
        </p:spPr>
        <p:txBody>
          <a:bodyPr lIns="0" tIns="0" rIns="0" bIns="0"/>
          <a:lstStyle/>
          <a:p>
            <a:pPr>
              <a:defRPr sz="3600">
                <a:solidFill>
                  <a:srgbClr val="FFFFFF"/>
                </a:solidFill>
              </a:defRPr>
            </a:pPr>
          </a:p>
        </p:txBody>
      </p:sp>
      <p:sp>
        <p:nvSpPr>
          <p:cNvPr id="262" name="Line"/>
          <p:cNvSpPr/>
          <p:nvPr/>
        </p:nvSpPr>
        <p:spPr>
          <a:xfrm>
            <a:off x="2131604" y="3347384"/>
            <a:ext cx="2270508" cy="3892799"/>
          </a:xfrm>
          <a:prstGeom prst="line">
            <a:avLst/>
          </a:prstGeom>
          <a:ln w="25400">
            <a:solidFill>
              <a:schemeClr val="accent6"/>
            </a:solidFill>
            <a:miter lim="400000"/>
          </a:ln>
        </p:spPr>
        <p:txBody>
          <a:bodyPr lIns="0" tIns="0" rIns="0" bIns="0"/>
          <a:lstStyle/>
          <a:p>
            <a:pPr>
              <a:defRPr sz="3600">
                <a:solidFill>
                  <a:srgbClr val="FFFFFF"/>
                </a:solidFill>
              </a:defRPr>
            </a:pPr>
          </a:p>
        </p:txBody>
      </p:sp>
      <p:sp>
        <p:nvSpPr>
          <p:cNvPr id="263" name="Slide Number"/>
          <p:cNvSpPr txBox="1"/>
          <p:nvPr>
            <p:ph type="sldNum" sz="quarter" idx="4294967295"/>
          </p:nvPr>
        </p:nvSpPr>
        <p:spPr>
          <a:xfrm>
            <a:off x="6360262" y="9271000"/>
            <a:ext cx="271576" cy="3556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="0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EXAMPLE PCA 2D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EXAMPLE PCA 2D</a:t>
            </a:r>
          </a:p>
        </p:txBody>
      </p:sp>
      <p:pic>
        <p:nvPicPr>
          <p:cNvPr id="266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478255" y="4411843"/>
            <a:ext cx="6559741" cy="4897794"/>
          </a:xfrm>
          <a:prstGeom prst="rect">
            <a:avLst/>
          </a:prstGeom>
          <a:ln w="12700">
            <a:miter lim="400000"/>
          </a:ln>
        </p:spPr>
      </p:pic>
      <p:sp>
        <p:nvSpPr>
          <p:cNvPr id="267" name="In 3D:…"/>
          <p:cNvSpPr txBox="1"/>
          <p:nvPr/>
        </p:nvSpPr>
        <p:spPr>
          <a:xfrm>
            <a:off x="375859" y="2968535"/>
            <a:ext cx="5933480" cy="1397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3000"/>
            </a:pPr>
            <a:r>
              <a:t>In 3D:</a:t>
            </a:r>
          </a:p>
          <a:p>
            <a:pPr>
              <a:defRPr sz="3000"/>
            </a:pPr>
            <a:r>
              <a:t>Second choice in a plan</a:t>
            </a:r>
          </a:p>
          <a:p>
            <a:pPr>
              <a:defRPr sz="3000"/>
            </a:pPr>
            <a:r>
              <a:t>Third choice imposed by orthogonality</a:t>
            </a:r>
          </a:p>
        </p:txBody>
      </p:sp>
      <p:sp>
        <p:nvSpPr>
          <p:cNvPr id="268" name="Slide Number"/>
          <p:cNvSpPr txBox="1"/>
          <p:nvPr>
            <p:ph type="sldNum" sz="quarter" idx="4294967295"/>
          </p:nvPr>
        </p:nvSpPr>
        <p:spPr>
          <a:xfrm>
            <a:off x="6360262" y="9271000"/>
            <a:ext cx="271576" cy="3556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="0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EXAMPLE PCA 2D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EXAMPLE PCA 2D</a:t>
            </a:r>
          </a:p>
        </p:txBody>
      </p:sp>
      <p:sp>
        <p:nvSpPr>
          <p:cNvPr id="271" name="pca.components_"/>
          <p:cNvSpPr txBox="1"/>
          <p:nvPr/>
        </p:nvSpPr>
        <p:spPr>
          <a:xfrm>
            <a:off x="7130816" y="3026170"/>
            <a:ext cx="3809294" cy="711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pca.components_</a:t>
            </a:r>
          </a:p>
        </p:txBody>
      </p:sp>
      <p:sp>
        <p:nvSpPr>
          <p:cNvPr id="272" name="New axis 1…"/>
          <p:cNvSpPr txBox="1"/>
          <p:nvPr/>
        </p:nvSpPr>
        <p:spPr>
          <a:xfrm>
            <a:off x="1630905" y="2626120"/>
            <a:ext cx="2169915" cy="151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3200"/>
            </a:pPr>
            <a:r>
              <a:t>New axis 1</a:t>
            </a:r>
          </a:p>
          <a:p>
            <a:pPr>
              <a:defRPr sz="3200"/>
            </a:pPr>
            <a:r>
              <a:t>[50,100 000]</a:t>
            </a:r>
          </a:p>
          <a:p>
            <a:pPr>
              <a:defRPr sz="3200"/>
            </a:pPr>
            <a:r>
              <a:t>[1,2 000]</a:t>
            </a:r>
          </a:p>
        </p:txBody>
      </p:sp>
      <p:pic>
        <p:nvPicPr>
          <p:cNvPr id="273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5062" y="3976936"/>
            <a:ext cx="5181601" cy="3327401"/>
          </a:xfrm>
          <a:prstGeom prst="rect">
            <a:avLst/>
          </a:prstGeom>
          <a:ln w="12700">
            <a:miter lim="400000"/>
          </a:ln>
        </p:spPr>
      </p:pic>
      <p:sp>
        <p:nvSpPr>
          <p:cNvPr id="274" name="[-4.79586975e+01, -9.99999885e+04]…"/>
          <p:cNvSpPr txBox="1"/>
          <p:nvPr/>
        </p:nvSpPr>
        <p:spPr>
          <a:xfrm>
            <a:off x="6783898" y="3760266"/>
            <a:ext cx="3753818" cy="508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 defTabSz="457200">
              <a:defRPr sz="1400">
                <a:solidFill>
                  <a:srgbClr val="212121"/>
                </a:solidFill>
                <a:latin typeface="Menlo Regular"/>
                <a:ea typeface="Menlo Regular"/>
                <a:cs typeface="Menlo Regular"/>
                <a:sym typeface="Menlo Regular"/>
              </a:defRPr>
            </a:pPr>
            <a:r>
              <a:t>[-4.79586975e+01, -9.99999885e+04]</a:t>
            </a:r>
          </a:p>
          <a:p>
            <a:pPr algn="l" defTabSz="457200">
              <a:defRPr sz="1400">
                <a:solidFill>
                  <a:srgbClr val="212121"/>
                </a:solidFill>
                <a:latin typeface="Menlo Regular"/>
                <a:ea typeface="Menlo Regular"/>
                <a:cs typeface="Menlo Regular"/>
                <a:sym typeface="Menlo Regular"/>
              </a:defRPr>
            </a:pPr>
            <a:r>
              <a:t>[ 9.99999885e+04, -4.79586975e+01]</a:t>
            </a:r>
          </a:p>
        </p:txBody>
      </p:sp>
      <p:sp>
        <p:nvSpPr>
          <p:cNvPr id="275" name="=&gt;[-48 , 99 999] =&gt;[1 , 2 083]"/>
          <p:cNvSpPr txBox="1"/>
          <p:nvPr/>
        </p:nvSpPr>
        <p:spPr>
          <a:xfrm>
            <a:off x="7302182" y="4356100"/>
            <a:ext cx="3753818" cy="1041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defRPr sz="3200"/>
            </a:pPr>
            <a:r>
              <a:t>=&gt;[-48 , 99 999]</a:t>
            </a:r>
            <a:br/>
            <a:r>
              <a:t>=&gt;[1 , 2 083]</a:t>
            </a:r>
          </a:p>
        </p:txBody>
      </p:sp>
      <p:sp>
        <p:nvSpPr>
          <p:cNvPr id="276" name="Line"/>
          <p:cNvSpPr/>
          <p:nvPr/>
        </p:nvSpPr>
        <p:spPr>
          <a:xfrm flipV="1">
            <a:off x="783236" y="3771093"/>
            <a:ext cx="4967244" cy="3045381"/>
          </a:xfrm>
          <a:prstGeom prst="line">
            <a:avLst/>
          </a:prstGeom>
          <a:ln w="25400">
            <a:solidFill>
              <a:schemeClr val="accent5"/>
            </a:solidFill>
            <a:miter lim="400000"/>
          </a:ln>
        </p:spPr>
        <p:txBody>
          <a:bodyPr lIns="0" tIns="0" rIns="0" bIns="0"/>
          <a:lstStyle/>
          <a:p>
            <a:pPr>
              <a:defRPr sz="3600">
                <a:solidFill>
                  <a:srgbClr val="FFFFFF"/>
                </a:solidFill>
              </a:defRPr>
            </a:pPr>
          </a:p>
        </p:txBody>
      </p:sp>
      <p:sp>
        <p:nvSpPr>
          <p:cNvPr id="277" name="Slide Number"/>
          <p:cNvSpPr txBox="1"/>
          <p:nvPr>
            <p:ph type="sldNum" sz="quarter" idx="4294967295"/>
          </p:nvPr>
        </p:nvSpPr>
        <p:spPr>
          <a:xfrm>
            <a:off x="6360262" y="9271000"/>
            <a:ext cx="271576" cy="3556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Data transformation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Data transformation</a:t>
            </a:r>
          </a:p>
        </p:txBody>
      </p:sp>
      <p:sp>
        <p:nvSpPr>
          <p:cNvPr id="177" name="Our data is provided in a given form…"/>
          <p:cNvSpPr txBox="1"/>
          <p:nvPr>
            <p:ph type="body" idx="1"/>
          </p:nvPr>
        </p:nvSpPr>
        <p:spPr>
          <a:xfrm>
            <a:off x="355600" y="2125816"/>
            <a:ext cx="12293600" cy="7472824"/>
          </a:xfrm>
          <a:prstGeom prst="rect">
            <a:avLst/>
          </a:prstGeom>
        </p:spPr>
        <p:txBody>
          <a:bodyPr/>
          <a:lstStyle/>
          <a:p>
            <a:pPr/>
            <a:r>
              <a:t>Our data is provided in a given form</a:t>
            </a:r>
          </a:p>
          <a:p>
            <a:pPr lvl="1"/>
            <a:r>
              <a:t>Tabular (vectors)</a:t>
            </a:r>
          </a:p>
          <a:p>
            <a:pPr lvl="1"/>
            <a:r>
              <a:t>Network</a:t>
            </a:r>
          </a:p>
          <a:p>
            <a:pPr lvl="1"/>
            <a:r>
              <a:t>Time series</a:t>
            </a:r>
          </a:p>
          <a:p>
            <a:pPr lvl="1"/>
            <a:r>
              <a:t>Text</a:t>
            </a:r>
          </a:p>
          <a:p>
            <a:pPr lvl="1"/>
            <a:r>
              <a:t>Images</a:t>
            </a:r>
          </a:p>
          <a:p>
            <a:pPr lvl="1"/>
            <a:r>
              <a:t>….</a:t>
            </a:r>
          </a:p>
          <a:p>
            <a:pPr/>
            <a:r>
              <a:t>To use the full potential of data mining, you might want to study it from multiple angles</a:t>
            </a:r>
          </a:p>
          <a:p>
            <a:pPr lvl="1"/>
            <a:r>
              <a:t>How to convert from tabular to graph?</a:t>
            </a:r>
          </a:p>
          <a:p>
            <a:pPr lvl="1"/>
            <a:r>
              <a:t>From Graph to Tabular?</a:t>
            </a:r>
          </a:p>
          <a:p>
            <a:pPr lvl="1"/>
            <a:r>
              <a:t>From images/text to tabular (embedding)?</a:t>
            </a:r>
          </a:p>
        </p:txBody>
      </p:sp>
      <p:sp>
        <p:nvSpPr>
          <p:cNvPr id="178" name="Slide Number"/>
          <p:cNvSpPr txBox="1"/>
          <p:nvPr>
            <p:ph type="sldNum" sz="quarter" idx="4294967295"/>
          </p:nvPr>
        </p:nvSpPr>
        <p:spPr>
          <a:xfrm>
            <a:off x="6381749" y="9271000"/>
            <a:ext cx="228601" cy="3556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="0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EXAMPLE PCA 2D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EXAMPLE PCA 2D</a:t>
            </a:r>
          </a:p>
        </p:txBody>
      </p:sp>
      <p:pic>
        <p:nvPicPr>
          <p:cNvPr id="280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546003" y="2810932"/>
            <a:ext cx="5181601" cy="3327401"/>
          </a:xfrm>
          <a:prstGeom prst="rect">
            <a:avLst/>
          </a:prstGeom>
          <a:ln w="12700">
            <a:miter lim="400000"/>
          </a:ln>
        </p:spPr>
      </p:pic>
      <p:sp>
        <p:nvSpPr>
          <p:cNvPr id="281" name="[7.27810651e+02, 1.48478888e+06],…"/>
          <p:cNvSpPr txBox="1"/>
          <p:nvPr/>
        </p:nvSpPr>
        <p:spPr>
          <a:xfrm>
            <a:off x="619999" y="6724088"/>
            <a:ext cx="3646774" cy="508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 defTabSz="457200">
              <a:defRPr sz="1400">
                <a:solidFill>
                  <a:srgbClr val="212121"/>
                </a:solidFill>
                <a:latin typeface="Menlo Regular"/>
                <a:ea typeface="Menlo Regular"/>
                <a:cs typeface="Menlo Regular"/>
                <a:sym typeface="Menlo Regular"/>
              </a:defRPr>
            </a:pPr>
            <a:r>
              <a:t>[7.27810651e+02, 1.48478888e+06],</a:t>
            </a:r>
          </a:p>
          <a:p>
            <a:pPr algn="l" defTabSz="457200">
              <a:defRPr sz="1400">
                <a:solidFill>
                  <a:srgbClr val="212121"/>
                </a:solidFill>
                <a:latin typeface="Menlo Regular"/>
                <a:ea typeface="Menlo Regular"/>
                <a:cs typeface="Menlo Regular"/>
                <a:sym typeface="Menlo Regular"/>
              </a:defRPr>
            </a:pPr>
            <a:r>
              <a:t>[1.48478888e+06, 3.09597381e+09]</a:t>
            </a:r>
          </a:p>
        </p:txBody>
      </p:sp>
      <p:sp>
        <p:nvSpPr>
          <p:cNvPr id="282" name="Covariance matrix  (original)"/>
          <p:cNvSpPr txBox="1"/>
          <p:nvPr/>
        </p:nvSpPr>
        <p:spPr>
          <a:xfrm>
            <a:off x="213945" y="6023166"/>
            <a:ext cx="4683325" cy="571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3200"/>
            </a:lvl1pPr>
          </a:lstStyle>
          <a:p>
            <a:pPr/>
            <a:r>
              <a:t>Covariance matrix  (original)</a:t>
            </a:r>
          </a:p>
        </p:txBody>
      </p:sp>
      <p:sp>
        <p:nvSpPr>
          <p:cNvPr id="283" name="Covariance matrix  (pca)"/>
          <p:cNvSpPr txBox="1"/>
          <p:nvPr/>
        </p:nvSpPr>
        <p:spPr>
          <a:xfrm>
            <a:off x="7537670" y="6092340"/>
            <a:ext cx="4092377" cy="571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3200"/>
            </a:lvl1pPr>
          </a:lstStyle>
          <a:p>
            <a:pPr/>
            <a:r>
              <a:t>Covariance matrix  (pca)</a:t>
            </a:r>
          </a:p>
        </p:txBody>
      </p:sp>
      <p:sp>
        <p:nvSpPr>
          <p:cNvPr id="284" name="[2.89709731e+09, 0]…"/>
          <p:cNvSpPr txBox="1"/>
          <p:nvPr/>
        </p:nvSpPr>
        <p:spPr>
          <a:xfrm>
            <a:off x="8509784" y="6793262"/>
            <a:ext cx="2148149" cy="508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 defTabSz="457200">
              <a:defRPr sz="1400">
                <a:solidFill>
                  <a:srgbClr val="212121"/>
                </a:solidFill>
                <a:latin typeface="Menlo Regular"/>
                <a:ea typeface="Menlo Regular"/>
                <a:cs typeface="Menlo Regular"/>
                <a:sym typeface="Menlo Regular"/>
              </a:defRPr>
            </a:pPr>
            <a:r>
              <a:t>[2.89709731e+09, </a:t>
            </a:r>
            <a:r>
              <a:rPr b="1"/>
              <a:t>0</a:t>
            </a:r>
            <a:r>
              <a:t>]</a:t>
            </a:r>
          </a:p>
          <a:p>
            <a:pPr algn="l" defTabSz="457200">
              <a:defRPr sz="1400">
                <a:solidFill>
                  <a:srgbClr val="212121"/>
                </a:solidFill>
                <a:latin typeface="Menlo Regular"/>
                <a:ea typeface="Menlo Regular"/>
                <a:cs typeface="Menlo Regular"/>
                <a:sym typeface="Menlo Regular"/>
              </a:defRPr>
            </a:pPr>
            <a:r>
              <a:t>[</a:t>
            </a:r>
            <a:r>
              <a:rPr b="1"/>
              <a:t>0</a:t>
            </a:r>
            <a:r>
              <a:t>, 1.75019564e+01]</a:t>
            </a:r>
          </a:p>
        </p:txBody>
      </p:sp>
      <p:sp>
        <p:nvSpPr>
          <p:cNvPr id="285" name="Sum of variance"/>
          <p:cNvSpPr txBox="1"/>
          <p:nvPr/>
        </p:nvSpPr>
        <p:spPr>
          <a:xfrm>
            <a:off x="957496" y="7478259"/>
            <a:ext cx="2666802" cy="571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3200"/>
            </a:lvl1pPr>
          </a:lstStyle>
          <a:p>
            <a:pPr/>
            <a:r>
              <a:t>Sum of variance</a:t>
            </a:r>
          </a:p>
        </p:txBody>
      </p:sp>
      <p:sp>
        <p:nvSpPr>
          <p:cNvPr id="286" name="2897097325.718247"/>
          <p:cNvSpPr txBox="1"/>
          <p:nvPr/>
        </p:nvSpPr>
        <p:spPr>
          <a:xfrm>
            <a:off x="1323867" y="7994917"/>
            <a:ext cx="1934060" cy="304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defRPr sz="1400">
                <a:solidFill>
                  <a:srgbClr val="212121"/>
                </a:solidFill>
                <a:latin typeface="Menlo Regular"/>
                <a:ea typeface="Menlo Regular"/>
                <a:cs typeface="Menlo Regular"/>
                <a:sym typeface="Menlo Regular"/>
              </a:defRPr>
            </a:lvl1pPr>
          </a:lstStyle>
          <a:p>
            <a:pPr/>
            <a:r>
              <a:t>2897097325.718247</a:t>
            </a:r>
          </a:p>
        </p:txBody>
      </p:sp>
      <p:sp>
        <p:nvSpPr>
          <p:cNvPr id="287" name="Sum of variance"/>
          <p:cNvSpPr txBox="1"/>
          <p:nvPr/>
        </p:nvSpPr>
        <p:spPr>
          <a:xfrm>
            <a:off x="8250457" y="7478259"/>
            <a:ext cx="2666803" cy="571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3200"/>
            </a:lvl1pPr>
          </a:lstStyle>
          <a:p>
            <a:pPr/>
            <a:r>
              <a:t>Sum of variance</a:t>
            </a:r>
          </a:p>
        </p:txBody>
      </p:sp>
      <p:sp>
        <p:nvSpPr>
          <p:cNvPr id="288" name="2897097325.718247"/>
          <p:cNvSpPr txBox="1"/>
          <p:nvPr/>
        </p:nvSpPr>
        <p:spPr>
          <a:xfrm>
            <a:off x="8616829" y="7994917"/>
            <a:ext cx="1934059" cy="304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defRPr sz="1400">
                <a:solidFill>
                  <a:srgbClr val="212121"/>
                </a:solidFill>
                <a:latin typeface="Menlo Regular"/>
                <a:ea typeface="Menlo Regular"/>
                <a:cs typeface="Menlo Regular"/>
                <a:sym typeface="Menlo Regular"/>
              </a:defRPr>
            </a:lvl1pPr>
          </a:lstStyle>
          <a:p>
            <a:pPr/>
            <a:r>
              <a:t>2897097325.718247</a:t>
            </a:r>
          </a:p>
        </p:txBody>
      </p:sp>
      <p:sp>
        <p:nvSpPr>
          <p:cNvPr id="289" name="2.89709660e+09"/>
          <p:cNvSpPr txBox="1"/>
          <p:nvPr/>
        </p:nvSpPr>
        <p:spPr>
          <a:xfrm>
            <a:off x="812609" y="9067914"/>
            <a:ext cx="1612925" cy="304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defRPr sz="1400">
                <a:solidFill>
                  <a:srgbClr val="212121"/>
                </a:solidFill>
                <a:latin typeface="Menlo Regular"/>
                <a:ea typeface="Menlo Regular"/>
                <a:cs typeface="Menlo Regular"/>
                <a:sym typeface="Menlo Regular"/>
              </a:defRPr>
            </a:lvl1pPr>
          </a:lstStyle>
          <a:p>
            <a:pPr/>
            <a:r>
              <a:t>2.89709660e+09</a:t>
            </a:r>
          </a:p>
        </p:txBody>
      </p:sp>
      <p:sp>
        <p:nvSpPr>
          <p:cNvPr id="290" name="727.810"/>
          <p:cNvSpPr txBox="1"/>
          <p:nvPr/>
        </p:nvSpPr>
        <p:spPr>
          <a:xfrm>
            <a:off x="2914790" y="9067914"/>
            <a:ext cx="863614" cy="304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defRPr sz="1400">
                <a:solidFill>
                  <a:srgbClr val="212121"/>
                </a:solidFill>
                <a:latin typeface="Menlo Regular"/>
                <a:ea typeface="Menlo Regular"/>
                <a:cs typeface="Menlo Regular"/>
                <a:sym typeface="Menlo Regular"/>
              </a:defRPr>
            </a:lvl1pPr>
          </a:lstStyle>
          <a:p>
            <a:pPr/>
            <a:r>
              <a:t>727.810</a:t>
            </a:r>
          </a:p>
        </p:txBody>
      </p:sp>
      <p:sp>
        <p:nvSpPr>
          <p:cNvPr id="291" name="2.89709731e+09"/>
          <p:cNvSpPr txBox="1"/>
          <p:nvPr/>
        </p:nvSpPr>
        <p:spPr>
          <a:xfrm>
            <a:off x="7798119" y="9067914"/>
            <a:ext cx="1612926" cy="304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defRPr sz="1400">
                <a:solidFill>
                  <a:srgbClr val="212121"/>
                </a:solidFill>
                <a:latin typeface="Menlo Regular"/>
                <a:ea typeface="Menlo Regular"/>
                <a:cs typeface="Menlo Regular"/>
                <a:sym typeface="Menlo Regular"/>
              </a:defRPr>
            </a:lvl1pPr>
          </a:lstStyle>
          <a:p>
            <a:pPr/>
            <a:r>
              <a:t>2.89709731e+09</a:t>
            </a:r>
          </a:p>
        </p:txBody>
      </p:sp>
      <p:sp>
        <p:nvSpPr>
          <p:cNvPr id="292" name="17.501"/>
          <p:cNvSpPr txBox="1"/>
          <p:nvPr/>
        </p:nvSpPr>
        <p:spPr>
          <a:xfrm>
            <a:off x="9991700" y="9067914"/>
            <a:ext cx="756568" cy="304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defRPr sz="1400">
                <a:solidFill>
                  <a:srgbClr val="212121"/>
                </a:solidFill>
                <a:latin typeface="Menlo Regular"/>
                <a:ea typeface="Menlo Regular"/>
                <a:cs typeface="Menlo Regular"/>
                <a:sym typeface="Menlo Regular"/>
              </a:defRPr>
            </a:lvl1pPr>
          </a:lstStyle>
          <a:p>
            <a:pPr/>
            <a:r>
              <a:t>17.501</a:t>
            </a:r>
          </a:p>
        </p:txBody>
      </p:sp>
      <p:sp>
        <p:nvSpPr>
          <p:cNvPr id="293" name="Variance by dimension"/>
          <p:cNvSpPr txBox="1"/>
          <p:nvPr/>
        </p:nvSpPr>
        <p:spPr>
          <a:xfrm>
            <a:off x="596131" y="8531996"/>
            <a:ext cx="3694510" cy="571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3200"/>
            </a:lvl1pPr>
          </a:lstStyle>
          <a:p>
            <a:pPr/>
            <a:r>
              <a:t>Variance by dimension</a:t>
            </a:r>
          </a:p>
        </p:txBody>
      </p:sp>
      <p:sp>
        <p:nvSpPr>
          <p:cNvPr id="294" name="Variance by dimension"/>
          <p:cNvSpPr txBox="1"/>
          <p:nvPr/>
        </p:nvSpPr>
        <p:spPr>
          <a:xfrm>
            <a:off x="7543095" y="8531996"/>
            <a:ext cx="3694510" cy="571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3200"/>
            </a:lvl1pPr>
          </a:lstStyle>
          <a:p>
            <a:pPr/>
            <a:r>
              <a:t>Variance by dimension</a:t>
            </a:r>
          </a:p>
        </p:txBody>
      </p:sp>
      <p:sp>
        <p:nvSpPr>
          <p:cNvPr id="295" name="Slide Number"/>
          <p:cNvSpPr txBox="1"/>
          <p:nvPr>
            <p:ph type="sldNum" sz="quarter" idx="4294967295"/>
          </p:nvPr>
        </p:nvSpPr>
        <p:spPr>
          <a:xfrm>
            <a:off x="6360262" y="9271000"/>
            <a:ext cx="271576" cy="3556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EXAMPLE PCA 2D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EXAMPLE PCA 2D</a:t>
            </a:r>
          </a:p>
        </p:txBody>
      </p:sp>
      <p:sp>
        <p:nvSpPr>
          <p:cNvPr id="298" name="Covariance matrix  (original)"/>
          <p:cNvSpPr txBox="1"/>
          <p:nvPr/>
        </p:nvSpPr>
        <p:spPr>
          <a:xfrm>
            <a:off x="305345" y="5389215"/>
            <a:ext cx="4683324" cy="571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3200"/>
            </a:lvl1pPr>
          </a:lstStyle>
          <a:p>
            <a:pPr/>
            <a:r>
              <a:t>Covariance matrix  (original)</a:t>
            </a:r>
          </a:p>
        </p:txBody>
      </p:sp>
      <p:sp>
        <p:nvSpPr>
          <p:cNvPr id="299" name="Covariance matrix  (pca)"/>
          <p:cNvSpPr txBox="1"/>
          <p:nvPr/>
        </p:nvSpPr>
        <p:spPr>
          <a:xfrm>
            <a:off x="7629069" y="5458389"/>
            <a:ext cx="4092377" cy="571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3200"/>
            </a:lvl1pPr>
          </a:lstStyle>
          <a:p>
            <a:pPr/>
            <a:r>
              <a:t>Covariance matrix  (pca)</a:t>
            </a:r>
          </a:p>
        </p:txBody>
      </p:sp>
      <p:sp>
        <p:nvSpPr>
          <p:cNvPr id="300" name="[ 1.98675899e+00, 0],…"/>
          <p:cNvSpPr txBox="1"/>
          <p:nvPr/>
        </p:nvSpPr>
        <p:spPr>
          <a:xfrm>
            <a:off x="8601183" y="6159312"/>
            <a:ext cx="2362238" cy="508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 defTabSz="457200">
              <a:defRPr sz="1400">
                <a:solidFill>
                  <a:srgbClr val="212121"/>
                </a:solidFill>
                <a:latin typeface="Menlo Regular"/>
                <a:ea typeface="Menlo Regular"/>
                <a:cs typeface="Menlo Regular"/>
                <a:sym typeface="Menlo Regular"/>
              </a:defRPr>
            </a:pPr>
            <a:r>
              <a:t>[ 1.98675899e+00, 0],</a:t>
            </a:r>
          </a:p>
          <a:p>
            <a:pPr algn="l" defTabSz="457200">
              <a:defRPr sz="1400">
                <a:solidFill>
                  <a:srgbClr val="212121"/>
                </a:solidFill>
                <a:latin typeface="Menlo Regular"/>
                <a:ea typeface="Menlo Regular"/>
                <a:cs typeface="Menlo Regular"/>
                <a:sym typeface="Menlo Regular"/>
              </a:defRPr>
            </a:pPr>
            <a:r>
              <a:t>[0,  1.32410092e-02]</a:t>
            </a:r>
          </a:p>
        </p:txBody>
      </p:sp>
      <p:sp>
        <p:nvSpPr>
          <p:cNvPr id="301" name="1"/>
          <p:cNvSpPr txBox="1"/>
          <p:nvPr/>
        </p:nvSpPr>
        <p:spPr>
          <a:xfrm>
            <a:off x="1465460" y="8433964"/>
            <a:ext cx="221346" cy="304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defRPr sz="1400">
                <a:solidFill>
                  <a:srgbClr val="212121"/>
                </a:solidFill>
                <a:latin typeface="Menlo Regular"/>
                <a:ea typeface="Menlo Regular"/>
                <a:cs typeface="Menlo Regular"/>
                <a:sym typeface="Menlo Regular"/>
              </a:defRPr>
            </a:lvl1pPr>
          </a:lstStyle>
          <a:p>
            <a:pPr/>
            <a:r>
              <a:t>1</a:t>
            </a:r>
          </a:p>
        </p:txBody>
      </p:sp>
      <p:sp>
        <p:nvSpPr>
          <p:cNvPr id="302" name="1"/>
          <p:cNvSpPr txBox="1"/>
          <p:nvPr/>
        </p:nvSpPr>
        <p:spPr>
          <a:xfrm>
            <a:off x="3006189" y="8433964"/>
            <a:ext cx="221346" cy="304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defRPr sz="1400">
                <a:solidFill>
                  <a:srgbClr val="212121"/>
                </a:solidFill>
                <a:latin typeface="Menlo Regular"/>
                <a:ea typeface="Menlo Regular"/>
                <a:cs typeface="Menlo Regular"/>
                <a:sym typeface="Menlo Regular"/>
              </a:defRPr>
            </a:lvl1pPr>
          </a:lstStyle>
          <a:p>
            <a:pPr/>
            <a:r>
              <a:t>1</a:t>
            </a:r>
          </a:p>
        </p:txBody>
      </p:sp>
      <p:sp>
        <p:nvSpPr>
          <p:cNvPr id="303" name="1.98675899"/>
          <p:cNvSpPr txBox="1"/>
          <p:nvPr/>
        </p:nvSpPr>
        <p:spPr>
          <a:xfrm>
            <a:off x="7889518" y="8433964"/>
            <a:ext cx="1184747" cy="304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defRPr sz="1400">
                <a:solidFill>
                  <a:srgbClr val="212121"/>
                </a:solidFill>
                <a:latin typeface="Menlo Regular"/>
                <a:ea typeface="Menlo Regular"/>
                <a:cs typeface="Menlo Regular"/>
                <a:sym typeface="Menlo Regular"/>
              </a:defRPr>
            </a:lvl1pPr>
          </a:lstStyle>
          <a:p>
            <a:pPr/>
            <a:r>
              <a:t>1.98675899</a:t>
            </a:r>
          </a:p>
        </p:txBody>
      </p:sp>
      <p:sp>
        <p:nvSpPr>
          <p:cNvPr id="304" name="0.01324101"/>
          <p:cNvSpPr txBox="1"/>
          <p:nvPr/>
        </p:nvSpPr>
        <p:spPr>
          <a:xfrm>
            <a:off x="9808902" y="8433964"/>
            <a:ext cx="1184747" cy="304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defRPr sz="1400">
                <a:solidFill>
                  <a:srgbClr val="212121"/>
                </a:solidFill>
                <a:latin typeface="Menlo Regular"/>
                <a:ea typeface="Menlo Regular"/>
                <a:cs typeface="Menlo Regular"/>
                <a:sym typeface="Menlo Regular"/>
              </a:defRPr>
            </a:lvl1pPr>
          </a:lstStyle>
          <a:p>
            <a:pPr/>
            <a:r>
              <a:t>0.01324101</a:t>
            </a:r>
          </a:p>
        </p:txBody>
      </p:sp>
      <p:sp>
        <p:nvSpPr>
          <p:cNvPr id="305" name="Variance by dimension"/>
          <p:cNvSpPr txBox="1"/>
          <p:nvPr/>
        </p:nvSpPr>
        <p:spPr>
          <a:xfrm>
            <a:off x="687530" y="7898045"/>
            <a:ext cx="3694511" cy="571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3200"/>
            </a:lvl1pPr>
          </a:lstStyle>
          <a:p>
            <a:pPr/>
            <a:r>
              <a:t>Variance by dimension</a:t>
            </a:r>
          </a:p>
        </p:txBody>
      </p:sp>
      <p:sp>
        <p:nvSpPr>
          <p:cNvPr id="306" name="Variance by dimension"/>
          <p:cNvSpPr txBox="1"/>
          <p:nvPr/>
        </p:nvSpPr>
        <p:spPr>
          <a:xfrm>
            <a:off x="7634494" y="7898045"/>
            <a:ext cx="3694510" cy="571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3200"/>
            </a:lvl1pPr>
          </a:lstStyle>
          <a:p>
            <a:pPr/>
            <a:r>
              <a:t>Variance by dimension</a:t>
            </a:r>
          </a:p>
        </p:txBody>
      </p:sp>
      <p:sp>
        <p:nvSpPr>
          <p:cNvPr id="307" name="[1.        , 0.98675899],…"/>
          <p:cNvSpPr txBox="1"/>
          <p:nvPr/>
        </p:nvSpPr>
        <p:spPr>
          <a:xfrm>
            <a:off x="818443" y="6148512"/>
            <a:ext cx="3432685" cy="508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 defTabSz="457200">
              <a:defRPr sz="1400">
                <a:solidFill>
                  <a:srgbClr val="212121"/>
                </a:solidFill>
                <a:latin typeface="Menlo Regular"/>
                <a:ea typeface="Menlo Regular"/>
                <a:cs typeface="Menlo Regular"/>
                <a:sym typeface="Menlo Regular"/>
              </a:defRPr>
            </a:pPr>
            <a:r>
              <a:t>[1.        , 0.98675899],</a:t>
            </a:r>
          </a:p>
          <a:p>
            <a:pPr algn="l" defTabSz="457200">
              <a:defRPr sz="1400">
                <a:solidFill>
                  <a:srgbClr val="212121"/>
                </a:solidFill>
                <a:latin typeface="Menlo Regular"/>
                <a:ea typeface="Menlo Regular"/>
                <a:cs typeface="Menlo Regular"/>
                <a:sym typeface="Menlo Regular"/>
              </a:defRPr>
            </a:pPr>
            <a:r>
              <a:t>       [0.98675899, 1.        ]</a:t>
            </a:r>
          </a:p>
        </p:txBody>
      </p:sp>
      <p:sp>
        <p:nvSpPr>
          <p:cNvPr id="308" name="Sum of variance"/>
          <p:cNvSpPr txBox="1"/>
          <p:nvPr/>
        </p:nvSpPr>
        <p:spPr>
          <a:xfrm>
            <a:off x="1048895" y="6844309"/>
            <a:ext cx="2666802" cy="571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3200"/>
            </a:lvl1pPr>
          </a:lstStyle>
          <a:p>
            <a:pPr/>
            <a:r>
              <a:t>Sum of variance</a:t>
            </a:r>
          </a:p>
        </p:txBody>
      </p:sp>
      <p:sp>
        <p:nvSpPr>
          <p:cNvPr id="309" name="Sum of variance"/>
          <p:cNvSpPr txBox="1"/>
          <p:nvPr/>
        </p:nvSpPr>
        <p:spPr>
          <a:xfrm>
            <a:off x="8341856" y="6844309"/>
            <a:ext cx="2666803" cy="571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3200"/>
            </a:lvl1pPr>
          </a:lstStyle>
          <a:p>
            <a:pPr/>
            <a:r>
              <a:t>Sum of variance</a:t>
            </a:r>
          </a:p>
        </p:txBody>
      </p:sp>
      <p:sp>
        <p:nvSpPr>
          <p:cNvPr id="310" name="2"/>
          <p:cNvSpPr txBox="1"/>
          <p:nvPr/>
        </p:nvSpPr>
        <p:spPr>
          <a:xfrm>
            <a:off x="2180026" y="7300642"/>
            <a:ext cx="221346" cy="304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defRPr sz="1400">
                <a:solidFill>
                  <a:srgbClr val="212121"/>
                </a:solidFill>
                <a:latin typeface="Menlo Regular"/>
                <a:ea typeface="Menlo Regular"/>
                <a:cs typeface="Menlo Regular"/>
                <a:sym typeface="Menlo Regular"/>
              </a:defRPr>
            </a:lvl1pPr>
          </a:lstStyle>
          <a:p>
            <a:pPr/>
            <a:r>
              <a:t>2</a:t>
            </a:r>
          </a:p>
        </p:txBody>
      </p:sp>
      <p:sp>
        <p:nvSpPr>
          <p:cNvPr id="311" name="2"/>
          <p:cNvSpPr txBox="1"/>
          <p:nvPr/>
        </p:nvSpPr>
        <p:spPr>
          <a:xfrm>
            <a:off x="9371076" y="7322242"/>
            <a:ext cx="221346" cy="304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defRPr sz="1400">
                <a:solidFill>
                  <a:srgbClr val="212121"/>
                </a:solidFill>
                <a:latin typeface="Menlo Regular"/>
                <a:ea typeface="Menlo Regular"/>
                <a:cs typeface="Menlo Regular"/>
                <a:sym typeface="Menlo Regular"/>
              </a:defRPr>
            </a:lvl1pPr>
          </a:lstStyle>
          <a:p>
            <a:pPr/>
            <a:r>
              <a:t>2</a:t>
            </a:r>
          </a:p>
        </p:txBody>
      </p:sp>
      <p:pic>
        <p:nvPicPr>
          <p:cNvPr id="312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3707" y="2012516"/>
            <a:ext cx="5003801" cy="3352801"/>
          </a:xfrm>
          <a:prstGeom prst="rect">
            <a:avLst/>
          </a:prstGeom>
          <a:ln w="12700">
            <a:miter lim="400000"/>
          </a:ln>
        </p:spPr>
      </p:pic>
      <p:pic>
        <p:nvPicPr>
          <p:cNvPr id="313" name="Image" descr="Image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585791" y="2025216"/>
            <a:ext cx="5003801" cy="3327401"/>
          </a:xfrm>
          <a:prstGeom prst="rect">
            <a:avLst/>
          </a:prstGeom>
          <a:ln w="12700">
            <a:miter lim="400000"/>
          </a:ln>
        </p:spPr>
      </p:pic>
      <p:sp>
        <p:nvSpPr>
          <p:cNvPr id="314" name="[0.9933795, 0.0066205]"/>
          <p:cNvSpPr txBox="1"/>
          <p:nvPr/>
        </p:nvSpPr>
        <p:spPr>
          <a:xfrm>
            <a:off x="8120536" y="9067914"/>
            <a:ext cx="2469282" cy="304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defRPr sz="1400">
                <a:solidFill>
                  <a:srgbClr val="212121"/>
                </a:solidFill>
                <a:latin typeface="Menlo Regular"/>
                <a:ea typeface="Menlo Regular"/>
                <a:cs typeface="Menlo Regular"/>
                <a:sym typeface="Menlo Regular"/>
              </a:defRPr>
            </a:lvl1pPr>
          </a:lstStyle>
          <a:p>
            <a:pPr/>
            <a:r>
              <a:t>[0.9933795, 0.0066205]</a:t>
            </a:r>
          </a:p>
        </p:txBody>
      </p:sp>
      <p:sp>
        <p:nvSpPr>
          <p:cNvPr id="315" name="Explained variance(ratio)"/>
          <p:cNvSpPr txBox="1"/>
          <p:nvPr/>
        </p:nvSpPr>
        <p:spPr>
          <a:xfrm>
            <a:off x="5236621" y="9048864"/>
            <a:ext cx="2215742" cy="342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700"/>
            </a:lvl1pPr>
          </a:lstStyle>
          <a:p>
            <a:pPr/>
            <a:r>
              <a:t>Explained variance(ratio)</a:t>
            </a:r>
          </a:p>
        </p:txBody>
      </p:sp>
      <p:sp>
        <p:nvSpPr>
          <p:cNvPr id="316" name="Slide Number"/>
          <p:cNvSpPr txBox="1"/>
          <p:nvPr>
            <p:ph type="sldNum" sz="quarter" idx="4294967295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3D=&gt;2D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3D=&gt;2D</a:t>
            </a:r>
          </a:p>
        </p:txBody>
      </p:sp>
      <p:pic>
        <p:nvPicPr>
          <p:cNvPr id="319" name="Image" descr="Image"/>
          <p:cNvPicPr>
            <a:picLocks noChangeAspect="1"/>
          </p:cNvPicPr>
          <p:nvPr/>
        </p:nvPicPr>
        <p:blipFill>
          <a:blip r:embed="rId2">
            <a:extLst/>
          </a:blip>
          <a:srcRect l="0" t="52096" r="0" b="0"/>
          <a:stretch>
            <a:fillRect/>
          </a:stretch>
        </p:blipFill>
        <p:spPr>
          <a:xfrm>
            <a:off x="3687295" y="5829679"/>
            <a:ext cx="9143601" cy="3679261"/>
          </a:xfrm>
          <a:prstGeom prst="rect">
            <a:avLst/>
          </a:prstGeom>
          <a:ln w="12700">
            <a:miter lim="400000"/>
          </a:ln>
        </p:spPr>
      </p:pic>
      <p:pic>
        <p:nvPicPr>
          <p:cNvPr id="320" name="Image" descr="Image"/>
          <p:cNvPicPr>
            <a:picLocks noChangeAspect="1"/>
          </p:cNvPicPr>
          <p:nvPr/>
        </p:nvPicPr>
        <p:blipFill>
          <a:blip r:embed="rId3">
            <a:extLst/>
          </a:blip>
          <a:srcRect l="0" t="0" r="0" b="6110"/>
          <a:stretch>
            <a:fillRect/>
          </a:stretch>
        </p:blipFill>
        <p:spPr>
          <a:xfrm>
            <a:off x="304196" y="1996661"/>
            <a:ext cx="5516136" cy="3607232"/>
          </a:xfrm>
          <a:prstGeom prst="rect">
            <a:avLst/>
          </a:prstGeom>
          <a:ln w="12700">
            <a:miter lim="400000"/>
          </a:ln>
        </p:spPr>
      </p:pic>
      <p:sp>
        <p:nvSpPr>
          <p:cNvPr id="321" name="Slide Number"/>
          <p:cNvSpPr txBox="1"/>
          <p:nvPr>
            <p:ph type="sldNum" sz="quarter" idx="4294967295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Choosing component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Choosing components</a:t>
            </a:r>
          </a:p>
        </p:txBody>
      </p:sp>
      <p:pic>
        <p:nvPicPr>
          <p:cNvPr id="324" name="Image" descr="Image"/>
          <p:cNvPicPr>
            <a:picLocks noChangeAspect="1"/>
          </p:cNvPicPr>
          <p:nvPr/>
        </p:nvPicPr>
        <p:blipFill>
          <a:blip r:embed="rId2">
            <a:extLst/>
          </a:blip>
          <a:srcRect l="5902" t="0" r="0" b="0"/>
          <a:stretch>
            <a:fillRect/>
          </a:stretch>
        </p:blipFill>
        <p:spPr>
          <a:xfrm>
            <a:off x="7745546" y="5129983"/>
            <a:ext cx="4820603" cy="4104891"/>
          </a:xfrm>
          <a:prstGeom prst="rect">
            <a:avLst/>
          </a:prstGeom>
          <a:ln w="12700">
            <a:miter lim="400000"/>
          </a:ln>
        </p:spPr>
      </p:pic>
      <p:sp>
        <p:nvSpPr>
          <p:cNvPr id="325" name="Explained…"/>
          <p:cNvSpPr txBox="1"/>
          <p:nvPr/>
        </p:nvSpPr>
        <p:spPr>
          <a:xfrm>
            <a:off x="6365109" y="6971878"/>
            <a:ext cx="1345258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2400"/>
            </a:pPr>
            <a:r>
              <a:t>Explained </a:t>
            </a:r>
          </a:p>
          <a:p>
            <a:pPr>
              <a:defRPr sz="2400"/>
            </a:pPr>
            <a:r>
              <a:t>variance</a:t>
            </a:r>
          </a:p>
        </p:txBody>
      </p:sp>
      <p:sp>
        <p:nvSpPr>
          <p:cNvPr id="326" name="How to choose k?…"/>
          <p:cNvSpPr txBox="1"/>
          <p:nvPr>
            <p:ph type="body" sz="half" idx="1"/>
          </p:nvPr>
        </p:nvSpPr>
        <p:spPr>
          <a:xfrm>
            <a:off x="368657" y="2286765"/>
            <a:ext cx="11332867" cy="2438401"/>
          </a:xfrm>
          <a:prstGeom prst="rect">
            <a:avLst/>
          </a:prstGeom>
        </p:spPr>
        <p:txBody>
          <a:bodyPr/>
          <a:lstStyle/>
          <a:p>
            <a:pPr/>
            <a:r>
              <a:t>How to choose k?</a:t>
            </a:r>
          </a:p>
          <a:p>
            <a:pPr lvl="1"/>
            <a:r>
              <a:t>Elbow method… BIC/AIC…</a:t>
            </a:r>
          </a:p>
          <a:p>
            <a:pPr lvl="1"/>
            <a:r>
              <a:t>OR fix beforehand a min threshold of explained variance, e.g.: 80%</a:t>
            </a:r>
          </a:p>
          <a:p>
            <a:pPr lvl="2"/>
            <a:r>
              <a:t>We are fine with losing 20% of information </a:t>
            </a:r>
          </a:p>
          <a:p>
            <a:pPr lvl="1"/>
            <a:r>
              <a:t>If there is a downstream task, cross-validation</a:t>
            </a:r>
          </a:p>
        </p:txBody>
      </p:sp>
      <p:sp>
        <p:nvSpPr>
          <p:cNvPr id="327" name="Slide Number"/>
          <p:cNvSpPr txBox="1"/>
          <p:nvPr>
            <p:ph type="sldNum" sz="quarter" idx="4294967295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="0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Computation in practic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Computation in practice</a:t>
            </a:r>
          </a:p>
        </p:txBody>
      </p:sp>
      <p:sp>
        <p:nvSpPr>
          <p:cNvPr id="330" name="Find the eigenvectors of the covariance matrix of centered data (linear correlation matrix)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Find the eigenvectors of the covariance matrix of centered data (linear correlation matrix)</a:t>
            </a:r>
          </a:p>
          <a:p>
            <a:pPr/>
            <a:r>
              <a:t>If you want </a:t>
            </a:r>
            <a14:m>
              <m:oMath>
                <m:r>
                  <a:rPr xmlns:a="http://schemas.openxmlformats.org/drawingml/2006/main" sz="400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k</m:t>
                </m:r>
              </m:oMath>
            </a14:m>
            <a:r>
              <a:t> new dimensions, pick the </a:t>
            </a:r>
            <a14:m>
              <m:oMath>
                <m:r>
                  <a:rPr xmlns:a="http://schemas.openxmlformats.org/drawingml/2006/main" sz="400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k</m:t>
                </m:r>
              </m:oMath>
            </a14:m>
            <a:r>
              <a:t> eigenvectors associated with the </a:t>
            </a:r>
            <a14:m>
              <m:oMath>
                <m:r>
                  <a:rPr xmlns:a="http://schemas.openxmlformats.org/drawingml/2006/main" sz="400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k</m:t>
                </m:r>
              </m:oMath>
            </a14:m>
            <a:r>
              <a:t> largest eigenvalues</a:t>
            </a:r>
          </a:p>
          <a:p>
            <a:pPr lvl="1"/>
            <a:r>
              <a:t>Eigenvalues = explained variance</a:t>
            </a:r>
          </a:p>
          <a:p>
            <a:pPr/>
            <a:r>
              <a:t>The eigenvectors corresponding to the top eigenvalues are coefficients of the linear transformation</a:t>
            </a:r>
          </a:p>
        </p:txBody>
      </p:sp>
      <p:sp>
        <p:nvSpPr>
          <p:cNvPr id="331" name="Slide Number"/>
          <p:cNvSpPr txBox="1"/>
          <p:nvPr>
            <p:ph type="sldNum" sz="quarter" idx="4294967295"/>
          </p:nvPr>
        </p:nvSpPr>
        <p:spPr>
          <a:xfrm>
            <a:off x="6360262" y="9271000"/>
            <a:ext cx="271576" cy="3556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Computation in practic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Computation in practice</a:t>
            </a:r>
          </a:p>
        </p:txBody>
      </p:sp>
      <p:sp>
        <p:nvSpPr>
          <p:cNvPr id="334" name="From standardized dataset…"/>
          <p:cNvSpPr txBox="1"/>
          <p:nvPr>
            <p:ph type="body" idx="1"/>
          </p:nvPr>
        </p:nvSpPr>
        <p:spPr>
          <a:xfrm>
            <a:off x="355600" y="2196480"/>
            <a:ext cx="12293600" cy="6931361"/>
          </a:xfrm>
          <a:prstGeom prst="rect">
            <a:avLst/>
          </a:prstGeom>
        </p:spPr>
        <p:txBody>
          <a:bodyPr/>
          <a:lstStyle/>
          <a:p>
            <a:pPr/>
            <a:r>
              <a:t>From standardized dataset </a:t>
            </a:r>
            <a14:m>
              <m:oMath>
                <m:r>
                  <a:rPr xmlns:a="http://schemas.openxmlformats.org/drawingml/2006/main" sz="400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X</m:t>
                </m:r>
              </m:oMath>
            </a14:m>
          </a:p>
          <a:p>
            <a:pPr/>
            <a:r>
              <a:t>Method 1: </a:t>
            </a:r>
          </a:p>
          <a:p>
            <a:pPr lvl="1"/>
            <a:r>
              <a:t>1)Compute the Covariance Matrix (</a:t>
            </a:r>
            <a14:m>
              <m:oMath>
                <m:sSup>
                  <m:e>
                    <m:r>
                      <a:rPr xmlns:a="http://schemas.openxmlformats.org/drawingml/2006/main" sz="3050" i="1">
                        <a:solidFill>
                          <a:srgbClr val="525252"/>
                        </a:solidFill>
                        <a:latin typeface="Cambria Math" panose="02040503050406030204" pitchFamily="18" charset="0"/>
                      </a:rPr>
                      <m:t>X</m:t>
                    </m:r>
                  </m:e>
                  <m:sup>
                    <m:r>
                      <a:rPr xmlns:a="http://schemas.openxmlformats.org/drawingml/2006/main" sz="3050" i="1">
                        <a:solidFill>
                          <a:srgbClr val="525252"/>
                        </a:solidFill>
                        <a:latin typeface="Cambria Math" panose="02040503050406030204" pitchFamily="18" charset="0"/>
                      </a:rPr>
                      <m:t>T</m:t>
                    </m:r>
                  </m:sup>
                </m:sSup>
                <m:r>
                  <a:rPr xmlns:a="http://schemas.openxmlformats.org/drawingml/2006/main" sz="305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X</m:t>
                </m:r>
              </m:oMath>
            </a14:m>
            <a:r>
              <a:t>)</a:t>
            </a:r>
          </a:p>
          <a:p>
            <a:pPr lvl="2"/>
            <a:r>
              <a:t>=&gt; Linear Correlation Matrix</a:t>
            </a:r>
          </a:p>
          <a:p>
            <a:pPr lvl="1"/>
            <a:r>
              <a:t>2) Find the eigenvectors of this matrix</a:t>
            </a:r>
          </a:p>
          <a:p>
            <a:pPr lvl="2"/>
            <a14:m>
              <m:oMathPara>
                <m:oMathParaPr>
                  <m:jc m:val="left"/>
                </m:oMathParaPr>
                <m:oMath>
                  <m:sSup>
                    <m:e>
                      <m:r>
                        <a:rPr xmlns:a="http://schemas.openxmlformats.org/drawingml/2006/main" sz="25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X</m:t>
                      </m:r>
                    </m:e>
                    <m:sup>
                      <m:r>
                        <a:rPr xmlns:a="http://schemas.openxmlformats.org/drawingml/2006/main" sz="25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T</m:t>
                      </m:r>
                    </m:sup>
                  </m:sSup>
                  <m:r>
                    <a:rPr xmlns:a="http://schemas.openxmlformats.org/drawingml/2006/main" sz="250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X</m:t>
                  </m:r>
                  <m:r>
                    <a:rPr xmlns:a="http://schemas.openxmlformats.org/drawingml/2006/main" sz="250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=</m:t>
                  </m:r>
                  <m:r>
                    <a:rPr xmlns:a="http://schemas.openxmlformats.org/drawingml/2006/main" sz="250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V</m:t>
                  </m:r>
                  <m:r>
                    <m:rPr>
                      <m:sty m:val="p"/>
                    </m:rPr>
                    <a:rPr xmlns:a="http://schemas.openxmlformats.org/drawingml/2006/main" sz="250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Λ</m:t>
                  </m:r>
                  <m:sSup>
                    <m:e>
                      <m:r>
                        <a:rPr xmlns:a="http://schemas.openxmlformats.org/drawingml/2006/main" sz="25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V</m:t>
                      </m:r>
                    </m:e>
                    <m:sup>
                      <m:r>
                        <a:rPr xmlns:a="http://schemas.openxmlformats.org/drawingml/2006/main" sz="25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T</m:t>
                      </m:r>
                    </m:sup>
                  </m:sSup>
                </m:oMath>
              </m:oMathPara>
            </a14:m>
          </a:p>
          <a:p>
            <a:pPr lvl="2"/>
            <a14:m>
              <m:oMath>
                <m:r>
                  <a:rPr xmlns:a="http://schemas.openxmlformats.org/drawingml/2006/main" sz="250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V</m:t>
                </m:r>
              </m:oMath>
            </a14:m>
            <a:r>
              <a:t>: eingenvectors = Pincipal components, </a:t>
            </a:r>
            <a14:m>
              <m:oMath>
                <m:r>
                  <m:rPr>
                    <m:sty m:val="p"/>
                  </m:rPr>
                  <a:rPr xmlns:a="http://schemas.openxmlformats.org/drawingml/2006/main" sz="250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Λ</m:t>
                </m:r>
              </m:oMath>
            </a14:m>
            <a:r>
              <a:t>: Eigenvalues, = explained variance</a:t>
            </a:r>
          </a:p>
          <a:p>
            <a:pPr/>
            <a:r>
              <a:t>Method 2:</a:t>
            </a:r>
          </a:p>
          <a:p>
            <a:pPr lvl="1"/>
            <a:r>
              <a:t>Apply SVD matrix decomposition</a:t>
            </a:r>
          </a:p>
          <a:p>
            <a:pPr lvl="1"/>
            <a14:m>
              <m:oMathPara>
                <m:oMathParaPr>
                  <m:jc m:val="left"/>
                </m:oMathParaPr>
                <m:oMath>
                  <m:r>
                    <a:rPr xmlns:a="http://schemas.openxmlformats.org/drawingml/2006/main" sz="305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X</m:t>
                  </m:r>
                  <m:r>
                    <a:rPr xmlns:a="http://schemas.openxmlformats.org/drawingml/2006/main" sz="305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=</m:t>
                  </m:r>
                  <m:r>
                    <a:rPr xmlns:a="http://schemas.openxmlformats.org/drawingml/2006/main" sz="305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U</m:t>
                  </m:r>
                  <m:r>
                    <m:rPr>
                      <m:sty m:val="p"/>
                    </m:rPr>
                    <a:rPr xmlns:a="http://schemas.openxmlformats.org/drawingml/2006/main" sz="305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Σ</m:t>
                  </m:r>
                  <m:sSup>
                    <m:e>
                      <m:r>
                        <a:rPr xmlns:a="http://schemas.openxmlformats.org/drawingml/2006/main" sz="305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V</m:t>
                      </m:r>
                    </m:e>
                    <m:sup>
                      <m:r>
                        <a:rPr xmlns:a="http://schemas.openxmlformats.org/drawingml/2006/main" sz="305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T</m:t>
                      </m:r>
                    </m:sup>
                  </m:sSup>
                </m:oMath>
              </m:oMathPara>
            </a14:m>
          </a:p>
          <a:p>
            <a:pPr lvl="2"/>
            <a14:m>
              <m:oMath>
                <m:r>
                  <a:rPr xmlns:a="http://schemas.openxmlformats.org/drawingml/2006/main" sz="250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U</m:t>
                </m:r>
              </m:oMath>
            </a14:m>
            <a:r>
              <a:t>: left singular vectors. </a:t>
            </a:r>
            <a14:m>
              <m:oMath>
                <m:r>
                  <m:rPr>
                    <m:sty m:val="p"/>
                  </m:rPr>
                  <a:rPr xmlns:a="http://schemas.openxmlformats.org/drawingml/2006/main" sz="250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Σ</m:t>
                </m:r>
              </m:oMath>
            </a14:m>
            <a:r>
              <a:t>: diagonal matrix with the singular values, </a:t>
            </a:r>
            <a14:m>
              <m:oMath>
                <m:sSup>
                  <m:e>
                    <m:r>
                      <a:rPr xmlns:a="http://schemas.openxmlformats.org/drawingml/2006/main" sz="2500" i="1">
                        <a:solidFill>
                          <a:srgbClr val="525252"/>
                        </a:solidFill>
                        <a:latin typeface="Cambria Math" panose="02040503050406030204" pitchFamily="18" charset="0"/>
                      </a:rPr>
                      <m:t>V</m:t>
                    </m:r>
                  </m:e>
                  <m:sup>
                    <m:r>
                      <a:rPr xmlns:a="http://schemas.openxmlformats.org/drawingml/2006/main" sz="2500" i="1">
                        <a:solidFill>
                          <a:srgbClr val="525252"/>
                        </a:solidFill>
                        <a:latin typeface="Cambria Math" panose="02040503050406030204" pitchFamily="18" charset="0"/>
                      </a:rPr>
                      <m:t>T</m:t>
                    </m:r>
                  </m:sup>
                </m:sSup>
              </m:oMath>
            </a14:m>
            <a:r>
              <a:t>:right singular vectors (the principal components)</a:t>
            </a:r>
          </a:p>
        </p:txBody>
      </p:sp>
      <p:sp>
        <p:nvSpPr>
          <p:cNvPr id="335" name="Slide Number"/>
          <p:cNvSpPr txBox="1"/>
          <p:nvPr>
            <p:ph type="sldNum" sz="quarter" idx="4294967295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Computation in practic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Computation in practice</a:t>
            </a:r>
          </a:p>
        </p:txBody>
      </p:sp>
      <p:sp>
        <p:nvSpPr>
          <p:cNvPr id="338" name="are the principal components…"/>
          <p:cNvSpPr txBox="1"/>
          <p:nvPr>
            <p:ph type="body" idx="1"/>
          </p:nvPr>
        </p:nvSpPr>
        <p:spPr>
          <a:xfrm>
            <a:off x="355600" y="2196480"/>
            <a:ext cx="12293600" cy="6931361"/>
          </a:xfrm>
          <a:prstGeom prst="rect">
            <a:avLst/>
          </a:prstGeom>
        </p:spPr>
        <p:txBody>
          <a:bodyPr/>
          <a:lstStyle/>
          <a:p>
            <a:pPr/>
            <a14:m>
              <m:oMath>
                <m:r>
                  <a:rPr xmlns:a="http://schemas.openxmlformats.org/drawingml/2006/main" sz="400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V</m:t>
                </m:r>
              </m:oMath>
            </a14:m>
            <a:r>
              <a:t> are the principal components</a:t>
            </a:r>
          </a:p>
          <a:p>
            <a:pPr/>
            <a:r>
              <a:t>Computing the new positions for each observation:</a:t>
            </a:r>
          </a:p>
          <a:p>
            <a:pPr lvl="1"/>
            <a14:m>
              <m:oMathPara>
                <m:oMathParaPr>
                  <m:jc m:val="left"/>
                </m:oMathParaPr>
                <m:oMath>
                  <m:r>
                    <a:rPr xmlns:a="http://schemas.openxmlformats.org/drawingml/2006/main" sz="305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X</m:t>
                  </m:r>
                  <m:r>
                    <a:rPr xmlns:a="http://schemas.openxmlformats.org/drawingml/2006/main" sz="305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V</m:t>
                  </m:r>
                </m:oMath>
              </m:oMathPara>
            </a14:m>
          </a:p>
        </p:txBody>
      </p:sp>
      <p:sp>
        <p:nvSpPr>
          <p:cNvPr id="339" name="Slide Number"/>
          <p:cNvSpPr txBox="1"/>
          <p:nvPr>
            <p:ph type="sldNum" sz="quarter" idx="4294967295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PCA popularity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PCA popularity</a:t>
            </a:r>
          </a:p>
        </p:txBody>
      </p:sp>
      <p:sp>
        <p:nvSpPr>
          <p:cNvPr id="342" name="Why is PCA popular?…"/>
          <p:cNvSpPr txBox="1"/>
          <p:nvPr>
            <p:ph type="body" idx="1"/>
          </p:nvPr>
        </p:nvSpPr>
        <p:spPr>
          <a:xfrm>
            <a:off x="355600" y="2138925"/>
            <a:ext cx="12293600" cy="6711951"/>
          </a:xfrm>
          <a:prstGeom prst="rect">
            <a:avLst/>
          </a:prstGeom>
        </p:spPr>
        <p:txBody>
          <a:bodyPr/>
          <a:lstStyle/>
          <a:p>
            <a:pPr/>
            <a:r>
              <a:t>Why is PCA popular?</a:t>
            </a:r>
          </a:p>
          <a:p>
            <a:pPr/>
            <a:r>
              <a:t>Similar reasons than linear regression:</a:t>
            </a:r>
          </a:p>
          <a:p>
            <a:pPr lvl="1"/>
            <a:r>
              <a:t>Useful</a:t>
            </a:r>
          </a:p>
          <a:p>
            <a:pPr lvl="2"/>
            <a:r>
              <a:t>Eliminate correlations</a:t>
            </a:r>
          </a:p>
          <a:p>
            <a:pPr lvl="1"/>
            <a:r>
              <a:t>Analytical solutions</a:t>
            </a:r>
          </a:p>
          <a:p>
            <a:pPr lvl="2"/>
            <a:r>
              <a:t>Guarantee to find the global minimum of the objective</a:t>
            </a:r>
          </a:p>
          <a:p>
            <a:pPr lvl="2"/>
            <a:r>
              <a:t>Could be done before modern computers</a:t>
            </a:r>
          </a:p>
          <a:p>
            <a:pPr lvl="1"/>
            <a:r>
              <a:t>Interpretable solution</a:t>
            </a:r>
          </a:p>
          <a:p>
            <a:pPr lvl="1"/>
            <a:r>
              <a:t>Intuitively pleasant</a:t>
            </a:r>
          </a:p>
          <a:p>
            <a:pPr/>
            <a:r>
              <a:t>No reason to consider it “better” than other methods for demensionality reduction…</a:t>
            </a:r>
          </a:p>
        </p:txBody>
      </p:sp>
      <p:sp>
        <p:nvSpPr>
          <p:cNvPr id="343" name="Slide Number"/>
          <p:cNvSpPr txBox="1"/>
          <p:nvPr>
            <p:ph type="sldNum" sz="quarter" idx="4294967295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Non-linear situation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Non-linear situations</a:t>
            </a:r>
          </a:p>
        </p:txBody>
      </p:sp>
      <p:pic>
        <p:nvPicPr>
          <p:cNvPr id="346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53961" y="3567061"/>
            <a:ext cx="4876801" cy="3327401"/>
          </a:xfrm>
          <a:prstGeom prst="rect">
            <a:avLst/>
          </a:prstGeom>
          <a:ln w="12700">
            <a:miter lim="400000"/>
          </a:ln>
        </p:spPr>
      </p:pic>
      <p:sp>
        <p:nvSpPr>
          <p:cNvPr id="347" name="Line"/>
          <p:cNvSpPr/>
          <p:nvPr/>
        </p:nvSpPr>
        <p:spPr>
          <a:xfrm flipV="1">
            <a:off x="232630" y="2919620"/>
            <a:ext cx="4572109" cy="3306919"/>
          </a:xfrm>
          <a:prstGeom prst="line">
            <a:avLst/>
          </a:prstGeom>
          <a:ln w="25400">
            <a:solidFill>
              <a:schemeClr val="accent5"/>
            </a:solidFill>
            <a:miter lim="400000"/>
          </a:ln>
        </p:spPr>
        <p:txBody>
          <a:bodyPr lIns="0" tIns="0" rIns="0" bIns="0"/>
          <a:lstStyle/>
          <a:p>
            <a:pPr>
              <a:defRPr sz="3600">
                <a:solidFill>
                  <a:srgbClr val="FFFFFF"/>
                </a:solidFill>
              </a:defRPr>
            </a:pPr>
          </a:p>
        </p:txBody>
      </p:sp>
      <p:pic>
        <p:nvPicPr>
          <p:cNvPr id="348" name="Image" descr="Image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154811" y="3567061"/>
            <a:ext cx="5092701" cy="3327401"/>
          </a:xfrm>
          <a:prstGeom prst="rect">
            <a:avLst/>
          </a:prstGeom>
          <a:ln w="12700">
            <a:miter lim="400000"/>
          </a:ln>
        </p:spPr>
      </p:pic>
      <p:sp>
        <p:nvSpPr>
          <p:cNvPr id="349" name="Pearson correlation(d1,d2): 0"/>
          <p:cNvSpPr txBox="1"/>
          <p:nvPr/>
        </p:nvSpPr>
        <p:spPr>
          <a:xfrm>
            <a:off x="8325670" y="7215238"/>
            <a:ext cx="3218596" cy="304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defRPr sz="1400">
                <a:solidFill>
                  <a:srgbClr val="212121"/>
                </a:solidFill>
                <a:latin typeface="Menlo Regular"/>
                <a:ea typeface="Menlo Regular"/>
                <a:cs typeface="Menlo Regular"/>
                <a:sym typeface="Menlo Regular"/>
              </a:defRPr>
            </a:lvl1pPr>
          </a:lstStyle>
          <a:p>
            <a:pPr/>
            <a:r>
              <a:t>Pearson correlation(d1,d2): 0</a:t>
            </a:r>
          </a:p>
        </p:txBody>
      </p:sp>
      <p:sp>
        <p:nvSpPr>
          <p:cNvPr id="350" name="Slide Number"/>
          <p:cNvSpPr txBox="1"/>
          <p:nvPr>
            <p:ph type="sldNum" sz="quarter" idx="4294967295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Nonlinear data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Nonlinear data</a:t>
            </a:r>
          </a:p>
        </p:txBody>
      </p:sp>
      <p:pic>
        <p:nvPicPr>
          <p:cNvPr id="353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00022" y="2714932"/>
            <a:ext cx="10795001" cy="5765801"/>
          </a:xfrm>
          <a:prstGeom prst="rect">
            <a:avLst/>
          </a:prstGeom>
          <a:ln w="12700">
            <a:miter lim="400000"/>
          </a:ln>
        </p:spPr>
      </p:pic>
      <p:sp>
        <p:nvSpPr>
          <p:cNvPr id="354" name="Slide Number"/>
          <p:cNvSpPr txBox="1"/>
          <p:nvPr>
            <p:ph type="sldNum" sz="quarter" idx="4294967295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Dimensionality Reduction"/>
          <p:cNvSpPr txBox="1"/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Dimensionality Reduction</a:t>
            </a:r>
          </a:p>
        </p:txBody>
      </p:sp>
      <p:sp>
        <p:nvSpPr>
          <p:cNvPr id="181" name="Low dimensionality embedding"/>
          <p:cNvSpPr txBox="1"/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Low dimensionality embedding</a:t>
            </a:r>
          </a:p>
        </p:txBody>
      </p:sp>
      <p:sp>
        <p:nvSpPr>
          <p:cNvPr id="182" name="Slide Number"/>
          <p:cNvSpPr txBox="1"/>
          <p:nvPr>
            <p:ph type="sldNum" sz="quarter" idx="4294967295"/>
          </p:nvPr>
        </p:nvSpPr>
        <p:spPr>
          <a:xfrm>
            <a:off x="6381749" y="9271000"/>
            <a:ext cx="228601" cy="3556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Manifolds"/>
          <p:cNvSpPr txBox="1"/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Manifolds</a:t>
            </a:r>
          </a:p>
        </p:txBody>
      </p:sp>
      <p:sp>
        <p:nvSpPr>
          <p:cNvPr id="357" name="Double-click to edit"/>
          <p:cNvSpPr txBox="1"/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58" name="Slide Number"/>
          <p:cNvSpPr txBox="1"/>
          <p:nvPr>
            <p:ph type="sldNum" sz="quarter" idx="4294967295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Manifold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Manifolds</a:t>
            </a:r>
          </a:p>
        </p:txBody>
      </p:sp>
      <p:sp>
        <p:nvSpPr>
          <p:cNvPr id="361" name="Manifolds are another approach to dimensionality reduction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Manifolds are another approach to dimensionality reduction</a:t>
            </a:r>
          </a:p>
          <a:p>
            <a:pPr/>
            <a:r>
              <a:t>The general principle is to </a:t>
            </a:r>
          </a:p>
          <a:p>
            <a:pPr lvl="1"/>
            <a:r>
              <a:t>1)Define a notion of distance between elements in the original space</a:t>
            </a:r>
          </a:p>
          <a:p>
            <a:pPr lvl="1"/>
            <a:r>
              <a:t>2)Define a notion of distance between elements in a reduced, target space</a:t>
            </a:r>
          </a:p>
          <a:p>
            <a:pPr lvl="1"/>
            <a:r>
              <a:t>3)Minimize the difference between distances in original and target space</a:t>
            </a:r>
          </a:p>
          <a:p>
            <a:pPr/>
            <a:r>
              <a:t>In many cases, the process is nonlinear, i.e., we choose distances such as</a:t>
            </a:r>
          </a:p>
          <a:p>
            <a:pPr lvl="1"/>
            <a:r>
              <a:t>We care more about preserving the distance for items “close” in space than for those “far” from each other</a:t>
            </a:r>
          </a:p>
        </p:txBody>
      </p:sp>
      <p:sp>
        <p:nvSpPr>
          <p:cNvPr id="362" name="Slide Number"/>
          <p:cNvSpPr txBox="1"/>
          <p:nvPr>
            <p:ph type="sldNum" sz="quarter" idx="4294967295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Double-click to edi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365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544995" y="0"/>
            <a:ext cx="6868734" cy="9753601"/>
          </a:xfrm>
          <a:prstGeom prst="rect">
            <a:avLst/>
          </a:prstGeom>
          <a:ln w="12700">
            <a:miter lim="400000"/>
          </a:ln>
        </p:spPr>
      </p:pic>
      <p:sp>
        <p:nvSpPr>
          <p:cNvPr id="366" name="Slide Number"/>
          <p:cNvSpPr txBox="1"/>
          <p:nvPr>
            <p:ph type="sldNum" sz="quarter" idx="4294967295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="0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Double-click to edi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369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357060" y="60949"/>
            <a:ext cx="10290680" cy="5488363"/>
          </a:xfrm>
          <a:prstGeom prst="rect">
            <a:avLst/>
          </a:prstGeom>
          <a:ln w="12700">
            <a:miter lim="400000"/>
          </a:ln>
        </p:spPr>
      </p:pic>
      <p:pic>
        <p:nvPicPr>
          <p:cNvPr id="370" name="Image" descr="Image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614481" y="5273442"/>
            <a:ext cx="8009392" cy="4271676"/>
          </a:xfrm>
          <a:prstGeom prst="rect">
            <a:avLst/>
          </a:prstGeom>
          <a:ln w="12700">
            <a:miter lim="400000"/>
          </a:ln>
        </p:spPr>
      </p:pic>
      <p:sp>
        <p:nvSpPr>
          <p:cNvPr id="371" name="Slide Number"/>
          <p:cNvSpPr txBox="1"/>
          <p:nvPr>
            <p:ph type="sldNum" sz="quarter" idx="4294967295"/>
          </p:nvPr>
        </p:nvSpPr>
        <p:spPr>
          <a:xfrm>
            <a:off x="6360262" y="9271000"/>
            <a:ext cx="271576" cy="3556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="0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Double-click to edit"/>
          <p:cNvSpPr txBox="1"/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374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18483" y="5203751"/>
            <a:ext cx="11558079" cy="3043027"/>
          </a:xfrm>
          <a:prstGeom prst="rect">
            <a:avLst/>
          </a:prstGeom>
          <a:ln w="12700">
            <a:miter lim="400000"/>
          </a:ln>
        </p:spPr>
      </p:pic>
      <p:pic>
        <p:nvPicPr>
          <p:cNvPr id="375" name="Image" descr="Image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286177" y="328738"/>
            <a:ext cx="5857783" cy="4061550"/>
          </a:xfrm>
          <a:prstGeom prst="rect">
            <a:avLst/>
          </a:prstGeom>
          <a:ln w="12700">
            <a:miter lim="400000"/>
          </a:ln>
        </p:spPr>
      </p:pic>
      <p:sp>
        <p:nvSpPr>
          <p:cNvPr id="376" name="Slide Number"/>
          <p:cNvSpPr txBox="1"/>
          <p:nvPr>
            <p:ph type="sldNum" sz="quarter" idx="4294967295"/>
          </p:nvPr>
        </p:nvSpPr>
        <p:spPr>
          <a:xfrm>
            <a:off x="6360262" y="9271000"/>
            <a:ext cx="271576" cy="3556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MD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MDS</a:t>
            </a:r>
          </a:p>
        </p:txBody>
      </p:sp>
      <p:sp>
        <p:nvSpPr>
          <p:cNvPr id="379" name="MDS: Multi-dimensional Scaling:…"/>
          <p:cNvSpPr txBox="1"/>
          <p:nvPr>
            <p:ph type="body" idx="1"/>
          </p:nvPr>
        </p:nvSpPr>
        <p:spPr>
          <a:xfrm>
            <a:off x="355600" y="1365454"/>
            <a:ext cx="12293600" cy="8039563"/>
          </a:xfrm>
          <a:prstGeom prst="rect">
            <a:avLst/>
          </a:prstGeom>
        </p:spPr>
        <p:txBody>
          <a:bodyPr/>
          <a:lstStyle/>
          <a:p>
            <a:pPr/>
            <a:r>
              <a:t>MDS: Multi-dimensional Scaling:</a:t>
            </a:r>
          </a:p>
          <a:p>
            <a:pPr lvl="1"/>
            <a:r>
              <a:t>Simply minimize distance between original space and target space</a:t>
            </a:r>
          </a:p>
          <a:p>
            <a:pPr lvl="2"/>
            <a:r>
              <a:t>e.g., d-dimensional forced to 2-dimensional</a:t>
            </a:r>
          </a:p>
          <a:p>
            <a:pPr/>
            <a:r>
              <a:t>How to do it?</a:t>
            </a:r>
          </a:p>
          <a:p>
            <a:pPr lvl="1"/>
            <a:r>
              <a:t>1)Compute all (squared Euclidean) pairwise distances between items=&gt;</a:t>
            </a:r>
            <a:r>
              <a:rPr b="1">
                <a:latin typeface="Gill Sans"/>
                <a:ea typeface="Gill Sans"/>
                <a:cs typeface="Gill Sans"/>
                <a:sym typeface="Gill Sans"/>
              </a:rPr>
              <a:t>Similarity matrix</a:t>
            </a:r>
            <a:endParaRPr b="1">
              <a:latin typeface="Gill Sans"/>
              <a:ea typeface="Gill Sans"/>
              <a:cs typeface="Gill Sans"/>
              <a:sym typeface="Gill Sans"/>
            </a:endParaRPr>
          </a:p>
          <a:p>
            <a:pPr lvl="2"/>
            <a:r>
              <a:t>n x f matrix =&gt; n x n matrix</a:t>
            </a:r>
          </a:p>
          <a:p>
            <a:pPr lvl="2"/>
            <a:r>
              <a:t>Apply double-centering (remove row and column means)</a:t>
            </a:r>
          </a:p>
          <a:p>
            <a:pPr lvl="1"/>
            <a:r>
              <a:t>2)Compute PCA on this similarity matrix</a:t>
            </a:r>
          </a:p>
          <a:p>
            <a:pPr/>
            <a:r>
              <a:t>Problems: </a:t>
            </a:r>
          </a:p>
          <a:p>
            <a:pPr lvl="2"/>
            <a:r>
              <a:t>Very costly (nb features=nb elements), </a:t>
            </a:r>
            <a14:m>
              <m:oMath>
                <m:sSup>
                  <m:e>
                    <m:r>
                      <a:rPr xmlns:a="http://schemas.openxmlformats.org/drawingml/2006/main" sz="2500" i="1">
                        <a:solidFill>
                          <a:srgbClr val="525252"/>
                        </a:solidFill>
                        <a:latin typeface="Cambria Math" panose="02040503050406030204" pitchFamily="18" charset="0"/>
                      </a:rPr>
                      <m:t>n</m:t>
                    </m:r>
                  </m:e>
                  <m:sup>
                    <m:r>
                      <a:rPr xmlns:a="http://schemas.openxmlformats.org/drawingml/2006/main" sz="2500" i="1">
                        <a:solidFill>
                          <a:srgbClr val="525252"/>
                        </a:solidFill>
                        <a:latin typeface="Cambria Math" panose="02040503050406030204" pitchFamily="18" charset="0"/>
                      </a:rPr>
                      <m:t>2</m:t>
                    </m:r>
                  </m:sup>
                </m:sSup>
              </m:oMath>
            </a14:m>
          </a:p>
          <a:p>
            <a:pPr lvl="2"/>
            <a:r>
              <a:t>Try to preserve all distances, therefore extremely constrained</a:t>
            </a:r>
          </a:p>
        </p:txBody>
      </p:sp>
      <p:sp>
        <p:nvSpPr>
          <p:cNvPr id="380" name="Slide Number"/>
          <p:cNvSpPr txBox="1"/>
          <p:nvPr>
            <p:ph type="sldNum" sz="quarter" idx="4294967295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MD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MDS</a:t>
            </a:r>
          </a:p>
        </p:txBody>
      </p:sp>
      <p:pic>
        <p:nvPicPr>
          <p:cNvPr id="383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90383" y="2615790"/>
            <a:ext cx="6789917" cy="3270890"/>
          </a:xfrm>
          <a:prstGeom prst="rect">
            <a:avLst/>
          </a:prstGeom>
          <a:ln w="12700">
            <a:miter lim="400000"/>
          </a:ln>
        </p:spPr>
      </p:pic>
      <p:pic>
        <p:nvPicPr>
          <p:cNvPr id="384" name="Image" descr="Image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706604" y="5018769"/>
            <a:ext cx="6187993" cy="4533065"/>
          </a:xfrm>
          <a:prstGeom prst="rect">
            <a:avLst/>
          </a:prstGeom>
          <a:ln w="12700">
            <a:miter lim="400000"/>
          </a:ln>
        </p:spPr>
      </p:pic>
      <p:sp>
        <p:nvSpPr>
          <p:cNvPr id="385" name="Slide Number"/>
          <p:cNvSpPr txBox="1"/>
          <p:nvPr>
            <p:ph type="sldNum" sz="quarter" idx="4294967295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" name="Isomap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Isomap</a:t>
            </a:r>
          </a:p>
        </p:txBody>
      </p:sp>
      <p:sp>
        <p:nvSpPr>
          <p:cNvPr id="388" name="Variation of MDS…"/>
          <p:cNvSpPr txBox="1"/>
          <p:nvPr>
            <p:ph type="body" idx="1"/>
          </p:nvPr>
        </p:nvSpPr>
        <p:spPr>
          <a:xfrm>
            <a:off x="132735" y="1011493"/>
            <a:ext cx="12293601" cy="7318325"/>
          </a:xfrm>
          <a:prstGeom prst="rect">
            <a:avLst/>
          </a:prstGeom>
        </p:spPr>
        <p:txBody>
          <a:bodyPr/>
          <a:lstStyle/>
          <a:p>
            <a:pPr/>
            <a:r>
              <a:t>Variation of MDS</a:t>
            </a:r>
          </a:p>
          <a:p>
            <a:pPr lvl="1"/>
            <a:r>
              <a:t>1)We define a </a:t>
            </a:r>
            <a:r>
              <a:rPr b="1">
                <a:latin typeface="Gill Sans"/>
                <a:ea typeface="Gill Sans"/>
                <a:cs typeface="Gill Sans"/>
                <a:sym typeface="Gill Sans"/>
              </a:rPr>
              <a:t>graph</a:t>
            </a:r>
            <a:r>
              <a:t> such as two elements are connected if they are at distance&lt;threshold. (Alternative: fixed number of neighbors)</a:t>
            </a:r>
          </a:p>
          <a:p>
            <a:pPr lvl="2"/>
            <a:r>
              <a:t>Put a weight on edges=euclidean distance</a:t>
            </a:r>
          </a:p>
          <a:p>
            <a:pPr lvl="1"/>
            <a:r>
              <a:t>2)Compute a </a:t>
            </a:r>
            <a:r>
              <a:rPr b="1">
                <a:latin typeface="Gill Sans"/>
                <a:ea typeface="Gill Sans"/>
                <a:cs typeface="Gill Sans"/>
                <a:sym typeface="Gill Sans"/>
              </a:rPr>
              <a:t>similarity</a:t>
            </a:r>
            <a:r>
              <a:t> matrix, such as distance = weighted shortest path distance</a:t>
            </a:r>
          </a:p>
          <a:p>
            <a:pPr lvl="1"/>
            <a:r>
              <a:t>3)Apply MDS on it</a:t>
            </a:r>
          </a:p>
          <a:p>
            <a:pPr/>
            <a:r>
              <a:t>Non-linear distances</a:t>
            </a:r>
          </a:p>
        </p:txBody>
      </p:sp>
      <p:pic>
        <p:nvPicPr>
          <p:cNvPr id="389" name="Image" descr="Image"/>
          <p:cNvPicPr>
            <a:picLocks noChangeAspect="1"/>
          </p:cNvPicPr>
          <p:nvPr/>
        </p:nvPicPr>
        <p:blipFill>
          <a:blip r:embed="rId2">
            <a:extLst/>
          </a:blip>
          <a:srcRect l="25033" t="49188" r="40242" b="0"/>
          <a:stretch>
            <a:fillRect/>
          </a:stretch>
        </p:blipFill>
        <p:spPr>
          <a:xfrm>
            <a:off x="8731305" y="6772131"/>
            <a:ext cx="3573353" cy="2788743"/>
          </a:xfrm>
          <a:prstGeom prst="rect">
            <a:avLst/>
          </a:prstGeom>
          <a:ln w="12700">
            <a:miter lim="400000"/>
          </a:ln>
        </p:spPr>
      </p:pic>
      <p:pic>
        <p:nvPicPr>
          <p:cNvPr id="390" name="Image" descr="Image"/>
          <p:cNvPicPr>
            <a:picLocks noChangeAspect="1"/>
          </p:cNvPicPr>
          <p:nvPr/>
        </p:nvPicPr>
        <p:blipFill>
          <a:blip r:embed="rId2">
            <a:extLst/>
          </a:blip>
          <a:srcRect l="11618" t="12649" r="72720" b="50862"/>
          <a:stretch>
            <a:fillRect/>
          </a:stretch>
        </p:blipFill>
        <p:spPr>
          <a:xfrm>
            <a:off x="6129164" y="6769468"/>
            <a:ext cx="2009675" cy="2497291"/>
          </a:xfrm>
          <a:prstGeom prst="rect">
            <a:avLst/>
          </a:prstGeom>
          <a:ln w="12700">
            <a:miter lim="400000"/>
          </a:ln>
        </p:spPr>
      </p:pic>
      <p:sp>
        <p:nvSpPr>
          <p:cNvPr id="391" name="Slide Number"/>
          <p:cNvSpPr txBox="1"/>
          <p:nvPr>
            <p:ph type="sldNum" sz="quarter" idx="4294967295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" name="T-SN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T-SNE</a:t>
            </a:r>
          </a:p>
        </p:txBody>
      </p:sp>
      <p:sp>
        <p:nvSpPr>
          <p:cNvPr id="394" name="Slide Number"/>
          <p:cNvSpPr txBox="1"/>
          <p:nvPr>
            <p:ph type="sldNum" sz="quarter" idx="4294967295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" name="T-SN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T-SNE</a:t>
            </a:r>
          </a:p>
        </p:txBody>
      </p:sp>
      <p:sp>
        <p:nvSpPr>
          <p:cNvPr id="397" name="t-SNE : t-distributed stochastic neighbor embedding…"/>
          <p:cNvSpPr txBox="1"/>
          <p:nvPr>
            <p:ph type="body" idx="1"/>
          </p:nvPr>
        </p:nvSpPr>
        <p:spPr>
          <a:xfrm>
            <a:off x="355600" y="2553319"/>
            <a:ext cx="12293600" cy="6247376"/>
          </a:xfrm>
          <a:prstGeom prst="rect">
            <a:avLst/>
          </a:prstGeom>
        </p:spPr>
        <p:txBody>
          <a:bodyPr/>
          <a:lstStyle/>
          <a:p>
            <a:pPr/>
            <a:r>
              <a:t>t-SNE : t-distributed stochastic neighbor embedding</a:t>
            </a:r>
          </a:p>
          <a:p>
            <a:pPr/>
            <a:r>
              <a:t>Non-linear dimensionality reduction</a:t>
            </a:r>
          </a:p>
          <a:p>
            <a:pPr/>
            <a:r>
              <a:t>One of the most popular method for visualizing data in low dimensions</a:t>
            </a:r>
          </a:p>
          <a:p>
            <a:pPr/>
            <a:r>
              <a:t>Similar to MDS/Isomap, but:</a:t>
            </a:r>
          </a:p>
          <a:p>
            <a:pPr lvl="1"/>
            <a:r>
              <a:t>Do not try to preserve long distance at all</a:t>
            </a:r>
          </a:p>
          <a:p>
            <a:pPr lvl="2"/>
            <a:r>
              <a:t>Can preserve local structure but loose global one</a:t>
            </a:r>
          </a:p>
          <a:p>
            <a:pPr lvl="1"/>
            <a:r>
              <a:t>Optimized via gradient descent</a:t>
            </a:r>
          </a:p>
          <a:p>
            <a:pPr lvl="2"/>
            <a:r>
              <a:t>No way to guarantee global optimum</a:t>
            </a:r>
          </a:p>
        </p:txBody>
      </p:sp>
      <p:sp>
        <p:nvSpPr>
          <p:cNvPr id="398" name="Slide Number"/>
          <p:cNvSpPr txBox="1"/>
          <p:nvPr>
            <p:ph type="sldNum" sz="quarter" idx="4294967295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Dimensionality reduction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Dimensionality reduction</a:t>
            </a:r>
          </a:p>
        </p:txBody>
      </p:sp>
      <p:sp>
        <p:nvSpPr>
          <p:cNvPr id="185" name="Data Mining objective: understand our data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Data Mining objective: understand our data</a:t>
            </a:r>
          </a:p>
          <a:p>
            <a:pPr lvl="1"/>
            <a:r>
              <a:t>We get a dataset composed of many features</a:t>
            </a:r>
          </a:p>
          <a:p>
            <a:pPr lvl="2"/>
            <a:r>
              <a:t>Or worst, complex object (image, sound, graph…)</a:t>
            </a:r>
          </a:p>
          <a:p>
            <a:pPr lvl="1"/>
            <a:r>
              <a:t>How to understand the organization of our data?</a:t>
            </a:r>
          </a:p>
          <a:p>
            <a:pPr lvl="1"/>
            <a:r>
              <a:t>How to perform clustering?</a:t>
            </a:r>
          </a:p>
        </p:txBody>
      </p:sp>
      <p:sp>
        <p:nvSpPr>
          <p:cNvPr id="186" name="Slide Number"/>
          <p:cNvSpPr txBox="1"/>
          <p:nvPr>
            <p:ph type="sldNum" sz="quarter" idx="4294967295"/>
          </p:nvPr>
        </p:nvSpPr>
        <p:spPr>
          <a:xfrm>
            <a:off x="6381749" y="9271000"/>
            <a:ext cx="228601" cy="3556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" name="SN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SNE</a:t>
            </a:r>
          </a:p>
        </p:txBody>
      </p:sp>
      <p:sp>
        <p:nvSpPr>
          <p:cNvPr id="401" name="General principle:…"/>
          <p:cNvSpPr txBox="1"/>
          <p:nvPr>
            <p:ph type="body" idx="1"/>
          </p:nvPr>
        </p:nvSpPr>
        <p:spPr>
          <a:xfrm>
            <a:off x="355600" y="1831438"/>
            <a:ext cx="12293600" cy="5842001"/>
          </a:xfrm>
          <a:prstGeom prst="rect">
            <a:avLst/>
          </a:prstGeom>
        </p:spPr>
        <p:txBody>
          <a:bodyPr/>
          <a:lstStyle/>
          <a:p>
            <a:pPr/>
            <a:r>
              <a:t>General principle:</a:t>
            </a:r>
          </a:p>
          <a:p>
            <a:pPr lvl="1"/>
            <a:r>
              <a:t>Define a notion of similarity </a:t>
            </a:r>
            <a14:m>
              <m:oMath>
                <m:sSub>
                  <m:e>
                    <m:r>
                      <a:rPr xmlns:a="http://schemas.openxmlformats.org/drawingml/2006/main" sz="3050" i="1">
                        <a:solidFill>
                          <a:srgbClr val="525252"/>
                        </a:solidFill>
                        <a:latin typeface="Cambria Math" panose="02040503050406030204" pitchFamily="18" charset="0"/>
                      </a:rPr>
                      <m:t>p</m:t>
                    </m:r>
                  </m:e>
                  <m:sub>
                    <m:r>
                      <a:rPr xmlns:a="http://schemas.openxmlformats.org/drawingml/2006/main" sz="3050" i="1">
                        <a:solidFill>
                          <a:srgbClr val="525252"/>
                        </a:solidFill>
                        <a:latin typeface="Cambria Math" panose="02040503050406030204" pitchFamily="18" charset="0"/>
                      </a:rPr>
                      <m:t>j</m:t>
                    </m:r>
                    <m:r>
                      <a:rPr xmlns:a="http://schemas.openxmlformats.org/drawingml/2006/main" sz="3050" i="1">
                        <a:solidFill>
                          <a:srgbClr val="525252"/>
                        </a:solidFill>
                        <a:latin typeface="Cambria Math" panose="02040503050406030204" pitchFamily="18" charset="0"/>
                      </a:rPr>
                      <m:t>|</m:t>
                    </m:r>
                    <m:r>
                      <a:rPr xmlns:a="http://schemas.openxmlformats.org/drawingml/2006/main" sz="3050" i="1">
                        <a:solidFill>
                          <a:srgbClr val="525252"/>
                        </a:solidFill>
                        <a:latin typeface="Cambria Math" panose="02040503050406030204" pitchFamily="18" charset="0"/>
                      </a:rPr>
                      <m:t>i</m:t>
                    </m:r>
                  </m:sub>
                </m:sSub>
              </m:oMath>
            </a14:m>
            <a:r>
              <a:t> in the high dimensional space </a:t>
            </a:r>
            <a14:m>
              <m:oMath>
                <m:r>
                  <a:rPr xmlns:a="http://schemas.openxmlformats.org/drawingml/2006/main" sz="305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P</m:t>
                </m:r>
              </m:oMath>
            </a14:m>
          </a:p>
          <a:p>
            <a:pPr lvl="2"/>
            <a:r>
              <a:t>Based on normal distribution</a:t>
            </a:r>
          </a:p>
          <a:p>
            <a:pPr lvl="1"/>
            <a:r>
              <a:t>Define a notion of similarity </a:t>
            </a:r>
            <a14:m>
              <m:oMath>
                <m:sSub>
                  <m:e>
                    <m:r>
                      <a:rPr xmlns:a="http://schemas.openxmlformats.org/drawingml/2006/main" sz="3050" i="1">
                        <a:solidFill>
                          <a:srgbClr val="525252"/>
                        </a:solidFill>
                        <a:latin typeface="Cambria Math" panose="02040503050406030204" pitchFamily="18" charset="0"/>
                      </a:rPr>
                      <m:t>q</m:t>
                    </m:r>
                  </m:e>
                  <m:sub>
                    <m:r>
                      <a:rPr xmlns:a="http://schemas.openxmlformats.org/drawingml/2006/main" sz="3050" i="1">
                        <a:solidFill>
                          <a:srgbClr val="525252"/>
                        </a:solidFill>
                        <a:latin typeface="Cambria Math" panose="02040503050406030204" pitchFamily="18" charset="0"/>
                      </a:rPr>
                      <m:t>j</m:t>
                    </m:r>
                    <m:r>
                      <a:rPr xmlns:a="http://schemas.openxmlformats.org/drawingml/2006/main" sz="3050" i="1">
                        <a:solidFill>
                          <a:srgbClr val="525252"/>
                        </a:solidFill>
                        <a:latin typeface="Cambria Math" panose="02040503050406030204" pitchFamily="18" charset="0"/>
                      </a:rPr>
                      <m:t>|</m:t>
                    </m:r>
                    <m:r>
                      <a:rPr xmlns:a="http://schemas.openxmlformats.org/drawingml/2006/main" sz="3050" i="1">
                        <a:solidFill>
                          <a:srgbClr val="525252"/>
                        </a:solidFill>
                        <a:latin typeface="Cambria Math" panose="02040503050406030204" pitchFamily="18" charset="0"/>
                      </a:rPr>
                      <m:t>i</m:t>
                    </m:r>
                  </m:sub>
                </m:sSub>
              </m:oMath>
            </a14:m>
            <a:r>
              <a:t> in the low dimensional space </a:t>
            </a:r>
            <a14:m>
              <m:oMath>
                <m:r>
                  <a:rPr xmlns:a="http://schemas.openxmlformats.org/drawingml/2006/main" sz="305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Q</m:t>
                </m:r>
              </m:oMath>
            </a14:m>
          </a:p>
          <a:p>
            <a:pPr lvl="2"/>
            <a:r>
              <a:t>Based on student-t distribution, tends to “exaggerate” differences</a:t>
            </a:r>
          </a:p>
          <a:p>
            <a:pPr lvl="1"/>
            <a:r>
              <a:t>For each point of initial coordinates </a:t>
            </a:r>
            <a14:m>
              <m:oMath>
                <m:sSub>
                  <m:e>
                    <m:r>
                      <a:rPr xmlns:a="http://schemas.openxmlformats.org/drawingml/2006/main" sz="3050" i="1">
                        <a:solidFill>
                          <a:srgbClr val="525252"/>
                        </a:solidFill>
                        <a:latin typeface="Cambria Math" panose="02040503050406030204" pitchFamily="18" charset="0"/>
                      </a:rPr>
                      <m:t>x</m:t>
                    </m:r>
                  </m:e>
                  <m:sub>
                    <m:r>
                      <a:rPr xmlns:a="http://schemas.openxmlformats.org/drawingml/2006/main" sz="3050" i="1">
                        <a:solidFill>
                          <a:srgbClr val="525252"/>
                        </a:solidFill>
                        <a:latin typeface="Cambria Math" panose="02040503050406030204" pitchFamily="18" charset="0"/>
                      </a:rPr>
                      <m:t>i</m:t>
                    </m:r>
                  </m:sub>
                </m:sSub>
              </m:oMath>
            </a14:m>
            <a:r>
              <a:t>, find a new coordinate </a:t>
            </a:r>
            <a14:m>
              <m:oMath>
                <m:sSub>
                  <m:e>
                    <m:r>
                      <a:rPr xmlns:a="http://schemas.openxmlformats.org/drawingml/2006/main" sz="3050" i="1">
                        <a:solidFill>
                          <a:srgbClr val="525252"/>
                        </a:solidFill>
                        <a:latin typeface="Cambria Math" panose="02040503050406030204" pitchFamily="18" charset="0"/>
                      </a:rPr>
                      <m:t>y</m:t>
                    </m:r>
                  </m:e>
                  <m:sub>
                    <m:r>
                      <a:rPr xmlns:a="http://schemas.openxmlformats.org/drawingml/2006/main" sz="3050" i="1">
                        <a:solidFill>
                          <a:srgbClr val="525252"/>
                        </a:solidFill>
                        <a:latin typeface="Cambria Math" panose="02040503050406030204" pitchFamily="18" charset="0"/>
                      </a:rPr>
                      <m:t>i</m:t>
                    </m:r>
                  </m:sub>
                </m:sSub>
              </m:oMath>
            </a14:m>
            <a:r>
              <a:t> in the lower dimensional space, such as to minimize the difference between </a:t>
            </a:r>
            <a14:m>
              <m:oMath>
                <m:r>
                  <a:rPr xmlns:a="http://schemas.openxmlformats.org/drawingml/2006/main" sz="305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P</m:t>
                </m:r>
              </m:oMath>
            </a14:m>
            <a:r>
              <a:t> and </a:t>
            </a:r>
            <a14:m>
              <m:oMath>
                <m:r>
                  <a:rPr xmlns:a="http://schemas.openxmlformats.org/drawingml/2006/main" sz="305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Q</m:t>
                </m:r>
              </m:oMath>
            </a14:m>
          </a:p>
          <a:p>
            <a:pPr lvl="2"/>
            <a14:m>
              <m:oMath>
                <m:sSub>
                  <m:e>
                    <m:r>
                      <a:rPr xmlns:a="http://schemas.openxmlformats.org/drawingml/2006/main" sz="2500" i="1">
                        <a:solidFill>
                          <a:srgbClr val="525252"/>
                        </a:solidFill>
                        <a:latin typeface="Cambria Math" panose="02040503050406030204" pitchFamily="18" charset="0"/>
                      </a:rPr>
                      <m:t>∀</m:t>
                    </m:r>
                  </m:e>
                  <m:sub>
                    <m:r>
                      <a:rPr xmlns:a="http://schemas.openxmlformats.org/drawingml/2006/main" sz="2500" i="1">
                        <a:solidFill>
                          <a:srgbClr val="525252"/>
                        </a:solidFill>
                        <a:latin typeface="Cambria Math" panose="02040503050406030204" pitchFamily="18" charset="0"/>
                      </a:rPr>
                      <m:t>i</m:t>
                    </m:r>
                    <m:r>
                      <a:rPr xmlns:a="http://schemas.openxmlformats.org/drawingml/2006/main" sz="2500" i="1">
                        <a:solidFill>
                          <a:srgbClr val="525252"/>
                        </a:solidFill>
                        <a:latin typeface="Cambria Math" panose="02040503050406030204" pitchFamily="18" charset="0"/>
                      </a:rPr>
                      <m:t>,</m:t>
                    </m:r>
                    <m:r>
                      <a:rPr xmlns:a="http://schemas.openxmlformats.org/drawingml/2006/main" sz="2500" i="1">
                        <a:solidFill>
                          <a:srgbClr val="525252"/>
                        </a:solidFill>
                        <a:latin typeface="Cambria Math" panose="02040503050406030204" pitchFamily="18" charset="0"/>
                      </a:rPr>
                      <m:t>j</m:t>
                    </m:r>
                  </m:sub>
                </m:sSub>
                <m:sSub>
                  <m:e>
                    <m:r>
                      <a:rPr xmlns:a="http://schemas.openxmlformats.org/drawingml/2006/main" sz="2500" i="1">
                        <a:solidFill>
                          <a:srgbClr val="525252"/>
                        </a:solidFill>
                        <a:latin typeface="Cambria Math" panose="02040503050406030204" pitchFamily="18" charset="0"/>
                      </a:rPr>
                      <m:t>p</m:t>
                    </m:r>
                  </m:e>
                  <m:sub>
                    <m:r>
                      <a:rPr xmlns:a="http://schemas.openxmlformats.org/drawingml/2006/main" sz="2500" i="1">
                        <a:solidFill>
                          <a:srgbClr val="525252"/>
                        </a:solidFill>
                        <a:latin typeface="Cambria Math" panose="02040503050406030204" pitchFamily="18" charset="0"/>
                      </a:rPr>
                      <m:t>j</m:t>
                    </m:r>
                    <m:r>
                      <a:rPr xmlns:a="http://schemas.openxmlformats.org/drawingml/2006/main" sz="2500" i="1">
                        <a:solidFill>
                          <a:srgbClr val="525252"/>
                        </a:solidFill>
                        <a:latin typeface="Cambria Math" panose="02040503050406030204" pitchFamily="18" charset="0"/>
                      </a:rPr>
                      <m:t>|</m:t>
                    </m:r>
                    <m:r>
                      <a:rPr xmlns:a="http://schemas.openxmlformats.org/drawingml/2006/main" sz="2500" i="1">
                        <a:solidFill>
                          <a:srgbClr val="525252"/>
                        </a:solidFill>
                        <a:latin typeface="Cambria Math" panose="02040503050406030204" pitchFamily="18" charset="0"/>
                      </a:rPr>
                      <m:t>i</m:t>
                    </m:r>
                  </m:sub>
                </m:sSub>
                <m:r>
                  <a:rPr xmlns:a="http://schemas.openxmlformats.org/drawingml/2006/main" sz="250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≈</m:t>
                </m:r>
                <m:sSub>
                  <m:e>
                    <m:r>
                      <a:rPr xmlns:a="http://schemas.openxmlformats.org/drawingml/2006/main" sz="2500" i="1">
                        <a:solidFill>
                          <a:srgbClr val="525252"/>
                        </a:solidFill>
                        <a:latin typeface="Cambria Math" panose="02040503050406030204" pitchFamily="18" charset="0"/>
                      </a:rPr>
                      <m:t>q</m:t>
                    </m:r>
                  </m:e>
                  <m:sub>
                    <m:r>
                      <a:rPr xmlns:a="http://schemas.openxmlformats.org/drawingml/2006/main" sz="2500" i="1">
                        <a:solidFill>
                          <a:srgbClr val="525252"/>
                        </a:solidFill>
                        <a:latin typeface="Cambria Math" panose="02040503050406030204" pitchFamily="18" charset="0"/>
                      </a:rPr>
                      <m:t>j</m:t>
                    </m:r>
                    <m:r>
                      <a:rPr xmlns:a="http://schemas.openxmlformats.org/drawingml/2006/main" sz="2500" i="1">
                        <a:solidFill>
                          <a:srgbClr val="525252"/>
                        </a:solidFill>
                        <a:latin typeface="Cambria Math" panose="02040503050406030204" pitchFamily="18" charset="0"/>
                      </a:rPr>
                      <m:t>|</m:t>
                    </m:r>
                    <m:r>
                      <a:rPr xmlns:a="http://schemas.openxmlformats.org/drawingml/2006/main" sz="2500" i="1">
                        <a:solidFill>
                          <a:srgbClr val="525252"/>
                        </a:solidFill>
                        <a:latin typeface="Cambria Math" panose="02040503050406030204" pitchFamily="18" charset="0"/>
                      </a:rPr>
                      <m:t>i</m:t>
                    </m:r>
                  </m:sub>
                </m:sSub>
              </m:oMath>
            </a14:m>
            <a:r>
              <a:t> </a:t>
            </a:r>
          </a:p>
        </p:txBody>
      </p:sp>
      <p:sp>
        <p:nvSpPr>
          <p:cNvPr id="402" name="Slide Number"/>
          <p:cNvSpPr txBox="1"/>
          <p:nvPr>
            <p:ph type="sldNum" sz="quarter" idx="4294967295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pic>
        <p:nvPicPr>
          <p:cNvPr id="403" name="Unknown.png" descr="Unknown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321518" y="6851855"/>
            <a:ext cx="3297894" cy="219859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="0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" name="SNE"/>
          <p:cNvSpPr txBox="1"/>
          <p:nvPr>
            <p:ph type="title"/>
          </p:nvPr>
        </p:nvSpPr>
        <p:spPr>
          <a:xfrm>
            <a:off x="-312994" y="254000"/>
            <a:ext cx="12293601" cy="2438400"/>
          </a:xfrm>
          <a:prstGeom prst="rect">
            <a:avLst/>
          </a:prstGeom>
        </p:spPr>
        <p:txBody>
          <a:bodyPr/>
          <a:lstStyle/>
          <a:p>
            <a:pPr/>
            <a:r>
              <a:t>SNE</a:t>
            </a:r>
          </a:p>
        </p:txBody>
      </p:sp>
      <p:sp>
        <p:nvSpPr>
          <p:cNvPr id="406" name="Distance in the original space…"/>
          <p:cNvSpPr txBox="1"/>
          <p:nvPr>
            <p:ph type="body" idx="1"/>
          </p:nvPr>
        </p:nvSpPr>
        <p:spPr>
          <a:xfrm>
            <a:off x="355600" y="3448840"/>
            <a:ext cx="12293600" cy="5842001"/>
          </a:xfrm>
          <a:prstGeom prst="rect">
            <a:avLst/>
          </a:prstGeom>
        </p:spPr>
        <p:txBody>
          <a:bodyPr/>
          <a:lstStyle/>
          <a:p>
            <a:pPr/>
            <a:r>
              <a:t>Distance in the original space </a:t>
            </a:r>
            <a14:m>
              <m:oMath>
                <m:r>
                  <a:rPr xmlns:a="http://schemas.openxmlformats.org/drawingml/2006/main" sz="400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P</m:t>
                </m:r>
              </m:oMath>
            </a14:m>
          </a:p>
          <a:p>
            <a:pPr lvl="1"/>
            <a:r>
              <a:t>To compute how far </a:t>
            </a:r>
            <a14:m>
              <m:oMath>
                <m:r>
                  <a:rPr xmlns:a="http://schemas.openxmlformats.org/drawingml/2006/main" sz="305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j</m:t>
                </m:r>
              </m:oMath>
            </a14:m>
            <a:r>
              <a:t> is from </a:t>
            </a:r>
            <a14:m>
              <m:oMath>
                <m:r>
                  <a:rPr xmlns:a="http://schemas.openxmlformats.org/drawingml/2006/main" sz="305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i</m:t>
                </m:r>
              </m:oMath>
            </a14:m>
            <a:r>
              <a:t>, consider a normal distribution centered in </a:t>
            </a:r>
            <a14:m>
              <m:oMath>
                <m:r>
                  <a:rPr xmlns:a="http://schemas.openxmlformats.org/drawingml/2006/main" sz="305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j</m:t>
                </m:r>
              </m:oMath>
            </a14:m>
            <a:r>
              <a:t> with variance </a:t>
            </a:r>
            <a14:m>
              <m:oMath>
                <m:r>
                  <a:rPr xmlns:a="http://schemas.openxmlformats.org/drawingml/2006/main" sz="305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σ</m:t>
                </m:r>
              </m:oMath>
            </a14:m>
          </a:p>
          <a:p>
            <a:pPr lvl="1"/>
            <a:r>
              <a:t>Mathematically: the raw distance is given as </a:t>
            </a:r>
            <a14:m>
              <m:oMath>
                <m:sSubSup>
                  <m:e>
                    <m:r>
                      <a:rPr xmlns:a="http://schemas.openxmlformats.org/drawingml/2006/main" sz="3050" i="1">
                        <a:solidFill>
                          <a:srgbClr val="525252"/>
                        </a:solidFill>
                        <a:latin typeface="Cambria Math" panose="02040503050406030204" pitchFamily="18" charset="0"/>
                      </a:rPr>
                      <m:t>s</m:t>
                    </m:r>
                  </m:e>
                  <m:sub>
                    <m:r>
                      <a:rPr xmlns:a="http://schemas.openxmlformats.org/drawingml/2006/main" sz="3050" i="1">
                        <a:solidFill>
                          <a:srgbClr val="525252"/>
                        </a:solidFill>
                        <a:latin typeface="Cambria Math" panose="02040503050406030204" pitchFamily="18" charset="0"/>
                      </a:rPr>
                      <m:t>j</m:t>
                    </m:r>
                    <m:r>
                      <a:rPr xmlns:a="http://schemas.openxmlformats.org/drawingml/2006/main" sz="3050" i="1">
                        <a:solidFill>
                          <a:srgbClr val="525252"/>
                        </a:solidFill>
                        <a:latin typeface="Cambria Math" panose="02040503050406030204" pitchFamily="18" charset="0"/>
                      </a:rPr>
                      <m:t>|</m:t>
                    </m:r>
                    <m:r>
                      <a:rPr xmlns:a="http://schemas.openxmlformats.org/drawingml/2006/main" sz="3050" i="1">
                        <a:solidFill>
                          <a:srgbClr val="525252"/>
                        </a:solidFill>
                        <a:latin typeface="Cambria Math" panose="02040503050406030204" pitchFamily="18" charset="0"/>
                      </a:rPr>
                      <m:t>i</m:t>
                    </m:r>
                  </m:sub>
                  <m:sup>
                    <m:r>
                      <a:rPr xmlns:a="http://schemas.openxmlformats.org/drawingml/2006/main" sz="3050" i="1">
                        <a:solidFill>
                          <a:srgbClr val="525252"/>
                        </a:solidFill>
                        <a:latin typeface="Cambria Math" panose="02040503050406030204" pitchFamily="18" charset="0"/>
                      </a:rPr>
                      <m:t>P</m:t>
                    </m:r>
                  </m:sup>
                </m:sSubSup>
                <m:r>
                  <a:rPr xmlns:a="http://schemas.openxmlformats.org/drawingml/2006/main" sz="305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=</m:t>
                </m:r>
                <m:sSup>
                  <m:e>
                    <m:r>
                      <a:rPr xmlns:a="http://schemas.openxmlformats.org/drawingml/2006/main" sz="3050" i="1">
                        <a:solidFill>
                          <a:srgbClr val="525252"/>
                        </a:solidFill>
                        <a:latin typeface="Cambria Math" panose="02040503050406030204" pitchFamily="18" charset="0"/>
                      </a:rPr>
                      <m:t>e</m:t>
                    </m:r>
                  </m:e>
                  <m:sup>
                    <m:r>
                      <a:rPr xmlns:a="http://schemas.openxmlformats.org/drawingml/2006/main" sz="3050" i="1">
                        <a:solidFill>
                          <a:srgbClr val="525252"/>
                        </a:solidFill>
                        <a:latin typeface="Cambria Math" panose="02040503050406030204" pitchFamily="18" charset="0"/>
                      </a:rPr>
                      <m:t>-</m:t>
                    </m:r>
                    <m:f>
                      <m:fPr>
                        <m:ctrlPr>
                          <a:rPr xmlns:a="http://schemas.openxmlformats.org/drawingml/2006/main" sz="3050" i="1">
                            <a:solidFill>
                              <a:srgbClr val="525252"/>
                            </a:solidFill>
                            <a:latin typeface="Cambria Math" panose="02040503050406030204" pitchFamily="18" charset="0"/>
                          </a:rPr>
                        </m:ctrlPr>
                        <m:type m:val="bar"/>
                      </m:fPr>
                      <m:num>
                        <m:r>
                          <a:rPr xmlns:a="http://schemas.openxmlformats.org/drawingml/2006/main" sz="3050" i="1">
                            <a:solidFill>
                              <a:srgbClr val="525252"/>
                            </a:solidFill>
                            <a:latin typeface="Cambria Math" panose="02040503050406030204" pitchFamily="18" charset="0"/>
                          </a:rPr>
                          <m:t>∥</m:t>
                        </m:r>
                        <m:sSub>
                          <m:e>
                            <m:r>
                              <a:rPr xmlns:a="http://schemas.openxmlformats.org/drawingml/2006/main" sz="3050" i="1">
                                <a:solidFill>
                                  <a:srgbClr val="525252"/>
                                </a:solidFill>
                                <a:latin typeface="Cambria Math" panose="02040503050406030204" pitchFamily="18" charset="0"/>
                              </a:rPr>
                              <m:t>x</m:t>
                            </m:r>
                          </m:e>
                          <m:sub>
                            <m:r>
                              <a:rPr xmlns:a="http://schemas.openxmlformats.org/drawingml/2006/main" sz="3050" i="1">
                                <a:solidFill>
                                  <a:srgbClr val="525252"/>
                                </a:solidFill>
                                <a:latin typeface="Cambria Math" panose="02040503050406030204" pitchFamily="18" charset="0"/>
                              </a:rPr>
                              <m:t>i</m:t>
                            </m:r>
                          </m:sub>
                        </m:sSub>
                        <m:r>
                          <a:rPr xmlns:a="http://schemas.openxmlformats.org/drawingml/2006/main" sz="3050" i="1">
                            <a:solidFill>
                              <a:srgbClr val="525252"/>
                            </a:solidFill>
                            <a:latin typeface="Cambria Math" panose="02040503050406030204" pitchFamily="18" charset="0"/>
                          </a:rPr>
                          <m:t>-</m:t>
                        </m:r>
                        <m:sSub>
                          <m:e>
                            <m:r>
                              <a:rPr xmlns:a="http://schemas.openxmlformats.org/drawingml/2006/main" sz="3050" i="1">
                                <a:solidFill>
                                  <a:srgbClr val="525252"/>
                                </a:solidFill>
                                <a:latin typeface="Cambria Math" panose="02040503050406030204" pitchFamily="18" charset="0"/>
                              </a:rPr>
                              <m:t>x</m:t>
                            </m:r>
                          </m:e>
                          <m:sub>
                            <m:r>
                              <a:rPr xmlns:a="http://schemas.openxmlformats.org/drawingml/2006/main" sz="3050" i="1">
                                <a:solidFill>
                                  <a:srgbClr val="525252"/>
                                </a:solidFill>
                                <a:latin typeface="Cambria Math" panose="02040503050406030204" pitchFamily="18" charset="0"/>
                              </a:rPr>
                              <m:t>j</m:t>
                            </m:r>
                          </m:sub>
                        </m:sSub>
                        <m:sSup>
                          <m:e>
                            <m:r>
                              <a:rPr xmlns:a="http://schemas.openxmlformats.org/drawingml/2006/main" sz="3050" i="1">
                                <a:solidFill>
                                  <a:srgbClr val="525252"/>
                                </a:solidFill>
                                <a:latin typeface="Cambria Math" panose="02040503050406030204" pitchFamily="18" charset="0"/>
                              </a:rPr>
                              <m:t>∥</m:t>
                            </m:r>
                          </m:e>
                          <m:sup>
                            <m:r>
                              <a:rPr xmlns:a="http://schemas.openxmlformats.org/drawingml/2006/main" sz="3050" i="1">
                                <a:solidFill>
                                  <a:srgbClr val="525252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xmlns:a="http://schemas.openxmlformats.org/drawingml/2006/main" sz="3050" i="1">
                            <a:solidFill>
                              <a:srgbClr val="525252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  <m:sSup>
                          <m:e>
                            <m:r>
                              <a:rPr xmlns:a="http://schemas.openxmlformats.org/drawingml/2006/main" sz="3050" i="1">
                                <a:solidFill>
                                  <a:srgbClr val="525252"/>
                                </a:solidFill>
                                <a:latin typeface="Cambria Math" panose="02040503050406030204" pitchFamily="18" charset="0"/>
                              </a:rPr>
                              <m:t>σ</m:t>
                            </m:r>
                          </m:e>
                          <m:sup>
                            <m:r>
                              <a:rPr xmlns:a="http://schemas.openxmlformats.org/drawingml/2006/main" sz="3050" i="1">
                                <a:solidFill>
                                  <a:srgbClr val="525252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sup>
                </m:sSup>
              </m:oMath>
            </a14:m>
          </a:p>
          <a:p>
            <a:pPr lvl="1"/>
            <a:r>
              <a:t> </a:t>
            </a:r>
            <a14:m>
              <m:oMath>
                <m:sSub>
                  <m:e>
                    <m:r>
                      <a:rPr xmlns:a="http://schemas.openxmlformats.org/drawingml/2006/main" sz="2500" i="1">
                        <a:solidFill>
                          <a:srgbClr val="525252"/>
                        </a:solidFill>
                        <a:latin typeface="Cambria Math" panose="02040503050406030204" pitchFamily="18" charset="0"/>
                      </a:rPr>
                      <m:t>p</m:t>
                    </m:r>
                  </m:e>
                  <m:sub>
                    <m:r>
                      <a:rPr xmlns:a="http://schemas.openxmlformats.org/drawingml/2006/main" sz="2500" i="1">
                        <a:solidFill>
                          <a:srgbClr val="525252"/>
                        </a:solidFill>
                        <a:latin typeface="Cambria Math" panose="02040503050406030204" pitchFamily="18" charset="0"/>
                      </a:rPr>
                      <m:t>j</m:t>
                    </m:r>
                    <m:r>
                      <a:rPr xmlns:a="http://schemas.openxmlformats.org/drawingml/2006/main" sz="2500" i="1">
                        <a:solidFill>
                          <a:srgbClr val="525252"/>
                        </a:solidFill>
                        <a:latin typeface="Cambria Math" panose="02040503050406030204" pitchFamily="18" charset="0"/>
                      </a:rPr>
                      <m:t>|</m:t>
                    </m:r>
                    <m:r>
                      <a:rPr xmlns:a="http://schemas.openxmlformats.org/drawingml/2006/main" sz="2500" i="1">
                        <a:solidFill>
                          <a:srgbClr val="525252"/>
                        </a:solidFill>
                        <a:latin typeface="Cambria Math" panose="02040503050406030204" pitchFamily="18" charset="0"/>
                      </a:rPr>
                      <m:t>i</m:t>
                    </m:r>
                  </m:sub>
                </m:sSub>
                <m:r>
                  <a:rPr xmlns:a="http://schemas.openxmlformats.org/drawingml/2006/main" sz="250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=</m:t>
                </m:r>
                <m:f>
                  <m:fPr>
                    <m:ctrlPr>
                      <a:rPr xmlns:a="http://schemas.openxmlformats.org/drawingml/2006/main" sz="2500" i="1">
                        <a:solidFill>
                          <a:srgbClr val="525252"/>
                        </a:solidFill>
                        <a:latin typeface="Cambria Math" panose="02040503050406030204" pitchFamily="18" charset="0"/>
                      </a:rPr>
                    </m:ctrlPr>
                    <m:type m:val="bar"/>
                  </m:fPr>
                  <m:num>
                    <m:sSubSup>
                      <m:e>
                        <m:r>
                          <a:rPr xmlns:a="http://schemas.openxmlformats.org/drawingml/2006/main" sz="2500" i="1">
                            <a:solidFill>
                              <a:srgbClr val="525252"/>
                            </a:solidFill>
                            <a:latin typeface="Cambria Math" panose="02040503050406030204" pitchFamily="18" charset="0"/>
                          </a:rPr>
                          <m:t>s</m:t>
                        </m:r>
                      </m:e>
                      <m:sub>
                        <m:r>
                          <a:rPr xmlns:a="http://schemas.openxmlformats.org/drawingml/2006/main" sz="2500" i="1">
                            <a:solidFill>
                              <a:srgbClr val="525252"/>
                            </a:solidFill>
                            <a:latin typeface="Cambria Math" panose="02040503050406030204" pitchFamily="18" charset="0"/>
                          </a:rPr>
                          <m:t>j</m:t>
                        </m:r>
                        <m:r>
                          <a:rPr xmlns:a="http://schemas.openxmlformats.org/drawingml/2006/main" sz="2500" i="1">
                            <a:solidFill>
                              <a:srgbClr val="525252"/>
                            </a:solidFill>
                            <a:latin typeface="Cambria Math" panose="02040503050406030204" pitchFamily="18" charset="0"/>
                          </a:rPr>
                          <m:t>|</m:t>
                        </m:r>
                        <m:r>
                          <a:rPr xmlns:a="http://schemas.openxmlformats.org/drawingml/2006/main" sz="2500" i="1">
                            <a:solidFill>
                              <a:srgbClr val="525252"/>
                            </a:solidFill>
                            <a:latin typeface="Cambria Math" panose="02040503050406030204" pitchFamily="18" charset="0"/>
                          </a:rPr>
                          <m:t>i</m:t>
                        </m:r>
                      </m:sub>
                      <m:sup>
                        <m:r>
                          <a:rPr xmlns:a="http://schemas.openxmlformats.org/drawingml/2006/main" sz="2500" i="1">
                            <a:solidFill>
                              <a:srgbClr val="525252"/>
                            </a:solidFill>
                            <a:latin typeface="Cambria Math" panose="02040503050406030204" pitchFamily="18" charset="0"/>
                          </a:rPr>
                          <m:t>P</m:t>
                        </m:r>
                      </m:sup>
                    </m:sSubSup>
                  </m:num>
                  <m:den>
                    <m:nary>
                      <m:naryPr>
                        <m:ctrlPr>
                          <a:rPr xmlns:a="http://schemas.openxmlformats.org/drawingml/2006/main" sz="2500" i="1">
                            <a:solidFill>
                              <a:srgbClr val="525252"/>
                            </a:solidFill>
                            <a:latin typeface="Cambria Math" panose="02040503050406030204" pitchFamily="18" charset="0"/>
                          </a:rPr>
                        </m:ctrlPr>
                        <m:chr m:val="∑"/>
                        <m:limLoc m:val="subSup"/>
                        <m:grow m:val="1"/>
                        <m:subHide m:val="off"/>
                        <m:supHide m:val="on"/>
                      </m:naryPr>
                      <m:sub>
                        <m:r>
                          <a:rPr xmlns:a="http://schemas.openxmlformats.org/drawingml/2006/main" sz="2500" i="1">
                            <a:solidFill>
                              <a:srgbClr val="525252"/>
                            </a:solidFill>
                            <a:latin typeface="Cambria Math" panose="02040503050406030204" pitchFamily="18" charset="0"/>
                          </a:rPr>
                          <m:t>k</m:t>
                        </m:r>
                        <m:r>
                          <a:rPr xmlns:a="http://schemas.openxmlformats.org/drawingml/2006/main" sz="2500" i="1">
                            <a:solidFill>
                              <a:srgbClr val="525252"/>
                            </a:solidFill>
                            <a:latin typeface="Cambria Math" panose="02040503050406030204" pitchFamily="18" charset="0"/>
                          </a:rPr>
                          <m:t>≠</m:t>
                        </m:r>
                        <m:r>
                          <a:rPr xmlns:a="http://schemas.openxmlformats.org/drawingml/2006/main" sz="2500" i="1">
                            <a:solidFill>
                              <a:srgbClr val="525252"/>
                            </a:solidFill>
                            <a:latin typeface="Cambria Math" panose="02040503050406030204" pitchFamily="18" charset="0"/>
                          </a:rPr>
                          <m:t>i</m:t>
                        </m:r>
                      </m:sub>
                      <m:sup/>
                      <m:e>
                        <m:sSubSup>
                          <m:e>
                            <m:r>
                              <a:rPr xmlns:a="http://schemas.openxmlformats.org/drawingml/2006/main" sz="2500" i="1">
                                <a:solidFill>
                                  <a:srgbClr val="525252"/>
                                </a:solidFill>
                                <a:latin typeface="Cambria Math" panose="02040503050406030204" pitchFamily="18" charset="0"/>
                              </a:rPr>
                              <m:t>s</m:t>
                            </m:r>
                          </m:e>
                          <m:sub>
                            <m:r>
                              <a:rPr xmlns:a="http://schemas.openxmlformats.org/drawingml/2006/main" sz="2500" i="1">
                                <a:solidFill>
                                  <a:srgbClr val="525252"/>
                                </a:solidFill>
                                <a:latin typeface="Cambria Math" panose="02040503050406030204" pitchFamily="18" charset="0"/>
                              </a:rPr>
                              <m:t>j</m:t>
                            </m:r>
                            <m:r>
                              <a:rPr xmlns:a="http://schemas.openxmlformats.org/drawingml/2006/main" sz="2500" i="1">
                                <a:solidFill>
                                  <a:srgbClr val="525252"/>
                                </a:solidFill>
                                <a:latin typeface="Cambria Math" panose="02040503050406030204" pitchFamily="18" charset="0"/>
                              </a:rPr>
                              <m:t>|</m:t>
                            </m:r>
                            <m:r>
                              <a:rPr xmlns:a="http://schemas.openxmlformats.org/drawingml/2006/main" sz="2500" i="1">
                                <a:solidFill>
                                  <a:srgbClr val="525252"/>
                                </a:solidFill>
                                <a:latin typeface="Cambria Math" panose="02040503050406030204" pitchFamily="18" charset="0"/>
                              </a:rPr>
                              <m:t>k</m:t>
                            </m:r>
                          </m:sub>
                          <m:sup>
                            <m:r>
                              <a:rPr xmlns:a="http://schemas.openxmlformats.org/drawingml/2006/main" sz="2500" i="1">
                                <a:solidFill>
                                  <a:srgbClr val="525252"/>
                                </a:solidFill>
                                <a:latin typeface="Cambria Math" panose="02040503050406030204" pitchFamily="18" charset="0"/>
                              </a:rPr>
                              <m:t>P</m:t>
                            </m:r>
                          </m:sup>
                        </m:sSubSup>
                      </m:e>
                    </m:nary>
                  </m:den>
                </m:f>
              </m:oMath>
            </a14:m>
          </a:p>
          <a:p>
            <a:pPr lvl="2"/>
            <a:r>
              <a:t>Normalizes the similarity by sum of similarity to all other points.</a:t>
            </a:r>
          </a:p>
          <a:p>
            <a:pPr lvl="2"/>
            <a:r>
              <a:t>With proper </a:t>
            </a:r>
            <a14:m>
              <m:oMath>
                <m:r>
                  <a:rPr xmlns:a="http://schemas.openxmlformats.org/drawingml/2006/main" sz="250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σ</m:t>
                </m:r>
              </m:oMath>
            </a14:m>
            <a:r>
              <a:t>, local definition of similarity</a:t>
            </a:r>
          </a:p>
        </p:txBody>
      </p:sp>
      <p:pic>
        <p:nvPicPr>
          <p:cNvPr id="407" name="Unknown.png" descr="Unknown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127422" y="525848"/>
            <a:ext cx="3251741" cy="2191391"/>
          </a:xfrm>
          <a:prstGeom prst="rect">
            <a:avLst/>
          </a:prstGeom>
          <a:ln w="12700">
            <a:miter lim="400000"/>
          </a:ln>
        </p:spPr>
      </p:pic>
      <p:pic>
        <p:nvPicPr>
          <p:cNvPr id="408" name="Unknown.png" descr="Unknown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9104346" y="2586193"/>
            <a:ext cx="3297893" cy="2198596"/>
          </a:xfrm>
          <a:prstGeom prst="rect">
            <a:avLst/>
          </a:prstGeom>
          <a:ln w="12700">
            <a:miter lim="400000"/>
          </a:ln>
        </p:spPr>
      </p:pic>
      <p:sp>
        <p:nvSpPr>
          <p:cNvPr id="409" name="Equation"/>
          <p:cNvSpPr txBox="1"/>
          <p:nvPr/>
        </p:nvSpPr>
        <p:spPr>
          <a:xfrm>
            <a:off x="11111109" y="2071121"/>
            <a:ext cx="79185" cy="244920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 algn="l" defTabSz="914400" latinLnBrk="1">
              <a:defRPr sz="1800">
                <a:solidFill>
                  <a:srgbClr val="000000"/>
                </a:solidFill>
              </a:defRPr>
            </a:pPr>
            <a14:m>
              <m:oMathPara>
                <m:oMathParaPr>
                  <m:jc m:val="centerGroup"/>
                </m:oMathParaPr>
                <m:oMath>
                  <m:r>
                    <a:rPr xmlns:a="http://schemas.openxmlformats.org/drawingml/2006/main" sz="290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i</m:t>
                  </m:r>
                </m:oMath>
              </m:oMathPara>
            </a14:m>
            <a:endParaRPr sz="2900">
              <a:solidFill>
                <a:srgbClr val="525252"/>
              </a:solidFill>
            </a:endParaRPr>
          </a:p>
        </p:txBody>
      </p:sp>
      <p:sp>
        <p:nvSpPr>
          <p:cNvPr id="410" name="Equation"/>
          <p:cNvSpPr txBox="1"/>
          <p:nvPr/>
        </p:nvSpPr>
        <p:spPr>
          <a:xfrm>
            <a:off x="11111109" y="4154776"/>
            <a:ext cx="79185" cy="244921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 algn="l" defTabSz="914400" latinLnBrk="1">
              <a:defRPr sz="1800">
                <a:solidFill>
                  <a:srgbClr val="000000"/>
                </a:solidFill>
              </a:defRPr>
            </a:pPr>
            <a14:m>
              <m:oMathPara>
                <m:oMathParaPr>
                  <m:jc m:val="centerGroup"/>
                </m:oMathParaPr>
                <m:oMath>
                  <m:r>
                    <a:rPr xmlns:a="http://schemas.openxmlformats.org/drawingml/2006/main" sz="290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i</m:t>
                  </m:r>
                </m:oMath>
              </m:oMathPara>
            </a14:m>
            <a:endParaRPr sz="2900">
              <a:solidFill>
                <a:srgbClr val="525252"/>
              </a:solidFill>
            </a:endParaRPr>
          </a:p>
        </p:txBody>
      </p:sp>
      <p:sp>
        <p:nvSpPr>
          <p:cNvPr id="411" name="Euclidean"/>
          <p:cNvSpPr txBox="1"/>
          <p:nvPr/>
        </p:nvSpPr>
        <p:spPr>
          <a:xfrm>
            <a:off x="7866957" y="1244599"/>
            <a:ext cx="1282447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500"/>
            </a:lvl1pPr>
          </a:lstStyle>
          <a:p>
            <a:pPr/>
            <a:r>
              <a:t>Euclidean</a:t>
            </a:r>
          </a:p>
        </p:txBody>
      </p:sp>
      <p:sp>
        <p:nvSpPr>
          <p:cNvPr id="412" name="Normal"/>
          <p:cNvSpPr txBox="1"/>
          <p:nvPr/>
        </p:nvSpPr>
        <p:spPr>
          <a:xfrm>
            <a:off x="7965788" y="3233174"/>
            <a:ext cx="1084785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500"/>
            </a:lvl1pPr>
          </a:lstStyle>
          <a:p>
            <a:pPr/>
            <a:r>
              <a:t>Normal</a:t>
            </a:r>
          </a:p>
        </p:txBody>
      </p:sp>
      <p:sp>
        <p:nvSpPr>
          <p:cNvPr id="413" name="Slide Number"/>
          <p:cNvSpPr txBox="1"/>
          <p:nvPr>
            <p:ph type="sldNum" sz="quarter" idx="4294967295"/>
          </p:nvPr>
        </p:nvSpPr>
        <p:spPr>
          <a:xfrm>
            <a:off x="6360262" y="9271000"/>
            <a:ext cx="271576" cy="3556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T-SNE: perplexity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T-SNE: perplexity</a:t>
            </a:r>
          </a:p>
        </p:txBody>
      </p:sp>
      <p:sp>
        <p:nvSpPr>
          <p:cNvPr id="416" name="There is a perplexity parameter  : it controls how much each point cares more about close neighbors compared with farther neighbors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There is a perplexity parameter </a:t>
            </a:r>
            <a14:m>
              <m:oMath>
                <m:r>
                  <a:rPr xmlns:a="http://schemas.openxmlformats.org/drawingml/2006/main" sz="400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σ</m:t>
                </m:r>
              </m:oMath>
            </a14:m>
            <a:r>
              <a:t>: it controls how much each point cares more about close neighbors compared with farther neighbors</a:t>
            </a:r>
          </a:p>
          <a:p>
            <a:pPr lvl="1"/>
            <a:r>
              <a:t>Low </a:t>
            </a:r>
            <a14:m>
              <m:oMath>
                <m:r>
                  <a:rPr xmlns:a="http://schemas.openxmlformats.org/drawingml/2006/main" sz="305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σ</m:t>
                </m:r>
              </m:oMath>
            </a14:m>
            <a:r>
              <a:t>: Preserve mostly local distances</a:t>
            </a:r>
          </a:p>
          <a:p>
            <a:pPr lvl="1"/>
            <a:r>
              <a:t>High </a:t>
            </a:r>
            <a14:m>
              <m:oMath>
                <m:r>
                  <a:rPr xmlns:a="http://schemas.openxmlformats.org/drawingml/2006/main" sz="305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σ</m:t>
                </m:r>
              </m:oMath>
            </a14:m>
            <a:r>
              <a:t>: Give more importance to long-range distances</a:t>
            </a:r>
          </a:p>
          <a:p>
            <a:pPr lvl="2"/>
            <a:r>
              <a:t>More expensive, more similar to MDS</a:t>
            </a:r>
          </a:p>
        </p:txBody>
      </p:sp>
      <p:sp>
        <p:nvSpPr>
          <p:cNvPr id="417" name="Slide Number"/>
          <p:cNvSpPr txBox="1"/>
          <p:nvPr>
            <p:ph type="sldNum" sz="quarter" idx="4294967295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="0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" name="T-SN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T-SNE</a:t>
            </a:r>
          </a:p>
        </p:txBody>
      </p:sp>
      <p:sp>
        <p:nvSpPr>
          <p:cNvPr id="420" name="Previous method, SNE, defines similarity in   in the same way, setting for convenience  , thus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Previous method, SNE, defines similarity in </a:t>
            </a:r>
            <a14:m>
              <m:oMath>
                <m:r>
                  <a:rPr xmlns:a="http://schemas.openxmlformats.org/drawingml/2006/main" sz="400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Q</m:t>
                </m:r>
              </m:oMath>
            </a14:m>
            <a:r>
              <a:t> in the same way, setting for convenience </a:t>
            </a:r>
            <a14:m>
              <m:oMath>
                <m:r>
                  <a:rPr xmlns:a="http://schemas.openxmlformats.org/drawingml/2006/main" sz="250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σ</m:t>
                </m:r>
                <m:r>
                  <a:rPr xmlns:a="http://schemas.openxmlformats.org/drawingml/2006/main" sz="250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=</m:t>
                </m:r>
                <m:f>
                  <m:fPr>
                    <m:ctrlPr>
                      <a:rPr xmlns:a="http://schemas.openxmlformats.org/drawingml/2006/main" sz="2500" i="1">
                        <a:solidFill>
                          <a:srgbClr val="525252"/>
                        </a:solidFill>
                        <a:latin typeface="Cambria Math" panose="02040503050406030204" pitchFamily="18" charset="0"/>
                      </a:rPr>
                    </m:ctrlPr>
                    <m:type m:val="bar"/>
                  </m:fPr>
                  <m:num>
                    <m:r>
                      <a:rPr xmlns:a="http://schemas.openxmlformats.org/drawingml/2006/main" sz="2500" i="1">
                        <a:solidFill>
                          <a:srgbClr val="525252"/>
                        </a:solidFill>
                        <a:latin typeface="Cambria Math" panose="02040503050406030204" pitchFamily="18" charset="0"/>
                      </a:rPr>
                      <m:t>1</m:t>
                    </m:r>
                  </m:num>
                  <m:den>
                    <m:rad>
                      <m:radPr>
                        <m:ctrlPr>
                          <a:rPr xmlns:a="http://schemas.openxmlformats.org/drawingml/2006/main" sz="2500" i="1">
                            <a:solidFill>
                              <a:srgbClr val="525252"/>
                            </a:solidFill>
                            <a:latin typeface="Cambria Math" panose="02040503050406030204" pitchFamily="18" charset="0"/>
                          </a:rPr>
                        </m:ctrlPr>
                        <m:degHide m:val="on"/>
                      </m:radPr>
                      <m:deg/>
                      <m:e>
                        <m:r>
                          <a:rPr xmlns:a="http://schemas.openxmlformats.org/drawingml/2006/main" sz="2500" i="1">
                            <a:solidFill>
                              <a:srgbClr val="525252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e>
                    </m:rad>
                  </m:den>
                </m:f>
              </m:oMath>
            </a14:m>
            <a:r>
              <a:rPr sz="2400"/>
              <a:t>, thus </a:t>
            </a:r>
            <a:endParaRPr sz="2400"/>
          </a:p>
          <a:p>
            <a:pPr lvl="1" marL="633248" indent="-252248"/>
            <a14:m>
              <m:oMathPara>
                <m:oMathParaPr>
                  <m:jc m:val="left"/>
                </m:oMathParaPr>
                <m:oMath>
                  <m:sSubSup>
                    <m:e>
                      <m:r>
                        <a:rPr xmlns:a="http://schemas.openxmlformats.org/drawingml/2006/main" sz="25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s</m:t>
                      </m:r>
                    </m:e>
                    <m:sub>
                      <m:r>
                        <a:rPr xmlns:a="http://schemas.openxmlformats.org/drawingml/2006/main" sz="25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j</m:t>
                      </m:r>
                      <m:r>
                        <a:rPr xmlns:a="http://schemas.openxmlformats.org/drawingml/2006/main" sz="25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|</m:t>
                      </m:r>
                      <m:r>
                        <a:rPr xmlns:a="http://schemas.openxmlformats.org/drawingml/2006/main" sz="25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i</m:t>
                      </m:r>
                    </m:sub>
                    <m:sup>
                      <m:r>
                        <a:rPr xmlns:a="http://schemas.openxmlformats.org/drawingml/2006/main" sz="25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Q</m:t>
                      </m:r>
                    </m:sup>
                  </m:sSubSup>
                  <m:r>
                    <a:rPr xmlns:a="http://schemas.openxmlformats.org/drawingml/2006/main" sz="250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=</m:t>
                  </m:r>
                  <m:sSup>
                    <m:e>
                      <m:r>
                        <a:rPr xmlns:a="http://schemas.openxmlformats.org/drawingml/2006/main" sz="25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e</m:t>
                      </m:r>
                    </m:e>
                    <m:sup>
                      <m:r>
                        <a:rPr xmlns:a="http://schemas.openxmlformats.org/drawingml/2006/main" sz="25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∥</m:t>
                      </m:r>
                      <m:sSub>
                        <m:e>
                          <m:r>
                            <a:rPr xmlns:a="http://schemas.openxmlformats.org/drawingml/2006/main" sz="2500" i="1">
                              <a:solidFill>
                                <a:srgbClr val="525252"/>
                              </a:solidFill>
                              <a:latin typeface="Cambria Math" panose="02040503050406030204" pitchFamily="18" charset="0"/>
                            </a:rPr>
                            <m:t>y</m:t>
                          </m:r>
                        </m:e>
                        <m:sub>
                          <m:r>
                            <a:rPr xmlns:a="http://schemas.openxmlformats.org/drawingml/2006/main" sz="2500" i="1">
                              <a:solidFill>
                                <a:srgbClr val="525252"/>
                              </a:solidFill>
                              <a:latin typeface="Cambria Math" panose="02040503050406030204" pitchFamily="18" charset="0"/>
                            </a:rPr>
                            <m:t>i</m:t>
                          </m:r>
                        </m:sub>
                      </m:sSub>
                      <m:r>
                        <a:rPr xmlns:a="http://schemas.openxmlformats.org/drawingml/2006/main" sz="25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-</m:t>
                      </m:r>
                      <m:sSub>
                        <m:e>
                          <m:r>
                            <a:rPr xmlns:a="http://schemas.openxmlformats.org/drawingml/2006/main" sz="2500" i="1">
                              <a:solidFill>
                                <a:srgbClr val="525252"/>
                              </a:solidFill>
                              <a:latin typeface="Cambria Math" panose="02040503050406030204" pitchFamily="18" charset="0"/>
                            </a:rPr>
                            <m:t>y</m:t>
                          </m:r>
                        </m:e>
                        <m:sub>
                          <m:r>
                            <a:rPr xmlns:a="http://schemas.openxmlformats.org/drawingml/2006/main" sz="2500" i="1">
                              <a:solidFill>
                                <a:srgbClr val="525252"/>
                              </a:solidFill>
                              <a:latin typeface="Cambria Math" panose="02040503050406030204" pitchFamily="18" charset="0"/>
                            </a:rPr>
                            <m:t>j</m:t>
                          </m:r>
                        </m:sub>
                      </m:sSub>
                      <m:sSup>
                        <m:e>
                          <m:r>
                            <a:rPr xmlns:a="http://schemas.openxmlformats.org/drawingml/2006/main" sz="2500" i="1">
                              <a:solidFill>
                                <a:srgbClr val="525252"/>
                              </a:solidFill>
                              <a:latin typeface="Cambria Math" panose="02040503050406030204" pitchFamily="18" charset="0"/>
                            </a:rPr>
                            <m:t>∥</m:t>
                          </m:r>
                        </m:e>
                        <m:sup>
                          <m:r>
                            <a:rPr xmlns:a="http://schemas.openxmlformats.org/drawingml/2006/main" sz="2500" i="1">
                              <a:solidFill>
                                <a:srgbClr val="525252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sup>
                  </m:sSup>
                </m:oMath>
              </m:oMathPara>
            </a14:m>
            <a:endParaRPr sz="2400"/>
          </a:p>
          <a:p>
            <a:pPr lvl="2"/>
            <a14:m>
              <m:oMath>
                <m:r>
                  <a:rPr xmlns:a="http://schemas.openxmlformats.org/drawingml/2006/main" sz="250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y</m:t>
                </m:r>
              </m:oMath>
            </a14:m>
            <a:r>
              <a:t> are </a:t>
            </a:r>
            <a:r>
              <a:rPr i="1">
                <a:latin typeface="Gill Sans"/>
                <a:ea typeface="Gill Sans"/>
                <a:cs typeface="Gill Sans"/>
                <a:sym typeface="Gill Sans"/>
              </a:rPr>
              <a:t>computed</a:t>
            </a:r>
            <a:r>
              <a:t> new features</a:t>
            </a:r>
          </a:p>
          <a:p>
            <a:pPr lvl="1" marL="633248" indent="-252248"/>
            <a:r>
              <a:rPr sz="2400"/>
              <a:t>With  </a:t>
            </a:r>
            <a14:m>
              <m:oMath>
                <m:sSub>
                  <m:e>
                    <m:r>
                      <a:rPr xmlns:a="http://schemas.openxmlformats.org/drawingml/2006/main" sz="2500" i="1">
                        <a:solidFill>
                          <a:srgbClr val="525252"/>
                        </a:solidFill>
                        <a:latin typeface="Cambria Math" panose="02040503050406030204" pitchFamily="18" charset="0"/>
                      </a:rPr>
                      <m:t>q</m:t>
                    </m:r>
                  </m:e>
                  <m:sub>
                    <m:r>
                      <a:rPr xmlns:a="http://schemas.openxmlformats.org/drawingml/2006/main" sz="2500" i="1">
                        <a:solidFill>
                          <a:srgbClr val="525252"/>
                        </a:solidFill>
                        <a:latin typeface="Cambria Math" panose="02040503050406030204" pitchFamily="18" charset="0"/>
                      </a:rPr>
                      <m:t>j</m:t>
                    </m:r>
                    <m:r>
                      <a:rPr xmlns:a="http://schemas.openxmlformats.org/drawingml/2006/main" sz="2500" i="1">
                        <a:solidFill>
                          <a:srgbClr val="525252"/>
                        </a:solidFill>
                        <a:latin typeface="Cambria Math" panose="02040503050406030204" pitchFamily="18" charset="0"/>
                      </a:rPr>
                      <m:t>|</m:t>
                    </m:r>
                    <m:r>
                      <a:rPr xmlns:a="http://schemas.openxmlformats.org/drawingml/2006/main" sz="2500" i="1">
                        <a:solidFill>
                          <a:srgbClr val="525252"/>
                        </a:solidFill>
                        <a:latin typeface="Cambria Math" panose="02040503050406030204" pitchFamily="18" charset="0"/>
                      </a:rPr>
                      <m:t>i</m:t>
                    </m:r>
                  </m:sub>
                </m:sSub>
                <m:r>
                  <a:rPr xmlns:a="http://schemas.openxmlformats.org/drawingml/2006/main" sz="250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=</m:t>
                </m:r>
                <m:f>
                  <m:fPr>
                    <m:ctrlPr>
                      <a:rPr xmlns:a="http://schemas.openxmlformats.org/drawingml/2006/main" sz="2500" i="1">
                        <a:solidFill>
                          <a:srgbClr val="525252"/>
                        </a:solidFill>
                        <a:latin typeface="Cambria Math" panose="02040503050406030204" pitchFamily="18" charset="0"/>
                      </a:rPr>
                    </m:ctrlPr>
                    <m:type m:val="bar"/>
                  </m:fPr>
                  <m:num>
                    <m:sSubSup>
                      <m:e>
                        <m:r>
                          <a:rPr xmlns:a="http://schemas.openxmlformats.org/drawingml/2006/main" sz="2500" i="1">
                            <a:solidFill>
                              <a:srgbClr val="525252"/>
                            </a:solidFill>
                            <a:latin typeface="Cambria Math" panose="02040503050406030204" pitchFamily="18" charset="0"/>
                          </a:rPr>
                          <m:t>s</m:t>
                        </m:r>
                      </m:e>
                      <m:sub>
                        <m:r>
                          <a:rPr xmlns:a="http://schemas.openxmlformats.org/drawingml/2006/main" sz="2500" i="1">
                            <a:solidFill>
                              <a:srgbClr val="525252"/>
                            </a:solidFill>
                            <a:latin typeface="Cambria Math" panose="02040503050406030204" pitchFamily="18" charset="0"/>
                          </a:rPr>
                          <m:t>j</m:t>
                        </m:r>
                        <m:r>
                          <a:rPr xmlns:a="http://schemas.openxmlformats.org/drawingml/2006/main" sz="2500" i="1">
                            <a:solidFill>
                              <a:srgbClr val="525252"/>
                            </a:solidFill>
                            <a:latin typeface="Cambria Math" panose="02040503050406030204" pitchFamily="18" charset="0"/>
                          </a:rPr>
                          <m:t>|</m:t>
                        </m:r>
                        <m:r>
                          <a:rPr xmlns:a="http://schemas.openxmlformats.org/drawingml/2006/main" sz="2500" i="1">
                            <a:solidFill>
                              <a:srgbClr val="525252"/>
                            </a:solidFill>
                            <a:latin typeface="Cambria Math" panose="02040503050406030204" pitchFamily="18" charset="0"/>
                          </a:rPr>
                          <m:t>i</m:t>
                        </m:r>
                      </m:sub>
                      <m:sup>
                        <m:r>
                          <a:rPr xmlns:a="http://schemas.openxmlformats.org/drawingml/2006/main" sz="2500" i="1">
                            <a:solidFill>
                              <a:srgbClr val="525252"/>
                            </a:solidFill>
                            <a:latin typeface="Cambria Math" panose="02040503050406030204" pitchFamily="18" charset="0"/>
                          </a:rPr>
                          <m:t>Q</m:t>
                        </m:r>
                      </m:sup>
                    </m:sSubSup>
                  </m:num>
                  <m:den>
                    <m:nary>
                      <m:naryPr>
                        <m:ctrlPr>
                          <a:rPr xmlns:a="http://schemas.openxmlformats.org/drawingml/2006/main" sz="2500" i="1">
                            <a:solidFill>
                              <a:srgbClr val="525252"/>
                            </a:solidFill>
                            <a:latin typeface="Cambria Math" panose="02040503050406030204" pitchFamily="18" charset="0"/>
                          </a:rPr>
                        </m:ctrlPr>
                        <m:chr m:val="∑"/>
                        <m:limLoc m:val="subSup"/>
                        <m:grow m:val="1"/>
                        <m:subHide m:val="off"/>
                        <m:supHide m:val="on"/>
                      </m:naryPr>
                      <m:sub>
                        <m:r>
                          <a:rPr xmlns:a="http://schemas.openxmlformats.org/drawingml/2006/main" sz="2500" i="1">
                            <a:solidFill>
                              <a:srgbClr val="525252"/>
                            </a:solidFill>
                            <a:latin typeface="Cambria Math" panose="02040503050406030204" pitchFamily="18" charset="0"/>
                          </a:rPr>
                          <m:t>k</m:t>
                        </m:r>
                        <m:r>
                          <a:rPr xmlns:a="http://schemas.openxmlformats.org/drawingml/2006/main" sz="2500" i="1">
                            <a:solidFill>
                              <a:srgbClr val="525252"/>
                            </a:solidFill>
                            <a:latin typeface="Cambria Math" panose="02040503050406030204" pitchFamily="18" charset="0"/>
                          </a:rPr>
                          <m:t>≠</m:t>
                        </m:r>
                        <m:r>
                          <a:rPr xmlns:a="http://schemas.openxmlformats.org/drawingml/2006/main" sz="2500" i="1">
                            <a:solidFill>
                              <a:srgbClr val="525252"/>
                            </a:solidFill>
                            <a:latin typeface="Cambria Math" panose="02040503050406030204" pitchFamily="18" charset="0"/>
                          </a:rPr>
                          <m:t>i</m:t>
                        </m:r>
                      </m:sub>
                      <m:sup/>
                      <m:e>
                        <m:sSubSup>
                          <m:e>
                            <m:r>
                              <a:rPr xmlns:a="http://schemas.openxmlformats.org/drawingml/2006/main" sz="2500" i="1">
                                <a:solidFill>
                                  <a:srgbClr val="525252"/>
                                </a:solidFill>
                                <a:latin typeface="Cambria Math" panose="02040503050406030204" pitchFamily="18" charset="0"/>
                              </a:rPr>
                              <m:t>s</m:t>
                            </m:r>
                          </m:e>
                          <m:sub>
                            <m:r>
                              <a:rPr xmlns:a="http://schemas.openxmlformats.org/drawingml/2006/main" sz="2500" i="1">
                                <a:solidFill>
                                  <a:srgbClr val="525252"/>
                                </a:solidFill>
                                <a:latin typeface="Cambria Math" panose="02040503050406030204" pitchFamily="18" charset="0"/>
                              </a:rPr>
                              <m:t>j</m:t>
                            </m:r>
                            <m:r>
                              <a:rPr xmlns:a="http://schemas.openxmlformats.org/drawingml/2006/main" sz="2500" i="1">
                                <a:solidFill>
                                  <a:srgbClr val="525252"/>
                                </a:solidFill>
                                <a:latin typeface="Cambria Math" panose="02040503050406030204" pitchFamily="18" charset="0"/>
                              </a:rPr>
                              <m:t>|</m:t>
                            </m:r>
                            <m:r>
                              <a:rPr xmlns:a="http://schemas.openxmlformats.org/drawingml/2006/main" sz="2500" i="1">
                                <a:solidFill>
                                  <a:srgbClr val="525252"/>
                                </a:solidFill>
                                <a:latin typeface="Cambria Math" panose="02040503050406030204" pitchFamily="18" charset="0"/>
                              </a:rPr>
                              <m:t>k</m:t>
                            </m:r>
                          </m:sub>
                          <m:sup>
                            <m:r>
                              <a:rPr xmlns:a="http://schemas.openxmlformats.org/drawingml/2006/main" sz="2500" i="1">
                                <a:solidFill>
                                  <a:srgbClr val="525252"/>
                                </a:solidFill>
                                <a:latin typeface="Cambria Math" panose="02040503050406030204" pitchFamily="18" charset="0"/>
                              </a:rPr>
                              <m:t>Q</m:t>
                            </m:r>
                          </m:sup>
                        </m:sSubSup>
                      </m:e>
                    </m:nary>
                  </m:den>
                </m:f>
              </m:oMath>
            </a14:m>
            <a:endParaRPr sz="2400"/>
          </a:p>
        </p:txBody>
      </p:sp>
      <p:sp>
        <p:nvSpPr>
          <p:cNvPr id="421" name="Slide Number"/>
          <p:cNvSpPr txBox="1"/>
          <p:nvPr>
            <p:ph type="sldNum" sz="quarter" idx="4294967295"/>
          </p:nvPr>
        </p:nvSpPr>
        <p:spPr>
          <a:xfrm>
            <a:off x="6360262" y="9271000"/>
            <a:ext cx="271576" cy="3556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="0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" name="SN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SNE</a:t>
            </a:r>
          </a:p>
        </p:txBody>
      </p:sp>
      <p:sp>
        <p:nvSpPr>
          <p:cNvPr id="424" name="Define the similarity between   and…"/>
          <p:cNvSpPr txBox="1"/>
          <p:nvPr>
            <p:ph type="body" idx="1"/>
          </p:nvPr>
        </p:nvSpPr>
        <p:spPr>
          <a:xfrm>
            <a:off x="355600" y="2299822"/>
            <a:ext cx="12293600" cy="6699684"/>
          </a:xfrm>
          <a:prstGeom prst="rect">
            <a:avLst/>
          </a:prstGeom>
        </p:spPr>
        <p:txBody>
          <a:bodyPr/>
          <a:lstStyle/>
          <a:p>
            <a:pPr/>
            <a:r>
              <a:t>Define the similarity between </a:t>
            </a:r>
            <a14:m>
              <m:oMath>
                <m:r>
                  <a:rPr xmlns:a="http://schemas.openxmlformats.org/drawingml/2006/main" sz="400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P</m:t>
                </m:r>
              </m:oMath>
            </a14:m>
            <a:r>
              <a:t> and </a:t>
            </a:r>
            <a14:m>
              <m:oMath>
                <m:r>
                  <a:rPr xmlns:a="http://schemas.openxmlformats.org/drawingml/2006/main" sz="400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Q</m:t>
                </m:r>
              </m:oMath>
            </a14:m>
          </a:p>
          <a:p>
            <a:pPr lvl="1"/>
            <a:r>
              <a:t>Minimize the KL-divergence (Kullback-Leibler divergence)</a:t>
            </a:r>
          </a:p>
          <a:p>
            <a:pPr lvl="2"/>
            <a14:m>
              <m:oMathPara>
                <m:oMathParaPr>
                  <m:jc m:val="left"/>
                </m:oMathParaPr>
                <m:oMath>
                  <m:r>
                    <a:rPr xmlns:a="http://schemas.openxmlformats.org/drawingml/2006/main" sz="250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C</m:t>
                  </m:r>
                  <m:r>
                    <a:rPr xmlns:a="http://schemas.openxmlformats.org/drawingml/2006/main" sz="250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=</m:t>
                  </m:r>
                  <m:r>
                    <m:rPr>
                      <m:sty m:val="p"/>
                    </m:rPr>
                    <a:rPr xmlns:a="http://schemas.openxmlformats.org/drawingml/2006/main" sz="250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KL</m:t>
                  </m:r>
                  <m:d>
                    <m:dPr>
                      <m:ctrlPr>
                        <a:rPr xmlns:a="http://schemas.openxmlformats.org/drawingml/2006/main" sz="25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</m:ctrlPr>
                    </m:dPr>
                    <m:e>
                      <m:r>
                        <a:rPr xmlns:a="http://schemas.openxmlformats.org/drawingml/2006/main" sz="25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P</m:t>
                      </m:r>
                      <m:r>
                        <a:rPr xmlns:a="http://schemas.openxmlformats.org/drawingml/2006/main" sz="25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∥</m:t>
                      </m:r>
                      <m:r>
                        <a:rPr xmlns:a="http://schemas.openxmlformats.org/drawingml/2006/main" sz="25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Q</m:t>
                      </m:r>
                    </m:e>
                  </m:d>
                  <m:r>
                    <a:rPr xmlns:a="http://schemas.openxmlformats.org/drawingml/2006/main" sz="250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=</m:t>
                  </m:r>
                  <m:limLow>
                    <m:e>
                      <m:r>
                        <a:rPr xmlns:a="http://schemas.openxmlformats.org/drawingml/2006/main" sz="25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∑</m:t>
                      </m:r>
                    </m:e>
                    <m:lim>
                      <m:r>
                        <a:rPr xmlns:a="http://schemas.openxmlformats.org/drawingml/2006/main" sz="25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i</m:t>
                      </m:r>
                      <m:r>
                        <a:rPr xmlns:a="http://schemas.openxmlformats.org/drawingml/2006/main" sz="25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≠</m:t>
                      </m:r>
                      <m:r>
                        <a:rPr xmlns:a="http://schemas.openxmlformats.org/drawingml/2006/main" sz="25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j</m:t>
                      </m:r>
                    </m:lim>
                  </m:limLow>
                  <m:sSub>
                    <m:e>
                      <m:r>
                        <a:rPr xmlns:a="http://schemas.openxmlformats.org/drawingml/2006/main" sz="25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p</m:t>
                      </m:r>
                    </m:e>
                    <m:sub>
                      <m:r>
                        <a:rPr xmlns:a="http://schemas.openxmlformats.org/drawingml/2006/main" sz="25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i</m:t>
                      </m:r>
                      <m:r>
                        <a:rPr xmlns:a="http://schemas.openxmlformats.org/drawingml/2006/main" sz="25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j</m:t>
                      </m:r>
                    </m:sub>
                  </m:sSub>
                  <m:r>
                    <m:rPr>
                      <m:sty m:val="p"/>
                    </m:rPr>
                    <a:rPr xmlns:a="http://schemas.openxmlformats.org/drawingml/2006/main" sz="250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log</m:t>
                  </m:r>
                  <m:f>
                    <m:fPr>
                      <m:ctrlPr>
                        <a:rPr xmlns:a="http://schemas.openxmlformats.org/drawingml/2006/main" sz="25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</m:ctrlPr>
                      <m:type m:val="bar"/>
                    </m:fPr>
                    <m:num>
                      <m:sSub>
                        <m:e>
                          <m:r>
                            <a:rPr xmlns:a="http://schemas.openxmlformats.org/drawingml/2006/main" sz="2500" i="1">
                              <a:solidFill>
                                <a:srgbClr val="525252"/>
                              </a:solidFill>
                              <a:latin typeface="Cambria Math" panose="02040503050406030204" pitchFamily="18" charset="0"/>
                            </a:rPr>
                            <m:t>p</m:t>
                          </m:r>
                        </m:e>
                        <m:sub>
                          <m:r>
                            <a:rPr xmlns:a="http://schemas.openxmlformats.org/drawingml/2006/main" sz="2500" i="1">
                              <a:solidFill>
                                <a:srgbClr val="525252"/>
                              </a:solidFill>
                              <a:latin typeface="Cambria Math" panose="02040503050406030204" pitchFamily="18" charset="0"/>
                            </a:rPr>
                            <m:t>i</m:t>
                          </m:r>
                          <m:r>
                            <a:rPr xmlns:a="http://schemas.openxmlformats.org/drawingml/2006/main" sz="2500" i="1">
                              <a:solidFill>
                                <a:srgbClr val="525252"/>
                              </a:solidFill>
                              <a:latin typeface="Cambria Math" panose="02040503050406030204" pitchFamily="18" charset="0"/>
                            </a:rPr>
                            <m:t>j</m:t>
                          </m:r>
                        </m:sub>
                      </m:sSub>
                    </m:num>
                    <m:den>
                      <m:sSub>
                        <m:e>
                          <m:r>
                            <a:rPr xmlns:a="http://schemas.openxmlformats.org/drawingml/2006/main" sz="2500" i="1">
                              <a:solidFill>
                                <a:srgbClr val="525252"/>
                              </a:solidFill>
                              <a:latin typeface="Cambria Math" panose="02040503050406030204" pitchFamily="18" charset="0"/>
                            </a:rPr>
                            <m:t>q</m:t>
                          </m:r>
                        </m:e>
                        <m:sub>
                          <m:r>
                            <a:rPr xmlns:a="http://schemas.openxmlformats.org/drawingml/2006/main" sz="2500" i="1">
                              <a:solidFill>
                                <a:srgbClr val="525252"/>
                              </a:solidFill>
                              <a:latin typeface="Cambria Math" panose="02040503050406030204" pitchFamily="18" charset="0"/>
                            </a:rPr>
                            <m:t>i</m:t>
                          </m:r>
                          <m:r>
                            <a:rPr xmlns:a="http://schemas.openxmlformats.org/drawingml/2006/main" sz="2500" i="1">
                              <a:solidFill>
                                <a:srgbClr val="525252"/>
                              </a:solidFill>
                              <a:latin typeface="Cambria Math" panose="02040503050406030204" pitchFamily="18" charset="0"/>
                            </a:rPr>
                            <m:t>j</m:t>
                          </m:r>
                        </m:sub>
                      </m:sSub>
                    </m:den>
                  </m:f>
                </m:oMath>
              </m:oMathPara>
            </a14:m>
          </a:p>
          <a:p>
            <a:pPr lvl="1"/>
            <a:r>
              <a:t>KL: Information theory:</a:t>
            </a:r>
          </a:p>
          <a:p>
            <a:pPr lvl="2"/>
            <a:r>
              <a:t>Average additional number of bits required to encode a sample from </a:t>
            </a:r>
            <a14:m>
              <m:oMath>
                <m:r>
                  <a:rPr xmlns:a="http://schemas.openxmlformats.org/drawingml/2006/main" sz="250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P</m:t>
                </m:r>
              </m:oMath>
            </a14:m>
            <a:r>
              <a:t> using the optimal code to encode samples of </a:t>
            </a:r>
            <a14:m>
              <m:oMath>
                <m:r>
                  <a:rPr xmlns:a="http://schemas.openxmlformats.org/drawingml/2006/main" sz="250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Q</m:t>
                </m:r>
              </m:oMath>
            </a14:m>
          </a:p>
          <a:p>
            <a:pPr lvl="2"/>
            <a:r>
              <a:t>Non-symmetric</a:t>
            </a:r>
          </a:p>
          <a:p>
            <a:pPr/>
            <a:r>
              <a:t>Solved by gradient descent</a:t>
            </a:r>
          </a:p>
          <a:p>
            <a:pPr lvl="1"/>
            <a14:m>
              <m:oMathPara>
                <m:oMathParaPr>
                  <m:jc m:val="left"/>
                </m:oMathParaPr>
                <m:oMath>
                  <m:f>
                    <m:fPr>
                      <m:ctrlPr>
                        <a:rPr xmlns:a="http://schemas.openxmlformats.org/drawingml/2006/main" sz="305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</m:ctrlPr>
                      <m:type m:val="bar"/>
                    </m:fPr>
                    <m:num>
                      <m:r>
                        <m:rPr>
                          <m:sty m:val="p"/>
                        </m:rPr>
                        <a:rPr xmlns:a="http://schemas.openxmlformats.org/drawingml/2006/main" sz="305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∂</m:t>
                      </m:r>
                      <m:r>
                        <a:rPr xmlns:a="http://schemas.openxmlformats.org/drawingml/2006/main" sz="305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C</m:t>
                      </m:r>
                    </m:num>
                    <m:den>
                      <m:r>
                        <m:rPr>
                          <m:sty m:val="p"/>
                        </m:rPr>
                        <a:rPr xmlns:a="http://schemas.openxmlformats.org/drawingml/2006/main" sz="305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∂</m:t>
                      </m:r>
                      <m:sSub>
                        <m:e>
                          <m:r>
                            <a:rPr xmlns:a="http://schemas.openxmlformats.org/drawingml/2006/main" sz="3050" i="1">
                              <a:solidFill>
                                <a:srgbClr val="525252"/>
                              </a:solidFill>
                              <a:latin typeface="Cambria Math" panose="02040503050406030204" pitchFamily="18" charset="0"/>
                            </a:rPr>
                            <m:t>y</m:t>
                          </m:r>
                        </m:e>
                        <m:sub>
                          <m:r>
                            <a:rPr xmlns:a="http://schemas.openxmlformats.org/drawingml/2006/main" sz="3050" i="1">
                              <a:solidFill>
                                <a:srgbClr val="525252"/>
                              </a:solidFill>
                              <a:latin typeface="Cambria Math" panose="02040503050406030204" pitchFamily="18" charset="0"/>
                            </a:rPr>
                            <m:t>i</m:t>
                          </m:r>
                        </m:sub>
                      </m:sSub>
                    </m:den>
                  </m:f>
                  <m:r>
                    <a:rPr xmlns:a="http://schemas.openxmlformats.org/drawingml/2006/main" sz="305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=</m:t>
                  </m:r>
                  <m:r>
                    <a:rPr xmlns:a="http://schemas.openxmlformats.org/drawingml/2006/main" sz="305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2</m:t>
                  </m:r>
                  <m:limLow>
                    <m:e>
                      <m:r>
                        <a:rPr xmlns:a="http://schemas.openxmlformats.org/drawingml/2006/main" sz="305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∑</m:t>
                      </m:r>
                    </m:e>
                    <m:lim>
                      <m:r>
                        <a:rPr xmlns:a="http://schemas.openxmlformats.org/drawingml/2006/main" sz="305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j</m:t>
                      </m:r>
                    </m:lim>
                  </m:limLow>
                  <m:r>
                    <a:rPr xmlns:a="http://schemas.openxmlformats.org/drawingml/2006/main" sz="305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(</m:t>
                  </m:r>
                  <m:sSub>
                    <m:e>
                      <m:r>
                        <a:rPr xmlns:a="http://schemas.openxmlformats.org/drawingml/2006/main" sz="305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p</m:t>
                      </m:r>
                    </m:e>
                    <m:sub>
                      <m:r>
                        <a:rPr xmlns:a="http://schemas.openxmlformats.org/drawingml/2006/main" sz="305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j</m:t>
                      </m:r>
                      <m:r>
                        <a:rPr xmlns:a="http://schemas.openxmlformats.org/drawingml/2006/main" sz="305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|</m:t>
                      </m:r>
                      <m:r>
                        <a:rPr xmlns:a="http://schemas.openxmlformats.org/drawingml/2006/main" sz="305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i</m:t>
                      </m:r>
                    </m:sub>
                  </m:sSub>
                  <m:r>
                    <a:rPr xmlns:a="http://schemas.openxmlformats.org/drawingml/2006/main" sz="305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-</m:t>
                  </m:r>
                  <m:sSub>
                    <m:e>
                      <m:r>
                        <a:rPr xmlns:a="http://schemas.openxmlformats.org/drawingml/2006/main" sz="305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q</m:t>
                      </m:r>
                    </m:e>
                    <m:sub>
                      <m:r>
                        <a:rPr xmlns:a="http://schemas.openxmlformats.org/drawingml/2006/main" sz="305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j</m:t>
                      </m:r>
                      <m:r>
                        <a:rPr xmlns:a="http://schemas.openxmlformats.org/drawingml/2006/main" sz="305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|</m:t>
                      </m:r>
                      <m:r>
                        <a:rPr xmlns:a="http://schemas.openxmlformats.org/drawingml/2006/main" sz="305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i</m:t>
                      </m:r>
                    </m:sub>
                  </m:sSub>
                  <m:r>
                    <a:rPr xmlns:a="http://schemas.openxmlformats.org/drawingml/2006/main" sz="305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+</m:t>
                  </m:r>
                  <m:sSub>
                    <m:e>
                      <m:r>
                        <a:rPr xmlns:a="http://schemas.openxmlformats.org/drawingml/2006/main" sz="305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p</m:t>
                      </m:r>
                    </m:e>
                    <m:sub>
                      <m:r>
                        <a:rPr xmlns:a="http://schemas.openxmlformats.org/drawingml/2006/main" sz="305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i</m:t>
                      </m:r>
                      <m:r>
                        <a:rPr xmlns:a="http://schemas.openxmlformats.org/drawingml/2006/main" sz="305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|</m:t>
                      </m:r>
                      <m:r>
                        <a:rPr xmlns:a="http://schemas.openxmlformats.org/drawingml/2006/main" sz="305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j</m:t>
                      </m:r>
                    </m:sub>
                  </m:sSub>
                  <m:r>
                    <a:rPr xmlns:a="http://schemas.openxmlformats.org/drawingml/2006/main" sz="305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-</m:t>
                  </m:r>
                  <m:sSub>
                    <m:e>
                      <m:r>
                        <a:rPr xmlns:a="http://schemas.openxmlformats.org/drawingml/2006/main" sz="305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q</m:t>
                      </m:r>
                    </m:e>
                    <m:sub>
                      <m:r>
                        <a:rPr xmlns:a="http://schemas.openxmlformats.org/drawingml/2006/main" sz="305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i</m:t>
                      </m:r>
                      <m:r>
                        <a:rPr xmlns:a="http://schemas.openxmlformats.org/drawingml/2006/main" sz="305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|</m:t>
                      </m:r>
                      <m:r>
                        <a:rPr xmlns:a="http://schemas.openxmlformats.org/drawingml/2006/main" sz="305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j</m:t>
                      </m:r>
                    </m:sub>
                  </m:sSub>
                  <m:r>
                    <a:rPr xmlns:a="http://schemas.openxmlformats.org/drawingml/2006/main" sz="305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)</m:t>
                  </m:r>
                  <m:r>
                    <a:rPr xmlns:a="http://schemas.openxmlformats.org/drawingml/2006/main" sz="305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(</m:t>
                  </m:r>
                  <m:sSub>
                    <m:e>
                      <m:r>
                        <a:rPr xmlns:a="http://schemas.openxmlformats.org/drawingml/2006/main" sz="305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y</m:t>
                      </m:r>
                    </m:e>
                    <m:sub>
                      <m:r>
                        <a:rPr xmlns:a="http://schemas.openxmlformats.org/drawingml/2006/main" sz="305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i</m:t>
                      </m:r>
                    </m:sub>
                  </m:sSub>
                  <m:r>
                    <a:rPr xmlns:a="http://schemas.openxmlformats.org/drawingml/2006/main" sz="305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-</m:t>
                  </m:r>
                  <m:sSub>
                    <m:e>
                      <m:r>
                        <a:rPr xmlns:a="http://schemas.openxmlformats.org/drawingml/2006/main" sz="305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y</m:t>
                      </m:r>
                    </m:e>
                    <m:sub>
                      <m:r>
                        <a:rPr xmlns:a="http://schemas.openxmlformats.org/drawingml/2006/main" sz="305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j</m:t>
                      </m:r>
                    </m:sub>
                  </m:sSub>
                  <m:r>
                    <a:rPr xmlns:a="http://schemas.openxmlformats.org/drawingml/2006/main" sz="305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)</m:t>
                  </m:r>
                </m:oMath>
              </m:oMathPara>
            </a14:m>
          </a:p>
        </p:txBody>
      </p:sp>
      <p:sp>
        <p:nvSpPr>
          <p:cNvPr id="425" name="Slide Number"/>
          <p:cNvSpPr txBox="1"/>
          <p:nvPr>
            <p:ph type="sldNum" sz="quarter" idx="4294967295"/>
          </p:nvPr>
        </p:nvSpPr>
        <p:spPr>
          <a:xfrm>
            <a:off x="6360262" y="9271000"/>
            <a:ext cx="271576" cy="3556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="0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" name="SN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SNE</a:t>
            </a:r>
          </a:p>
        </p:txBody>
      </p:sp>
      <p:sp>
        <p:nvSpPr>
          <p:cNvPr id="428" name="Intuitive interpretation:…"/>
          <p:cNvSpPr txBox="1"/>
          <p:nvPr>
            <p:ph type="body" idx="1"/>
          </p:nvPr>
        </p:nvSpPr>
        <p:spPr>
          <a:xfrm>
            <a:off x="355600" y="2299822"/>
            <a:ext cx="12293600" cy="6699684"/>
          </a:xfrm>
          <a:prstGeom prst="rect">
            <a:avLst/>
          </a:prstGeom>
        </p:spPr>
        <p:txBody>
          <a:bodyPr/>
          <a:lstStyle/>
          <a:p>
            <a:pPr/>
            <a14:m>
              <m:oMathPara>
                <m:oMathParaPr>
                  <m:jc m:val="left"/>
                </m:oMathParaPr>
                <m:oMath>
                  <m:f>
                    <m:fPr>
                      <m:ctrlPr>
                        <a:rPr xmlns:a="http://schemas.openxmlformats.org/drawingml/2006/main" sz="40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</m:ctrlPr>
                      <m:type m:val="bar"/>
                    </m:fPr>
                    <m:num>
                      <m:r>
                        <m:rPr>
                          <m:sty m:val="p"/>
                        </m:rPr>
                        <a:rPr xmlns:a="http://schemas.openxmlformats.org/drawingml/2006/main" sz="40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∂</m:t>
                      </m:r>
                      <m:r>
                        <a:rPr xmlns:a="http://schemas.openxmlformats.org/drawingml/2006/main" sz="40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C</m:t>
                      </m:r>
                    </m:num>
                    <m:den>
                      <m:r>
                        <m:rPr>
                          <m:sty m:val="p"/>
                        </m:rPr>
                        <a:rPr xmlns:a="http://schemas.openxmlformats.org/drawingml/2006/main" sz="40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∂</m:t>
                      </m:r>
                      <m:sSub>
                        <m:e>
                          <m:r>
                            <a:rPr xmlns:a="http://schemas.openxmlformats.org/drawingml/2006/main" sz="4000" i="1">
                              <a:solidFill>
                                <a:srgbClr val="525252"/>
                              </a:solidFill>
                              <a:latin typeface="Cambria Math" panose="02040503050406030204" pitchFamily="18" charset="0"/>
                            </a:rPr>
                            <m:t>y</m:t>
                          </m:r>
                        </m:e>
                        <m:sub>
                          <m:r>
                            <a:rPr xmlns:a="http://schemas.openxmlformats.org/drawingml/2006/main" sz="4000" i="1">
                              <a:solidFill>
                                <a:srgbClr val="525252"/>
                              </a:solidFill>
                              <a:latin typeface="Cambria Math" panose="02040503050406030204" pitchFamily="18" charset="0"/>
                            </a:rPr>
                            <m:t>i</m:t>
                          </m:r>
                        </m:sub>
                      </m:sSub>
                    </m:den>
                  </m:f>
                  <m:r>
                    <a:rPr xmlns:a="http://schemas.openxmlformats.org/drawingml/2006/main" sz="400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=</m:t>
                  </m:r>
                  <m:r>
                    <a:rPr xmlns:a="http://schemas.openxmlformats.org/drawingml/2006/main" sz="400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2</m:t>
                  </m:r>
                  <m:limLow>
                    <m:e>
                      <m:r>
                        <a:rPr xmlns:a="http://schemas.openxmlformats.org/drawingml/2006/main" sz="40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∑</m:t>
                      </m:r>
                    </m:e>
                    <m:lim>
                      <m:r>
                        <a:rPr xmlns:a="http://schemas.openxmlformats.org/drawingml/2006/main" sz="40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j</m:t>
                      </m:r>
                    </m:lim>
                  </m:limLow>
                  <m:r>
                    <a:rPr xmlns:a="http://schemas.openxmlformats.org/drawingml/2006/main" sz="400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(</m:t>
                  </m:r>
                  <m:sSub>
                    <m:e>
                      <m:r>
                        <a:rPr xmlns:a="http://schemas.openxmlformats.org/drawingml/2006/main" sz="40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p</m:t>
                      </m:r>
                    </m:e>
                    <m:sub>
                      <m:r>
                        <a:rPr xmlns:a="http://schemas.openxmlformats.org/drawingml/2006/main" sz="40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j</m:t>
                      </m:r>
                      <m:r>
                        <a:rPr xmlns:a="http://schemas.openxmlformats.org/drawingml/2006/main" sz="40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|</m:t>
                      </m:r>
                      <m:r>
                        <a:rPr xmlns:a="http://schemas.openxmlformats.org/drawingml/2006/main" sz="40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i</m:t>
                      </m:r>
                    </m:sub>
                  </m:sSub>
                  <m:r>
                    <a:rPr xmlns:a="http://schemas.openxmlformats.org/drawingml/2006/main" sz="400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-</m:t>
                  </m:r>
                  <m:sSub>
                    <m:e>
                      <m:r>
                        <a:rPr xmlns:a="http://schemas.openxmlformats.org/drawingml/2006/main" sz="40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q</m:t>
                      </m:r>
                    </m:e>
                    <m:sub>
                      <m:r>
                        <a:rPr xmlns:a="http://schemas.openxmlformats.org/drawingml/2006/main" sz="40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j</m:t>
                      </m:r>
                      <m:r>
                        <a:rPr xmlns:a="http://schemas.openxmlformats.org/drawingml/2006/main" sz="40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|</m:t>
                      </m:r>
                      <m:r>
                        <a:rPr xmlns:a="http://schemas.openxmlformats.org/drawingml/2006/main" sz="40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i</m:t>
                      </m:r>
                    </m:sub>
                  </m:sSub>
                  <m:r>
                    <a:rPr xmlns:a="http://schemas.openxmlformats.org/drawingml/2006/main" sz="400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+</m:t>
                  </m:r>
                  <m:sSub>
                    <m:e>
                      <m:r>
                        <a:rPr xmlns:a="http://schemas.openxmlformats.org/drawingml/2006/main" sz="40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p</m:t>
                      </m:r>
                    </m:e>
                    <m:sub>
                      <m:r>
                        <a:rPr xmlns:a="http://schemas.openxmlformats.org/drawingml/2006/main" sz="40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i</m:t>
                      </m:r>
                      <m:r>
                        <a:rPr xmlns:a="http://schemas.openxmlformats.org/drawingml/2006/main" sz="40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|</m:t>
                      </m:r>
                      <m:r>
                        <a:rPr xmlns:a="http://schemas.openxmlformats.org/drawingml/2006/main" sz="40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j</m:t>
                      </m:r>
                    </m:sub>
                  </m:sSub>
                  <m:r>
                    <a:rPr xmlns:a="http://schemas.openxmlformats.org/drawingml/2006/main" sz="400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-</m:t>
                  </m:r>
                  <m:sSub>
                    <m:e>
                      <m:r>
                        <a:rPr xmlns:a="http://schemas.openxmlformats.org/drawingml/2006/main" sz="40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q</m:t>
                      </m:r>
                    </m:e>
                    <m:sub>
                      <m:r>
                        <a:rPr xmlns:a="http://schemas.openxmlformats.org/drawingml/2006/main" sz="40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i</m:t>
                      </m:r>
                      <m:r>
                        <a:rPr xmlns:a="http://schemas.openxmlformats.org/drawingml/2006/main" sz="40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|</m:t>
                      </m:r>
                      <m:r>
                        <a:rPr xmlns:a="http://schemas.openxmlformats.org/drawingml/2006/main" sz="40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j</m:t>
                      </m:r>
                    </m:sub>
                  </m:sSub>
                  <m:r>
                    <a:rPr xmlns:a="http://schemas.openxmlformats.org/drawingml/2006/main" sz="400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)</m:t>
                  </m:r>
                  <m:r>
                    <a:rPr xmlns:a="http://schemas.openxmlformats.org/drawingml/2006/main" sz="400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(</m:t>
                  </m:r>
                  <m:sSub>
                    <m:e>
                      <m:r>
                        <a:rPr xmlns:a="http://schemas.openxmlformats.org/drawingml/2006/main" sz="40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y</m:t>
                      </m:r>
                    </m:e>
                    <m:sub>
                      <m:r>
                        <a:rPr xmlns:a="http://schemas.openxmlformats.org/drawingml/2006/main" sz="40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i</m:t>
                      </m:r>
                    </m:sub>
                  </m:sSub>
                  <m:r>
                    <a:rPr xmlns:a="http://schemas.openxmlformats.org/drawingml/2006/main" sz="400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-</m:t>
                  </m:r>
                  <m:sSub>
                    <m:e>
                      <m:r>
                        <a:rPr xmlns:a="http://schemas.openxmlformats.org/drawingml/2006/main" sz="40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y</m:t>
                      </m:r>
                    </m:e>
                    <m:sub>
                      <m:r>
                        <a:rPr xmlns:a="http://schemas.openxmlformats.org/drawingml/2006/main" sz="40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j</m:t>
                      </m:r>
                    </m:sub>
                  </m:sSub>
                  <m:r>
                    <a:rPr xmlns:a="http://schemas.openxmlformats.org/drawingml/2006/main" sz="400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)</m:t>
                  </m:r>
                </m:oMath>
              </m:oMathPara>
            </a14:m>
          </a:p>
          <a:p>
            <a:pPr/>
            <a:r>
              <a:t>Intuitive interpretation:</a:t>
            </a:r>
          </a:p>
          <a:p>
            <a:pPr lvl="1"/>
            <a:r>
              <a:t>Imagine a system of attraction/springs between points</a:t>
            </a:r>
          </a:p>
          <a:p>
            <a:pPr lvl="1"/>
            <a:r>
              <a:t>If the distance is right, left=0, don’t move</a:t>
            </a:r>
          </a:p>
          <a:p>
            <a:pPr lvl="1"/>
            <a:r>
              <a:t>If </a:t>
            </a:r>
            <a14:m>
              <m:oMath>
                <m:r>
                  <a:rPr xmlns:a="http://schemas.openxmlformats.org/drawingml/2006/main" sz="305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i</m:t>
                </m:r>
              </m:oMath>
            </a14:m>
            <a:r>
              <a:t> is “too far”, left is positive, we go in the direction of </a:t>
            </a:r>
            <a14:m>
              <m:oMath>
                <m:r>
                  <a:rPr xmlns:a="http://schemas.openxmlformats.org/drawingml/2006/main" sz="305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j</m:t>
                </m:r>
              </m:oMath>
            </a14:m>
          </a:p>
          <a:p>
            <a:pPr lvl="1"/>
            <a:r>
              <a:t>If </a:t>
            </a:r>
            <a14:m>
              <m:oMath>
                <m:r>
                  <a:rPr xmlns:a="http://schemas.openxmlformats.org/drawingml/2006/main" sz="305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i</m:t>
                </m:r>
              </m:oMath>
            </a14:m>
            <a:r>
              <a:t> is “too close”, left is negative, we move away from </a:t>
            </a:r>
            <a14:m>
              <m:oMath>
                <m:r>
                  <a:rPr xmlns:a="http://schemas.openxmlformats.org/drawingml/2006/main" sz="305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j</m:t>
                </m:r>
              </m:oMath>
            </a14:m>
          </a:p>
        </p:txBody>
      </p:sp>
      <p:sp>
        <p:nvSpPr>
          <p:cNvPr id="429" name="Slide Number"/>
          <p:cNvSpPr txBox="1"/>
          <p:nvPr>
            <p:ph type="sldNum" sz="quarter" idx="4294967295"/>
          </p:nvPr>
        </p:nvSpPr>
        <p:spPr>
          <a:xfrm>
            <a:off x="6360262" y="9271000"/>
            <a:ext cx="271576" cy="3556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="0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SN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SNE</a:t>
            </a:r>
          </a:p>
        </p:txBody>
      </p:sp>
      <p:sp>
        <p:nvSpPr>
          <p:cNvPr id="432" name="Missing part: how to fix   for similarity in original space?…"/>
          <p:cNvSpPr txBox="1"/>
          <p:nvPr>
            <p:ph type="body" idx="1"/>
          </p:nvPr>
        </p:nvSpPr>
        <p:spPr>
          <a:xfrm>
            <a:off x="355600" y="2299822"/>
            <a:ext cx="12293600" cy="6699684"/>
          </a:xfrm>
          <a:prstGeom prst="rect">
            <a:avLst/>
          </a:prstGeom>
        </p:spPr>
        <p:txBody>
          <a:bodyPr/>
          <a:lstStyle/>
          <a:p>
            <a:pPr/>
            <a:r>
              <a:t>Missing part: how to fix </a:t>
            </a:r>
            <a14:m>
              <m:oMath>
                <m:r>
                  <a:rPr xmlns:a="http://schemas.openxmlformats.org/drawingml/2006/main" sz="400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σ</m:t>
                </m:r>
              </m:oMath>
            </a14:m>
            <a:r>
              <a:t> for similarity in original space?</a:t>
            </a:r>
          </a:p>
          <a:p>
            <a:pPr/>
            <a:r>
              <a:t>Density of points is assumed heterogeneous, </a:t>
            </a:r>
            <a14:m>
              <m:oMath>
                <m:r>
                  <a:rPr xmlns:a="http://schemas.openxmlformats.org/drawingml/2006/main" sz="400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σ</m:t>
                </m:r>
              </m:oMath>
            </a14:m>
            <a:r>
              <a:t> is chosen independently for each point.</a:t>
            </a:r>
          </a:p>
          <a:p>
            <a:pPr lvl="1"/>
            <a:r>
              <a:t>User fix a parameter of </a:t>
            </a:r>
            <a:r>
              <a:rPr i="1">
                <a:latin typeface="Gill Sans"/>
                <a:ea typeface="Gill Sans"/>
                <a:cs typeface="Gill Sans"/>
                <a:sym typeface="Gill Sans"/>
              </a:rPr>
              <a:t>perplexity, </a:t>
            </a:r>
            <a14:m>
              <m:oMath>
                <m:r>
                  <a:rPr xmlns:a="http://schemas.openxmlformats.org/drawingml/2006/main" sz="305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p</m:t>
                </m:r>
                <m:r>
                  <a:rPr xmlns:a="http://schemas.openxmlformats.org/drawingml/2006/main" sz="305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e</m:t>
                </m:r>
                <m:r>
                  <a:rPr xmlns:a="http://schemas.openxmlformats.org/drawingml/2006/main" sz="305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r</m:t>
                </m:r>
                <m:r>
                  <a:rPr xmlns:a="http://schemas.openxmlformats.org/drawingml/2006/main" sz="305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p</m:t>
                </m:r>
                <m:r>
                  <a:rPr xmlns:a="http://schemas.openxmlformats.org/drawingml/2006/main" sz="305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(</m:t>
                </m:r>
                <m:sSub>
                  <m:e>
                    <m:r>
                      <a:rPr xmlns:a="http://schemas.openxmlformats.org/drawingml/2006/main" sz="3050" i="1">
                        <a:solidFill>
                          <a:srgbClr val="525252"/>
                        </a:solidFill>
                        <a:latin typeface="Cambria Math" panose="02040503050406030204" pitchFamily="18" charset="0"/>
                      </a:rPr>
                      <m:t>p</m:t>
                    </m:r>
                  </m:e>
                  <m:sub>
                    <m:r>
                      <a:rPr xmlns:a="http://schemas.openxmlformats.org/drawingml/2006/main" sz="3050" i="1">
                        <a:solidFill>
                          <a:srgbClr val="525252"/>
                        </a:solidFill>
                        <a:latin typeface="Cambria Math" panose="02040503050406030204" pitchFamily="18" charset="0"/>
                      </a:rPr>
                      <m:t>i</m:t>
                    </m:r>
                  </m:sub>
                </m:sSub>
                <m:r>
                  <a:rPr xmlns:a="http://schemas.openxmlformats.org/drawingml/2006/main" sz="305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)</m:t>
                </m:r>
                <m:r>
                  <a:rPr xmlns:a="http://schemas.openxmlformats.org/drawingml/2006/main" sz="305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=</m:t>
                </m:r>
                <m:sSup>
                  <m:e>
                    <m:r>
                      <a:rPr xmlns:a="http://schemas.openxmlformats.org/drawingml/2006/main" sz="3050" i="1">
                        <a:solidFill>
                          <a:srgbClr val="525252"/>
                        </a:solidFill>
                        <a:latin typeface="Cambria Math" panose="02040503050406030204" pitchFamily="18" charset="0"/>
                      </a:rPr>
                      <m:t>2</m:t>
                    </m:r>
                  </m:e>
                  <m:sup>
                    <m:r>
                      <a:rPr xmlns:a="http://schemas.openxmlformats.org/drawingml/2006/main" sz="3050" i="1">
                        <a:solidFill>
                          <a:srgbClr val="525252"/>
                        </a:solidFill>
                        <a:latin typeface="Cambria Math" panose="02040503050406030204" pitchFamily="18" charset="0"/>
                      </a:rPr>
                      <m:t>H</m:t>
                    </m:r>
                    <m:r>
                      <a:rPr xmlns:a="http://schemas.openxmlformats.org/drawingml/2006/main" sz="3050" i="1">
                        <a:solidFill>
                          <a:srgbClr val="525252"/>
                        </a:solidFill>
                        <a:latin typeface="Cambria Math" panose="02040503050406030204" pitchFamily="18" charset="0"/>
                      </a:rPr>
                      <m:t>(</m:t>
                    </m:r>
                    <m:sSub>
                      <m:e>
                        <m:r>
                          <a:rPr xmlns:a="http://schemas.openxmlformats.org/drawingml/2006/main" sz="3050" i="1">
                            <a:solidFill>
                              <a:srgbClr val="525252"/>
                            </a:solidFill>
                            <a:latin typeface="Cambria Math" panose="02040503050406030204" pitchFamily="18" charset="0"/>
                          </a:rPr>
                          <m:t>p</m:t>
                        </m:r>
                      </m:e>
                      <m:sub>
                        <m:r>
                          <a:rPr xmlns:a="http://schemas.openxmlformats.org/drawingml/2006/main" sz="3050" i="1">
                            <a:solidFill>
                              <a:srgbClr val="525252"/>
                            </a:solidFill>
                            <a:latin typeface="Cambria Math" panose="02040503050406030204" pitchFamily="18" charset="0"/>
                          </a:rPr>
                          <m:t>i</m:t>
                        </m:r>
                      </m:sub>
                    </m:sSub>
                    <m:r>
                      <a:rPr xmlns:a="http://schemas.openxmlformats.org/drawingml/2006/main" sz="3050" i="1">
                        <a:solidFill>
                          <a:srgbClr val="525252"/>
                        </a:solidFill>
                        <a:latin typeface="Cambria Math" panose="02040503050406030204" pitchFamily="18" charset="0"/>
                      </a:rPr>
                      <m:t>)</m:t>
                    </m:r>
                  </m:sup>
                </m:sSup>
              </m:oMath>
            </a14:m>
            <a:endParaRPr i="1">
              <a:latin typeface="Gill Sans"/>
              <a:ea typeface="Gill Sans"/>
              <a:cs typeface="Gill Sans"/>
              <a:sym typeface="Gill Sans"/>
            </a:endParaRPr>
          </a:p>
          <a:p>
            <a:pPr lvl="2"/>
            <a:r>
              <a:t>With </a:t>
            </a:r>
            <a14:m>
              <m:oMath>
                <m:r>
                  <a:rPr xmlns:a="http://schemas.openxmlformats.org/drawingml/2006/main" sz="250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H</m:t>
                </m:r>
                <m:r>
                  <a:rPr xmlns:a="http://schemas.openxmlformats.org/drawingml/2006/main" sz="250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(</m:t>
                </m:r>
                <m:sSub>
                  <m:e>
                    <m:r>
                      <a:rPr xmlns:a="http://schemas.openxmlformats.org/drawingml/2006/main" sz="2500" i="1">
                        <a:solidFill>
                          <a:srgbClr val="525252"/>
                        </a:solidFill>
                        <a:latin typeface="Cambria Math" panose="02040503050406030204" pitchFamily="18" charset="0"/>
                      </a:rPr>
                      <m:t>P</m:t>
                    </m:r>
                  </m:e>
                  <m:sub>
                    <m:r>
                      <a:rPr xmlns:a="http://schemas.openxmlformats.org/drawingml/2006/main" sz="2500" i="1">
                        <a:solidFill>
                          <a:srgbClr val="525252"/>
                        </a:solidFill>
                        <a:latin typeface="Cambria Math" panose="02040503050406030204" pitchFamily="18" charset="0"/>
                      </a:rPr>
                      <m:t>i</m:t>
                    </m:r>
                  </m:sub>
                </m:sSub>
                <m:r>
                  <a:rPr xmlns:a="http://schemas.openxmlformats.org/drawingml/2006/main" sz="250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)</m:t>
                </m:r>
                <m:r>
                  <a:rPr xmlns:a="http://schemas.openxmlformats.org/drawingml/2006/main" sz="250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=</m:t>
                </m:r>
                <m:r>
                  <a:rPr xmlns:a="http://schemas.openxmlformats.org/drawingml/2006/main" sz="250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-</m:t>
                </m:r>
                <m:limLow>
                  <m:e>
                    <m:r>
                      <a:rPr xmlns:a="http://schemas.openxmlformats.org/drawingml/2006/main" sz="2500" i="1">
                        <a:solidFill>
                          <a:srgbClr val="525252"/>
                        </a:solidFill>
                        <a:latin typeface="Cambria Math" panose="02040503050406030204" pitchFamily="18" charset="0"/>
                      </a:rPr>
                      <m:t>∑</m:t>
                    </m:r>
                  </m:e>
                  <m:lim>
                    <m:r>
                      <a:rPr xmlns:a="http://schemas.openxmlformats.org/drawingml/2006/main" sz="2500" i="1">
                        <a:solidFill>
                          <a:srgbClr val="525252"/>
                        </a:solidFill>
                        <a:latin typeface="Cambria Math" panose="02040503050406030204" pitchFamily="18" charset="0"/>
                      </a:rPr>
                      <m:t>j</m:t>
                    </m:r>
                  </m:lim>
                </m:limLow>
                <m:sSub>
                  <m:e>
                    <m:r>
                      <a:rPr xmlns:a="http://schemas.openxmlformats.org/drawingml/2006/main" sz="2500" i="1">
                        <a:solidFill>
                          <a:srgbClr val="525252"/>
                        </a:solidFill>
                        <a:latin typeface="Cambria Math" panose="02040503050406030204" pitchFamily="18" charset="0"/>
                      </a:rPr>
                      <m:t>p</m:t>
                    </m:r>
                  </m:e>
                  <m:sub>
                    <m:r>
                      <a:rPr xmlns:a="http://schemas.openxmlformats.org/drawingml/2006/main" sz="2500" i="1">
                        <a:solidFill>
                          <a:srgbClr val="525252"/>
                        </a:solidFill>
                        <a:latin typeface="Cambria Math" panose="02040503050406030204" pitchFamily="18" charset="0"/>
                      </a:rPr>
                      <m:t>j</m:t>
                    </m:r>
                    <m:r>
                      <a:rPr xmlns:a="http://schemas.openxmlformats.org/drawingml/2006/main" sz="2500" i="1">
                        <a:solidFill>
                          <a:srgbClr val="525252"/>
                        </a:solidFill>
                        <a:latin typeface="Cambria Math" panose="02040503050406030204" pitchFamily="18" charset="0"/>
                      </a:rPr>
                      <m:t>|</m:t>
                    </m:r>
                    <m:r>
                      <a:rPr xmlns:a="http://schemas.openxmlformats.org/drawingml/2006/main" sz="2500" i="1">
                        <a:solidFill>
                          <a:srgbClr val="525252"/>
                        </a:solidFill>
                        <a:latin typeface="Cambria Math" panose="02040503050406030204" pitchFamily="18" charset="0"/>
                      </a:rPr>
                      <m:t>i</m:t>
                    </m:r>
                  </m:sub>
                </m:sSub>
                <m:r>
                  <a:rPr xmlns:a="http://schemas.openxmlformats.org/drawingml/2006/main" sz="250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l</m:t>
                </m:r>
                <m:r>
                  <a:rPr xmlns:a="http://schemas.openxmlformats.org/drawingml/2006/main" sz="250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o</m:t>
                </m:r>
                <m:sSub>
                  <m:e>
                    <m:r>
                      <a:rPr xmlns:a="http://schemas.openxmlformats.org/drawingml/2006/main" sz="2500" i="1">
                        <a:solidFill>
                          <a:srgbClr val="525252"/>
                        </a:solidFill>
                        <a:latin typeface="Cambria Math" panose="02040503050406030204" pitchFamily="18" charset="0"/>
                      </a:rPr>
                      <m:t>g</m:t>
                    </m:r>
                  </m:e>
                  <m:sub>
                    <m:r>
                      <a:rPr xmlns:a="http://schemas.openxmlformats.org/drawingml/2006/main" sz="2500" i="1">
                        <a:solidFill>
                          <a:srgbClr val="525252"/>
                        </a:solidFill>
                        <a:latin typeface="Cambria Math" panose="02040503050406030204" pitchFamily="18" charset="0"/>
                      </a:rPr>
                      <m:t>2</m:t>
                    </m:r>
                  </m:sub>
                </m:sSub>
                <m:sSub>
                  <m:e>
                    <m:r>
                      <a:rPr xmlns:a="http://schemas.openxmlformats.org/drawingml/2006/main" sz="2500" i="1">
                        <a:solidFill>
                          <a:srgbClr val="525252"/>
                        </a:solidFill>
                        <a:latin typeface="Cambria Math" panose="02040503050406030204" pitchFamily="18" charset="0"/>
                      </a:rPr>
                      <m:t>p</m:t>
                    </m:r>
                  </m:e>
                  <m:sub>
                    <m:r>
                      <a:rPr xmlns:a="http://schemas.openxmlformats.org/drawingml/2006/main" sz="2500" i="1">
                        <a:solidFill>
                          <a:srgbClr val="525252"/>
                        </a:solidFill>
                        <a:latin typeface="Cambria Math" panose="02040503050406030204" pitchFamily="18" charset="0"/>
                      </a:rPr>
                      <m:t>j</m:t>
                    </m:r>
                    <m:r>
                      <a:rPr xmlns:a="http://schemas.openxmlformats.org/drawingml/2006/main" sz="2500" i="1">
                        <a:solidFill>
                          <a:srgbClr val="525252"/>
                        </a:solidFill>
                        <a:latin typeface="Cambria Math" panose="02040503050406030204" pitchFamily="18" charset="0"/>
                      </a:rPr>
                      <m:t>|</m:t>
                    </m:r>
                    <m:r>
                      <a:rPr xmlns:a="http://schemas.openxmlformats.org/drawingml/2006/main" sz="2500" i="1">
                        <a:solidFill>
                          <a:srgbClr val="525252"/>
                        </a:solidFill>
                        <a:latin typeface="Cambria Math" panose="02040503050406030204" pitchFamily="18" charset="0"/>
                      </a:rPr>
                      <m:t>i</m:t>
                    </m:r>
                  </m:sub>
                </m:sSub>
              </m:oMath>
            </a14:m>
            <a:r>
              <a:t> Shannon Entropy</a:t>
            </a:r>
          </a:p>
          <a:p>
            <a:pPr lvl="2"/>
            <a:r>
              <a:t>Search for </a:t>
            </a:r>
            <a14:m>
              <m:oMath>
                <m:sSub>
                  <m:e>
                    <m:r>
                      <a:rPr xmlns:a="http://schemas.openxmlformats.org/drawingml/2006/main" sz="2500" i="1">
                        <a:solidFill>
                          <a:srgbClr val="525252"/>
                        </a:solidFill>
                        <a:latin typeface="Cambria Math" panose="02040503050406030204" pitchFamily="18" charset="0"/>
                      </a:rPr>
                      <m:t>σ</m:t>
                    </m:r>
                  </m:e>
                  <m:sub>
                    <m:r>
                      <a:rPr xmlns:a="http://schemas.openxmlformats.org/drawingml/2006/main" sz="2500" i="1">
                        <a:solidFill>
                          <a:srgbClr val="525252"/>
                        </a:solidFill>
                        <a:latin typeface="Cambria Math" panose="02040503050406030204" pitchFamily="18" charset="0"/>
                      </a:rPr>
                      <m:t>i</m:t>
                    </m:r>
                  </m:sub>
                </m:sSub>
              </m:oMath>
            </a14:m>
            <a:r>
              <a:t> to obtain the right perplexity.</a:t>
            </a:r>
          </a:p>
          <a:p>
            <a:pPr lvl="1"/>
            <a:r>
              <a:t>It is a bit like imposing to have a fix number of neighbors</a:t>
            </a:r>
          </a:p>
          <a:p>
            <a:pPr lvl="2"/>
            <a:r>
              <a:t>But you can have few points at very short distance and many at long distance</a:t>
            </a:r>
          </a:p>
          <a:p>
            <a:pPr lvl="2"/>
            <a:r>
              <a:t>Or many at medium distance</a:t>
            </a:r>
          </a:p>
          <a:p>
            <a:pPr lvl="2"/>
            <a:r>
              <a:t>As long as the overall distribution of distance is respected</a:t>
            </a:r>
          </a:p>
        </p:txBody>
      </p:sp>
      <p:sp>
        <p:nvSpPr>
          <p:cNvPr id="433" name="Slide Number"/>
          <p:cNvSpPr txBox="1"/>
          <p:nvPr>
            <p:ph type="sldNum" sz="quarter" idx="4294967295"/>
          </p:nvPr>
        </p:nvSpPr>
        <p:spPr>
          <a:xfrm>
            <a:off x="6360262" y="9271000"/>
            <a:ext cx="271576" cy="3556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Influence of perplexity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Influence of perplexity</a:t>
            </a:r>
          </a:p>
        </p:txBody>
      </p:sp>
      <p:pic>
        <p:nvPicPr>
          <p:cNvPr id="436" name="Image" descr="Image"/>
          <p:cNvPicPr>
            <a:picLocks noChangeAspect="1"/>
          </p:cNvPicPr>
          <p:nvPr/>
        </p:nvPicPr>
        <p:blipFill>
          <a:blip r:embed="rId2">
            <a:extLst/>
          </a:blip>
          <a:srcRect l="0" t="0" r="0" b="36499"/>
          <a:stretch>
            <a:fillRect/>
          </a:stretch>
        </p:blipFill>
        <p:spPr>
          <a:xfrm>
            <a:off x="990103" y="3286805"/>
            <a:ext cx="11373468" cy="3851845"/>
          </a:xfrm>
          <a:prstGeom prst="rect">
            <a:avLst/>
          </a:prstGeom>
          <a:ln w="12700">
            <a:miter lim="400000"/>
          </a:ln>
        </p:spPr>
      </p:pic>
      <p:sp>
        <p:nvSpPr>
          <p:cNvPr id="437" name="Slide Number"/>
          <p:cNvSpPr txBox="1"/>
          <p:nvPr>
            <p:ph type="sldNum" sz="quarter" idx="4294967295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438" name="More like…"/>
          <p:cNvSpPr txBox="1"/>
          <p:nvPr/>
        </p:nvSpPr>
        <p:spPr>
          <a:xfrm>
            <a:off x="3747838" y="7449677"/>
            <a:ext cx="2227846" cy="1320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More like </a:t>
            </a:r>
          </a:p>
          <a:p>
            <a:pPr/>
            <a:r>
              <a:t>Isomap</a:t>
            </a:r>
          </a:p>
        </p:txBody>
      </p:sp>
      <p:sp>
        <p:nvSpPr>
          <p:cNvPr id="439" name="More like…"/>
          <p:cNvSpPr txBox="1"/>
          <p:nvPr/>
        </p:nvSpPr>
        <p:spPr>
          <a:xfrm>
            <a:off x="9463948" y="7449677"/>
            <a:ext cx="2227847" cy="1320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More like </a:t>
            </a:r>
          </a:p>
          <a:p>
            <a:pPr/>
            <a:r>
              <a:t>MDS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="0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" name="t-SN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t-SNE</a:t>
            </a:r>
          </a:p>
        </p:txBody>
      </p:sp>
      <p:sp>
        <p:nvSpPr>
          <p:cNvPr id="442" name="T-SNE modifies the distance in the lower dimensional space…"/>
          <p:cNvSpPr txBox="1"/>
          <p:nvPr>
            <p:ph type="body" idx="1"/>
          </p:nvPr>
        </p:nvSpPr>
        <p:spPr>
          <a:xfrm>
            <a:off x="355600" y="2299822"/>
            <a:ext cx="12293600" cy="6699684"/>
          </a:xfrm>
          <a:prstGeom prst="rect">
            <a:avLst/>
          </a:prstGeom>
        </p:spPr>
        <p:txBody>
          <a:bodyPr/>
          <a:lstStyle/>
          <a:p>
            <a:pPr/>
            <a:r>
              <a:t>T-SNE modifies the distance in the lower dimensional space</a:t>
            </a:r>
          </a:p>
          <a:p>
            <a:pPr/>
            <a:r>
              <a:t>It uses a Student-t distribution, which leads to several advantages</a:t>
            </a:r>
          </a:p>
          <a:p>
            <a:pPr lvl="1"/>
            <a:r>
              <a:t>Makes optimisation easier and faster</a:t>
            </a:r>
          </a:p>
          <a:p>
            <a:pPr lvl="1"/>
            <a:r>
              <a:t>Tends to “exaggerate” similarities/dissimilarities</a:t>
            </a:r>
          </a:p>
          <a:p>
            <a:pPr lvl="2"/>
            <a:r>
              <a:t>Emphasizes clusters, i.e., groups of nodes all close together</a:t>
            </a:r>
          </a:p>
        </p:txBody>
      </p:sp>
      <p:sp>
        <p:nvSpPr>
          <p:cNvPr id="443" name="Slide Number"/>
          <p:cNvSpPr txBox="1"/>
          <p:nvPr>
            <p:ph type="sldNum" sz="quarter" idx="4294967295"/>
          </p:nvPr>
        </p:nvSpPr>
        <p:spPr>
          <a:xfrm>
            <a:off x="6360262" y="9271000"/>
            <a:ext cx="271576" cy="3556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7" name="Image"/>
          <p:cNvGrpSpPr/>
          <p:nvPr/>
        </p:nvGrpSpPr>
        <p:grpSpPr>
          <a:xfrm>
            <a:off x="465264" y="3528351"/>
            <a:ext cx="11812079" cy="3373226"/>
            <a:chOff x="0" y="0"/>
            <a:chExt cx="11812078" cy="3373225"/>
          </a:xfrm>
        </p:grpSpPr>
        <p:pic>
          <p:nvPicPr>
            <p:cNvPr id="446" name="Image" descr="Image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127000" y="88900"/>
              <a:ext cx="11558079" cy="3043026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445" name="Image" descr="Image"/>
            <p:cNvPicPr>
              <a:picLocks noChangeAspect="0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0" y="0"/>
              <a:ext cx="11812079" cy="3373226"/>
            </a:xfrm>
            <a:prstGeom prst="rect">
              <a:avLst/>
            </a:prstGeom>
            <a:effectLst/>
          </p:spPr>
        </p:pic>
      </p:grpSp>
      <p:sp>
        <p:nvSpPr>
          <p:cNvPr id="448" name="Slide Number"/>
          <p:cNvSpPr txBox="1"/>
          <p:nvPr>
            <p:ph type="sldNum" sz="quarter" idx="4294967295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Visualization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Visualization</a:t>
            </a:r>
          </a:p>
        </p:txBody>
      </p:sp>
      <p:sp>
        <p:nvSpPr>
          <p:cNvPr id="189" name="Your data is perfectly fine, but you want to intuitively understand how it is organized…"/>
          <p:cNvSpPr txBox="1"/>
          <p:nvPr>
            <p:ph type="body" sz="half" idx="1"/>
          </p:nvPr>
        </p:nvSpPr>
        <p:spPr>
          <a:xfrm>
            <a:off x="461330" y="3969484"/>
            <a:ext cx="12293601" cy="3106707"/>
          </a:xfrm>
          <a:prstGeom prst="rect">
            <a:avLst/>
          </a:prstGeom>
        </p:spPr>
        <p:txBody>
          <a:bodyPr/>
          <a:lstStyle/>
          <a:p>
            <a:pPr/>
            <a:r>
              <a:t>Your data is perfectly fine, but you want to intuitively understand how it is organized</a:t>
            </a:r>
          </a:p>
          <a:p>
            <a:pPr lvl="1"/>
            <a:r>
              <a:t>Are there groups of similar objects?</a:t>
            </a:r>
          </a:p>
          <a:p>
            <a:pPr lvl="1"/>
            <a:r>
              <a:t>Are my clusters meaningful?</a:t>
            </a:r>
          </a:p>
          <a:p>
            <a:pPr lvl="1"/>
            <a:r>
              <a:t>Is my classification/clustering on some types of elements and not others.</a:t>
            </a:r>
          </a:p>
        </p:txBody>
      </p:sp>
      <p:sp>
        <p:nvSpPr>
          <p:cNvPr id="190" name="Slide Number"/>
          <p:cNvSpPr txBox="1"/>
          <p:nvPr>
            <p:ph type="sldNum" sz="quarter" idx="4294967295"/>
          </p:nvPr>
        </p:nvSpPr>
        <p:spPr>
          <a:xfrm>
            <a:off x="6381749" y="9271000"/>
            <a:ext cx="228601" cy="3556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" name="Low dimensional embedding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Low dimensional embeddings</a:t>
            </a:r>
          </a:p>
        </p:txBody>
      </p:sp>
      <p:sp>
        <p:nvSpPr>
          <p:cNvPr id="451" name="Slide Number"/>
          <p:cNvSpPr txBox="1"/>
          <p:nvPr>
            <p:ph type="sldNum" sz="quarter" idx="4294967295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" name="Embedding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Embeddings</a:t>
            </a:r>
          </a:p>
        </p:txBody>
      </p:sp>
      <p:sp>
        <p:nvSpPr>
          <p:cNvPr id="454" name="A recent usage of low dimensional embeddings is to encode complex objects as vectors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 recent usage of low dimensional embeddings is to encode complex objects as vectors</a:t>
            </a:r>
          </a:p>
          <a:p>
            <a:pPr lvl="1"/>
            <a:r>
              <a:t>Words as Vector =&gt; Word2Vec</a:t>
            </a:r>
          </a:p>
          <a:p>
            <a:pPr lvl="1"/>
            <a:r>
              <a:t>Nodes (of graph) as Vectors =&gt; Node2Vec</a:t>
            </a:r>
          </a:p>
          <a:p>
            <a:pPr lvl="1"/>
            <a:r>
              <a:t>Documents as Vectors =&gt; Doc2Vec</a:t>
            </a:r>
          </a:p>
          <a:p>
            <a:pPr lvl="1"/>
            <a:r>
              <a:t>….</a:t>
            </a:r>
          </a:p>
        </p:txBody>
      </p:sp>
      <p:sp>
        <p:nvSpPr>
          <p:cNvPr id="455" name="Slide Number"/>
          <p:cNvSpPr txBox="1"/>
          <p:nvPr>
            <p:ph type="sldNum" sz="quarter" idx="4294967295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7" name="Node2vec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Node2vec</a:t>
            </a:r>
          </a:p>
        </p:txBody>
      </p:sp>
      <p:sp>
        <p:nvSpPr>
          <p:cNvPr id="458" name="Shallow neural network method…"/>
          <p:cNvSpPr txBox="1"/>
          <p:nvPr>
            <p:ph type="body" idx="1"/>
          </p:nvPr>
        </p:nvSpPr>
        <p:spPr>
          <a:xfrm>
            <a:off x="355600" y="3187700"/>
            <a:ext cx="12293600" cy="4501718"/>
          </a:xfrm>
          <a:prstGeom prst="rect">
            <a:avLst/>
          </a:prstGeom>
        </p:spPr>
        <p:txBody>
          <a:bodyPr/>
          <a:lstStyle/>
          <a:p>
            <a:pPr/>
            <a:r>
              <a:t>Shallow neural network method</a:t>
            </a:r>
          </a:p>
          <a:p>
            <a:pPr/>
            <a:r>
              <a:t>Objective similar to MDS/tSNE:</a:t>
            </a:r>
          </a:p>
          <a:p>
            <a:pPr lvl="1"/>
            <a:r>
              <a:t>Minimize the difference between </a:t>
            </a:r>
            <a:r>
              <a:rPr b="1">
                <a:latin typeface="Gill Sans"/>
                <a:ea typeface="Gill Sans"/>
                <a:cs typeface="Gill Sans"/>
                <a:sym typeface="Gill Sans"/>
              </a:rPr>
              <a:t>graph distance</a:t>
            </a:r>
            <a:r>
              <a:t> and </a:t>
            </a:r>
            <a:r>
              <a:rPr b="1">
                <a:latin typeface="Gill Sans"/>
                <a:ea typeface="Gill Sans"/>
                <a:cs typeface="Gill Sans"/>
                <a:sym typeface="Gill Sans"/>
              </a:rPr>
              <a:t>embedding distance</a:t>
            </a:r>
            <a:endParaRPr b="1">
              <a:latin typeface="Gill Sans"/>
              <a:ea typeface="Gill Sans"/>
              <a:cs typeface="Gill Sans"/>
              <a:sym typeface="Gill Sans"/>
            </a:endParaRPr>
          </a:p>
          <a:p>
            <a:pPr lvl="1"/>
            <a:r>
              <a:t>Parameter to tune local/long-distance graph distance</a:t>
            </a:r>
          </a:p>
          <a:p>
            <a:pPr lvl="1"/>
            <a:r>
              <a:t>(Example implementation: </a:t>
            </a:r>
            <a:r>
              <a:rPr u="sng">
                <a:hlinkClick r:id="rId2" invalidUrl="" action="" tgtFrame="" tooltip="" history="1" highlightClick="0" endSnd="0"/>
              </a:rPr>
              <a:t>https://github.com/eliorc/node2vec</a:t>
            </a:r>
            <a:r>
              <a:t>)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" name="Graph Auto-encoder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Graph Auto-encoder</a:t>
            </a:r>
          </a:p>
        </p:txBody>
      </p:sp>
      <p:sp>
        <p:nvSpPr>
          <p:cNvPr id="461" name="Deep learning approach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Deep learning approach</a:t>
            </a:r>
          </a:p>
          <a:p>
            <a:pPr/>
            <a:r>
              <a:t>Autoencoder: </a:t>
            </a:r>
          </a:p>
          <a:p>
            <a:pPr lvl="1"/>
            <a:r>
              <a:t>DECODER neural network learns to reconstruct an input object from a small vector</a:t>
            </a:r>
          </a:p>
          <a:p>
            <a:pPr lvl="1"/>
            <a:r>
              <a:t>ENCODER neural network learns to encode an input object into a small vector (to maximize reconstructability)</a:t>
            </a:r>
          </a:p>
          <a:p>
            <a:pPr/>
            <a:r>
              <a:t>Created for images, work similarly for graphs</a:t>
            </a:r>
          </a:p>
          <a:p>
            <a:pPr lvl="1"/>
            <a:r>
              <a:t>(Variational GAE)</a:t>
            </a:r>
          </a:p>
        </p:txBody>
      </p:sp>
      <p:grpSp>
        <p:nvGrpSpPr>
          <p:cNvPr id="464" name="autoencoder_architecture.png"/>
          <p:cNvGrpSpPr/>
          <p:nvPr/>
        </p:nvGrpSpPr>
        <p:grpSpPr>
          <a:xfrm>
            <a:off x="7941963" y="7025651"/>
            <a:ext cx="4910499" cy="2937985"/>
            <a:chOff x="0" y="0"/>
            <a:chExt cx="4910498" cy="2937983"/>
          </a:xfrm>
        </p:grpSpPr>
        <p:pic>
          <p:nvPicPr>
            <p:cNvPr id="463" name="autoencoder_architecture.png" descr="autoencoder_architecture.png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127000" y="88900"/>
              <a:ext cx="4656499" cy="2607784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462" name="autoencoder_architecture.png" descr="autoencoder_architecture.png"/>
            <p:cNvPicPr>
              <a:picLocks noChangeAspect="0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0" y="0"/>
              <a:ext cx="4910499" cy="2937984"/>
            </a:xfrm>
            <a:prstGeom prst="rect">
              <a:avLst/>
            </a:prstGeom>
            <a:effectLst/>
          </p:spPr>
        </p:pic>
      </p:grpSp>
    </p:spTree>
  </p:cSld>
  <p:clrMapOvr>
    <a:masterClrMapping/>
  </p:clrMapOvr>
  <p:transition xmlns:p14="http://schemas.microsoft.com/office/powerpoint/2010/main" spd="med" advClick="1"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="0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6" name="Word embedding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Word embedding</a:t>
            </a:r>
          </a:p>
        </p:txBody>
      </p:sp>
      <p:sp>
        <p:nvSpPr>
          <p:cNvPr id="467" name="Slide Number"/>
          <p:cNvSpPr txBox="1"/>
          <p:nvPr>
            <p:ph type="sldNum" sz="quarter" idx="4294967295"/>
          </p:nvPr>
        </p:nvSpPr>
        <p:spPr>
          <a:xfrm>
            <a:off x="6360262" y="9271000"/>
            <a:ext cx="271576" cy="3556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="0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9" name="Word embedding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Word embedding</a:t>
            </a:r>
          </a:p>
        </p:txBody>
      </p:sp>
      <p:sp>
        <p:nvSpPr>
          <p:cNvPr id="470" name="Words can be understood as a (very) high dimensional space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Words can be understood as a (very) high dimensional space</a:t>
            </a:r>
          </a:p>
          <a:p>
            <a:pPr lvl="1"/>
            <a:r>
              <a:t>Using One Hot encoding: vocabulary of 1000 words=&gt;1000 columns</a:t>
            </a:r>
          </a:p>
          <a:p>
            <a:pPr/>
            <a:r>
              <a:t>Could we assign a vector in “low dimension”, encoding the “semantic” of a word? </a:t>
            </a:r>
          </a:p>
          <a:p>
            <a:pPr lvl="1"/>
            <a:r>
              <a:t>Two words with similar meanings should be close</a:t>
            </a:r>
          </a:p>
        </p:txBody>
      </p:sp>
      <p:sp>
        <p:nvSpPr>
          <p:cNvPr id="471" name="Slide Number"/>
          <p:cNvSpPr txBox="1"/>
          <p:nvPr>
            <p:ph type="sldNum" sz="quarter" idx="4294967295"/>
          </p:nvPr>
        </p:nvSpPr>
        <p:spPr>
          <a:xfrm>
            <a:off x="6360262" y="9271000"/>
            <a:ext cx="271576" cy="3556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="0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3" name="Skipgram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Skipgram</a:t>
            </a:r>
          </a:p>
        </p:txBody>
      </p:sp>
      <p:pic>
        <p:nvPicPr>
          <p:cNvPr id="474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878671" y="4577346"/>
            <a:ext cx="7247458" cy="4327207"/>
          </a:xfrm>
          <a:prstGeom prst="rect">
            <a:avLst/>
          </a:prstGeom>
          <a:ln w="12700">
            <a:miter lim="400000"/>
          </a:ln>
        </p:spPr>
      </p:pic>
      <p:sp>
        <p:nvSpPr>
          <p:cNvPr id="475" name="Word embedding…"/>
          <p:cNvSpPr txBox="1"/>
          <p:nvPr/>
        </p:nvSpPr>
        <p:spPr>
          <a:xfrm>
            <a:off x="2496188" y="2088238"/>
            <a:ext cx="8012424" cy="1944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Word embedding</a:t>
            </a:r>
          </a:p>
          <a:p>
            <a:pPr/>
            <a:r>
              <a:t>Corpus =&gt; Word = vectors</a:t>
            </a:r>
          </a:p>
          <a:p>
            <a:pPr/>
            <a:r>
              <a:t>Similar embedding= similar </a:t>
            </a:r>
            <a:r>
              <a:rPr b="1">
                <a:latin typeface="Gill Sans"/>
                <a:ea typeface="Gill Sans"/>
                <a:cs typeface="Gill Sans"/>
                <a:sym typeface="Gill Sans"/>
              </a:rPr>
              <a:t>context</a:t>
            </a:r>
          </a:p>
        </p:txBody>
      </p:sp>
      <p:sp>
        <p:nvSpPr>
          <p:cNvPr id="476" name="[http://mccormickml.com/2016/04/19/word2vec-tutorial-the-skip-gram-model/]"/>
          <p:cNvSpPr txBox="1"/>
          <p:nvPr/>
        </p:nvSpPr>
        <p:spPr>
          <a:xfrm>
            <a:off x="325617" y="8915400"/>
            <a:ext cx="11921766" cy="533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3000"/>
            </a:lvl1pPr>
          </a:lstStyle>
          <a:p>
            <a:pPr>
              <a:defRPr sz="4200"/>
            </a:pPr>
            <a:r>
              <a:rPr sz="3000"/>
              <a:t>[http://mccormickml.com/2016/04/19/word2vec-tutorial-the-skip-gram-model/]</a:t>
            </a:r>
          </a:p>
        </p:txBody>
      </p:sp>
      <p:sp>
        <p:nvSpPr>
          <p:cNvPr id="477" name="Slide Number"/>
          <p:cNvSpPr txBox="1"/>
          <p:nvPr>
            <p:ph type="sldNum" sz="quarter" idx="4294967295"/>
          </p:nvPr>
        </p:nvSpPr>
        <p:spPr>
          <a:xfrm>
            <a:off x="6360262" y="9271000"/>
            <a:ext cx="271576" cy="3556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="0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9" name="Skipgram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Skipgram</a:t>
            </a:r>
          </a:p>
        </p:txBody>
      </p:sp>
      <p:pic>
        <p:nvPicPr>
          <p:cNvPr id="480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16267" y="2078458"/>
            <a:ext cx="6425901" cy="4013628"/>
          </a:xfrm>
          <a:prstGeom prst="rect">
            <a:avLst/>
          </a:prstGeom>
          <a:ln w="12700">
            <a:miter lim="400000"/>
          </a:ln>
        </p:spPr>
      </p:pic>
      <p:pic>
        <p:nvPicPr>
          <p:cNvPr id="481" name="Image" descr="Image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273929" y="6396736"/>
            <a:ext cx="10723195" cy="2654726"/>
          </a:xfrm>
          <a:prstGeom prst="rect">
            <a:avLst/>
          </a:prstGeom>
          <a:ln w="12700">
            <a:miter lim="400000"/>
          </a:ln>
        </p:spPr>
      </p:pic>
      <p:sp>
        <p:nvSpPr>
          <p:cNvPr id="482" name="https://towardsdatascience.com/word2vec-skip-gram-model-part-1-intuition-78614e4d6e0b"/>
          <p:cNvSpPr txBox="1"/>
          <p:nvPr/>
        </p:nvSpPr>
        <p:spPr>
          <a:xfrm>
            <a:off x="492960" y="9213394"/>
            <a:ext cx="11512055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500"/>
            </a:lvl1pPr>
          </a:lstStyle>
          <a:p>
            <a:pPr/>
            <a:r>
              <a:t>https://towardsdatascience.com/word2vec-skip-gram-model-part-1-intuition-78614e4d6e0b</a:t>
            </a:r>
          </a:p>
        </p:txBody>
      </p:sp>
      <p:sp>
        <p:nvSpPr>
          <p:cNvPr id="483" name="Slide Number"/>
          <p:cNvSpPr txBox="1"/>
          <p:nvPr>
            <p:ph type="sldNum" sz="quarter" idx="4294967295"/>
          </p:nvPr>
        </p:nvSpPr>
        <p:spPr>
          <a:xfrm>
            <a:off x="6360262" y="9271000"/>
            <a:ext cx="271576" cy="3556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="0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" name="Skipgram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Skipgram</a:t>
            </a:r>
          </a:p>
        </p:txBody>
      </p:sp>
      <p:sp>
        <p:nvSpPr>
          <p:cNvPr id="486" name="https://towardsdatascience.com/word2vec-skip-gram-model-part-1-intuition-78614e4d6e0b"/>
          <p:cNvSpPr txBox="1"/>
          <p:nvPr/>
        </p:nvSpPr>
        <p:spPr>
          <a:xfrm>
            <a:off x="492960" y="9213394"/>
            <a:ext cx="11512055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500"/>
            </a:lvl1pPr>
          </a:lstStyle>
          <a:p>
            <a:pPr/>
            <a:r>
              <a:t>https://towardsdatascience.com/word2vec-skip-gram-model-part-1-intuition-78614e4d6e0b</a:t>
            </a:r>
          </a:p>
        </p:txBody>
      </p:sp>
      <p:pic>
        <p:nvPicPr>
          <p:cNvPr id="487" name="word2vec-skip-gram.png" descr="word2vec-skip-gra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311179" y="2577567"/>
            <a:ext cx="10140378" cy="5578511"/>
          </a:xfrm>
          <a:prstGeom prst="rect">
            <a:avLst/>
          </a:prstGeom>
          <a:ln w="12700">
            <a:miter lim="400000"/>
          </a:ln>
        </p:spPr>
      </p:pic>
      <p:sp>
        <p:nvSpPr>
          <p:cNvPr id="488" name="Slide Number"/>
          <p:cNvSpPr txBox="1"/>
          <p:nvPr>
            <p:ph type="sldNum" sz="quarter" idx="4294967295"/>
          </p:nvPr>
        </p:nvSpPr>
        <p:spPr>
          <a:xfrm>
            <a:off x="6360262" y="9271000"/>
            <a:ext cx="271576" cy="3556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489" name="N=embedding size. V=vocabulary size"/>
          <p:cNvSpPr txBox="1"/>
          <p:nvPr/>
        </p:nvSpPr>
        <p:spPr>
          <a:xfrm>
            <a:off x="3630755" y="8311607"/>
            <a:ext cx="4981290" cy="4709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2500"/>
            </a:pPr>
            <a:r>
              <a:rPr b="1">
                <a:latin typeface="Gill Sans"/>
                <a:ea typeface="Gill Sans"/>
                <a:cs typeface="Gill Sans"/>
                <a:sym typeface="Gill Sans"/>
              </a:rPr>
              <a:t>N</a:t>
            </a:r>
            <a:r>
              <a:t>=embedding size. </a:t>
            </a:r>
            <a:r>
              <a:rPr b="1">
                <a:latin typeface="Gill Sans"/>
                <a:ea typeface="Gill Sans"/>
                <a:cs typeface="Gill Sans"/>
                <a:sym typeface="Gill Sans"/>
              </a:rPr>
              <a:t>V</a:t>
            </a:r>
            <a:r>
              <a:t>=vocabulary size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="0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" name="SkipGram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SkipGram</a:t>
            </a:r>
          </a:p>
        </p:txBody>
      </p:sp>
      <p:sp>
        <p:nvSpPr>
          <p:cNvPr id="492" name="[https://blog.acolyer.org/2016/04/21/the-amazing-power-of-word-vectors/]"/>
          <p:cNvSpPr txBox="1"/>
          <p:nvPr/>
        </p:nvSpPr>
        <p:spPr>
          <a:xfrm>
            <a:off x="740618" y="8775700"/>
            <a:ext cx="11117164" cy="533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3000"/>
            </a:pPr>
            <a:r>
              <a:t>[</a:t>
            </a:r>
            <a:r>
              <a:rPr u="sng">
                <a:hlinkClick r:id="rId2" invalidUrl="" action="" tgtFrame="" tooltip="" history="1" highlightClick="0" endSnd="0"/>
              </a:rPr>
              <a:t>https://blog.acolyer.org/2016/04/21/the-amazing-power-of-word-vectors/</a:t>
            </a:r>
            <a:r>
              <a:t>]</a:t>
            </a:r>
          </a:p>
        </p:txBody>
      </p:sp>
      <p:grpSp>
        <p:nvGrpSpPr>
          <p:cNvPr id="495" name="Image"/>
          <p:cNvGrpSpPr/>
          <p:nvPr/>
        </p:nvGrpSpPr>
        <p:grpSpPr>
          <a:xfrm>
            <a:off x="2547916" y="1981538"/>
            <a:ext cx="7502568" cy="2942758"/>
            <a:chOff x="0" y="0"/>
            <a:chExt cx="7502566" cy="2942757"/>
          </a:xfrm>
        </p:grpSpPr>
        <p:pic>
          <p:nvPicPr>
            <p:cNvPr id="494" name="Image" descr="Image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127000" y="88900"/>
              <a:ext cx="7248567" cy="2612558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493" name="Image" descr="Image"/>
            <p:cNvPicPr>
              <a:picLocks noChangeAspect="0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0" y="0"/>
              <a:ext cx="7502567" cy="2942758"/>
            </a:xfrm>
            <a:prstGeom prst="rect">
              <a:avLst/>
            </a:prstGeom>
            <a:effectLst/>
          </p:spPr>
        </p:pic>
      </p:grpSp>
      <p:grpSp>
        <p:nvGrpSpPr>
          <p:cNvPr id="498" name="Image"/>
          <p:cNvGrpSpPr/>
          <p:nvPr/>
        </p:nvGrpSpPr>
        <p:grpSpPr>
          <a:xfrm>
            <a:off x="383964" y="5038595"/>
            <a:ext cx="5929956" cy="3622805"/>
            <a:chOff x="0" y="0"/>
            <a:chExt cx="5929954" cy="3622804"/>
          </a:xfrm>
        </p:grpSpPr>
        <p:pic>
          <p:nvPicPr>
            <p:cNvPr id="497" name="Image" descr="Image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127000" y="88900"/>
              <a:ext cx="5675955" cy="3292605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496" name="Image" descr="Image"/>
            <p:cNvPicPr>
              <a:picLocks noChangeAspect="0"/>
            </p:cNvPicPr>
            <p:nvPr/>
          </p:nvPicPr>
          <p:blipFill>
            <a:blip r:embed="rId6">
              <a:extLst/>
            </a:blip>
            <a:stretch>
              <a:fillRect/>
            </a:stretch>
          </p:blipFill>
          <p:spPr>
            <a:xfrm>
              <a:off x="0" y="0"/>
              <a:ext cx="5929955" cy="3622805"/>
            </a:xfrm>
            <a:prstGeom prst="rect">
              <a:avLst/>
            </a:prstGeom>
            <a:effectLst/>
          </p:spPr>
        </p:pic>
      </p:grpSp>
      <p:grpSp>
        <p:nvGrpSpPr>
          <p:cNvPr id="501" name="Image"/>
          <p:cNvGrpSpPr/>
          <p:nvPr/>
        </p:nvGrpSpPr>
        <p:grpSpPr>
          <a:xfrm>
            <a:off x="6603950" y="5165595"/>
            <a:ext cx="6169981" cy="3622805"/>
            <a:chOff x="0" y="0"/>
            <a:chExt cx="6169979" cy="3622804"/>
          </a:xfrm>
        </p:grpSpPr>
        <p:pic>
          <p:nvPicPr>
            <p:cNvPr id="500" name="Image" descr="Image"/>
            <p:cNvPicPr>
              <a:picLocks noChangeAspect="1"/>
            </p:cNvPicPr>
            <p:nvPr/>
          </p:nvPicPr>
          <p:blipFill>
            <a:blip r:embed="rId7">
              <a:extLst/>
            </a:blip>
            <a:stretch>
              <a:fillRect/>
            </a:stretch>
          </p:blipFill>
          <p:spPr>
            <a:xfrm>
              <a:off x="127000" y="88900"/>
              <a:ext cx="5915980" cy="3292605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499" name="Image" descr="Image"/>
            <p:cNvPicPr>
              <a:picLocks noChangeAspect="0"/>
            </p:cNvPicPr>
            <p:nvPr/>
          </p:nvPicPr>
          <p:blipFill>
            <a:blip r:embed="rId8">
              <a:extLst/>
            </a:blip>
            <a:stretch>
              <a:fillRect/>
            </a:stretch>
          </p:blipFill>
          <p:spPr>
            <a:xfrm>
              <a:off x="0" y="0"/>
              <a:ext cx="6169980" cy="3622805"/>
            </a:xfrm>
            <a:prstGeom prst="rect">
              <a:avLst/>
            </a:prstGeom>
            <a:effectLst/>
          </p:spPr>
        </p:pic>
      </p:grpSp>
      <p:sp>
        <p:nvSpPr>
          <p:cNvPr id="502" name="Slide Number"/>
          <p:cNvSpPr txBox="1"/>
          <p:nvPr>
            <p:ph type="sldNum" sz="quarter" idx="4294967295"/>
          </p:nvPr>
        </p:nvSpPr>
        <p:spPr>
          <a:xfrm>
            <a:off x="6360262" y="9271000"/>
            <a:ext cx="271576" cy="3556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Visualization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Visualization</a:t>
            </a:r>
          </a:p>
        </p:txBody>
      </p:sp>
      <p:sp>
        <p:nvSpPr>
          <p:cNvPr id="193" name="Slide Number"/>
          <p:cNvSpPr txBox="1"/>
          <p:nvPr>
            <p:ph type="sldNum" sz="quarter" idx="4294967295"/>
          </p:nvPr>
        </p:nvSpPr>
        <p:spPr>
          <a:xfrm>
            <a:off x="6381749" y="9271000"/>
            <a:ext cx="228601" cy="3556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pic>
        <p:nvPicPr>
          <p:cNvPr id="194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149846" y="4572136"/>
            <a:ext cx="5512794" cy="4778678"/>
          </a:xfrm>
          <a:prstGeom prst="rect">
            <a:avLst/>
          </a:prstGeom>
          <a:ln w="12700">
            <a:miter lim="400000"/>
          </a:ln>
        </p:spPr>
      </p:pic>
      <p:sp>
        <p:nvSpPr>
          <p:cNvPr id="195" name="Example: MNIST Dataset…"/>
          <p:cNvSpPr txBox="1"/>
          <p:nvPr/>
        </p:nvSpPr>
        <p:spPr>
          <a:xfrm>
            <a:off x="3227801" y="2485069"/>
            <a:ext cx="5356883" cy="1320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Example: MNIST Dataset</a:t>
            </a:r>
          </a:p>
          <a:p>
            <a:pPr/>
            <a:r>
              <a:t>Each pixel is a variable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="0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4" name="skipGram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skipGram</a:t>
            </a:r>
          </a:p>
        </p:txBody>
      </p:sp>
      <p:sp>
        <p:nvSpPr>
          <p:cNvPr id="505" name="[https://blog.acolyer.org/2016/04/21/the-amazing-power-of-word-vectors/]"/>
          <p:cNvSpPr txBox="1"/>
          <p:nvPr/>
        </p:nvSpPr>
        <p:spPr>
          <a:xfrm>
            <a:off x="740618" y="8775700"/>
            <a:ext cx="11117164" cy="533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3000"/>
            </a:pPr>
            <a:r>
              <a:t>[</a:t>
            </a:r>
            <a:r>
              <a:rPr u="sng">
                <a:hlinkClick r:id="rId2" invalidUrl="" action="" tgtFrame="" tooltip="" history="1" highlightClick="0" endSnd="0"/>
              </a:rPr>
              <a:t>https://blog.acolyer.org/2016/04/21/the-amazing-power-of-word-vectors/</a:t>
            </a:r>
            <a:r>
              <a:t>]</a:t>
            </a:r>
          </a:p>
        </p:txBody>
      </p:sp>
      <p:grpSp>
        <p:nvGrpSpPr>
          <p:cNvPr id="508" name="Image"/>
          <p:cNvGrpSpPr/>
          <p:nvPr/>
        </p:nvGrpSpPr>
        <p:grpSpPr>
          <a:xfrm>
            <a:off x="501113" y="2205771"/>
            <a:ext cx="12186138" cy="6190863"/>
            <a:chOff x="0" y="0"/>
            <a:chExt cx="12186136" cy="6190861"/>
          </a:xfrm>
        </p:grpSpPr>
        <p:pic>
          <p:nvPicPr>
            <p:cNvPr id="507" name="Image" descr="Image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127000" y="88900"/>
              <a:ext cx="11932137" cy="5860662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506" name="Image" descr="Image"/>
            <p:cNvPicPr>
              <a:picLocks noChangeAspect="0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0" y="0"/>
              <a:ext cx="12186137" cy="6190862"/>
            </a:xfrm>
            <a:prstGeom prst="rect">
              <a:avLst/>
            </a:prstGeom>
            <a:effectLst/>
          </p:spPr>
        </p:pic>
      </p:grpSp>
      <p:sp>
        <p:nvSpPr>
          <p:cNvPr id="509" name="Slide Number"/>
          <p:cNvSpPr txBox="1"/>
          <p:nvPr>
            <p:ph type="sldNum" sz="quarter" idx="4294967295"/>
          </p:nvPr>
        </p:nvSpPr>
        <p:spPr>
          <a:xfrm>
            <a:off x="6360262" y="9271000"/>
            <a:ext cx="271576" cy="3556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="0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1" name="Pre-trained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Pre-trained</a:t>
            </a:r>
          </a:p>
        </p:txBody>
      </p:sp>
      <p:sp>
        <p:nvSpPr>
          <p:cNvPr id="512" name="One can train word2vec on their own dataset, but it needs to be large enough (and is costly)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One can train word2vec on their own dataset, but it needs to be large enough (and is costly)</a:t>
            </a:r>
          </a:p>
          <a:p>
            <a:pPr lvl="1"/>
            <a:r>
              <a:t>https://radimrehurek.com/gensim/models/word2vec.html </a:t>
            </a:r>
          </a:p>
          <a:p>
            <a:pPr/>
            <a:r>
              <a:t>You can use pre-trained embeddings, trained on very large corpus (Twitter, Wikipedia…)</a:t>
            </a:r>
          </a:p>
          <a:p>
            <a:pPr lvl="1"/>
            <a:r>
              <a:t>e.g., Glove: </a:t>
            </a:r>
            <a:r>
              <a:rPr u="sng">
                <a:hlinkClick r:id="rId2" invalidUrl="" action="" tgtFrame="" tooltip="" history="1" highlightClick="0" endSnd="0"/>
              </a:rPr>
              <a:t>https://nlp.stanford.edu/projects/glove/</a:t>
            </a:r>
          </a:p>
        </p:txBody>
      </p:sp>
      <p:sp>
        <p:nvSpPr>
          <p:cNvPr id="513" name="Slide Number"/>
          <p:cNvSpPr txBox="1"/>
          <p:nvPr>
            <p:ph type="sldNum" sz="quarter" idx="4294967295"/>
          </p:nvPr>
        </p:nvSpPr>
        <p:spPr>
          <a:xfrm>
            <a:off x="6360262" y="9271000"/>
            <a:ext cx="271576" cy="3556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="0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" name="Usag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Usage</a:t>
            </a:r>
          </a:p>
        </p:txBody>
      </p:sp>
      <p:sp>
        <p:nvSpPr>
          <p:cNvPr id="516" name="Single words=&gt; Use directly vectors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Single words=&gt; Use directly vectors</a:t>
            </a:r>
          </a:p>
          <a:p>
            <a:pPr/>
            <a:r>
              <a:t>Short texts=&gt; Weighted average vectors (more weights to more important words, e.g., rare words: TF-IDF…)</a:t>
            </a:r>
          </a:p>
          <a:p>
            <a:pPr/>
            <a:r>
              <a:t>Long texts=&gt; More tricky. Needs BERT/LLM</a:t>
            </a:r>
          </a:p>
        </p:txBody>
      </p:sp>
      <p:sp>
        <p:nvSpPr>
          <p:cNvPr id="517" name="Slide Number"/>
          <p:cNvSpPr txBox="1"/>
          <p:nvPr>
            <p:ph type="sldNum" sz="quarter" idx="4294967295"/>
          </p:nvPr>
        </p:nvSpPr>
        <p:spPr>
          <a:xfrm>
            <a:off x="6360262" y="9271000"/>
            <a:ext cx="271576" cy="3556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="0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" name="Usag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Usage</a:t>
            </a:r>
          </a:p>
        </p:txBody>
      </p:sp>
      <p:sp>
        <p:nvSpPr>
          <p:cNvPr id="520" name="Parameters: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Parameters: </a:t>
            </a:r>
          </a:p>
          <a:p>
            <a:pPr lvl="1"/>
            <a:r>
              <a:t>Embedding dimensions </a:t>
            </a:r>
            <a:r>
              <a:rPr i="1">
                <a:latin typeface="Gill Sans"/>
                <a:ea typeface="Gill Sans"/>
                <a:cs typeface="Gill Sans"/>
                <a:sym typeface="Gill Sans"/>
              </a:rPr>
              <a:t>d</a:t>
            </a:r>
            <a:endParaRPr i="1">
              <a:latin typeface="Gill Sans"/>
              <a:ea typeface="Gill Sans"/>
              <a:cs typeface="Gill Sans"/>
              <a:sym typeface="Gill Sans"/>
            </a:endParaRPr>
          </a:p>
          <a:p>
            <a:pPr lvl="1"/>
            <a:r>
              <a:t>Context size</a:t>
            </a:r>
          </a:p>
        </p:txBody>
      </p:sp>
      <p:sp>
        <p:nvSpPr>
          <p:cNvPr id="521" name="Slide Number"/>
          <p:cNvSpPr txBox="1"/>
          <p:nvPr>
            <p:ph type="sldNum" sz="quarter" idx="4294967295"/>
          </p:nvPr>
        </p:nvSpPr>
        <p:spPr>
          <a:xfrm>
            <a:off x="6360262" y="9271000"/>
            <a:ext cx="271576" cy="3556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="0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" name="Extension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Extensions</a:t>
            </a:r>
          </a:p>
        </p:txBody>
      </p:sp>
      <p:sp>
        <p:nvSpPr>
          <p:cNvPr id="524" name="Note: LLM works in a similar way, but: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Note: LLM works in a similar way, but:</a:t>
            </a:r>
          </a:p>
          <a:p>
            <a:pPr lvl="1"/>
            <a:r>
              <a:t>using a deep, transformer architecture instead of a single-layer</a:t>
            </a:r>
          </a:p>
          <a:p>
            <a:pPr/>
            <a:r>
              <a:t>LLM also provide contextual embeddings</a:t>
            </a:r>
          </a:p>
          <a:p>
            <a:pPr lvl="1"/>
            <a:r>
              <a:t>The embedding of a word is different based on the sentence.</a:t>
            </a:r>
          </a:p>
        </p:txBody>
      </p:sp>
      <p:sp>
        <p:nvSpPr>
          <p:cNvPr id="525" name="Slide Number"/>
          <p:cNvSpPr txBox="1"/>
          <p:nvPr>
            <p:ph type="sldNum" sz="quarter" idx="4294967295"/>
          </p:nvPr>
        </p:nvSpPr>
        <p:spPr>
          <a:xfrm>
            <a:off x="6360262" y="9271000"/>
            <a:ext cx="271576" cy="3556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="0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7" name="Deep learning…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Deep learning</a:t>
            </a:r>
          </a:p>
          <a:p>
            <a:pPr/>
            <a:r>
              <a:t>And</a:t>
            </a:r>
          </a:p>
          <a:p>
            <a:pPr/>
            <a:r>
              <a:t>Embeddings</a:t>
            </a:r>
          </a:p>
        </p:txBody>
      </p:sp>
      <p:sp>
        <p:nvSpPr>
          <p:cNvPr id="528" name="Slide Number"/>
          <p:cNvSpPr txBox="1"/>
          <p:nvPr>
            <p:ph type="sldNum" sz="quarter" idx="4294967295"/>
          </p:nvPr>
        </p:nvSpPr>
        <p:spPr>
          <a:xfrm>
            <a:off x="6360262" y="9271000"/>
            <a:ext cx="271576" cy="3556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="0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0" name="Shallow to deep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Shallow to deep</a:t>
            </a:r>
          </a:p>
        </p:txBody>
      </p:sp>
      <p:sp>
        <p:nvSpPr>
          <p:cNvPr id="531" name="Deep neural networks are also commonly used to produce complex data embedding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Deep neural networks are also commonly used to produce complex data embedding</a:t>
            </a:r>
          </a:p>
          <a:p>
            <a:pPr lvl="1"/>
            <a:r>
              <a:t>Skipgram/Word2Vec is just particular cases of a general principle</a:t>
            </a:r>
          </a:p>
          <a:p>
            <a:pPr/>
            <a:r>
              <a:t>After each layer of a DNN, items are represented as vectors</a:t>
            </a:r>
          </a:p>
          <a:p>
            <a:pPr lvl="1"/>
            <a:r>
              <a:t>Usually, at some steps, those layers are low-dimensional</a:t>
            </a:r>
          </a:p>
          <a:p>
            <a:pPr lvl="1"/>
            <a:r>
              <a:t>Often, the last step or the middle step</a:t>
            </a:r>
          </a:p>
          <a:p>
            <a:pPr lvl="1"/>
            <a:r>
              <a:t>These can be used as embedding for other tasks</a:t>
            </a:r>
          </a:p>
        </p:txBody>
      </p:sp>
      <p:sp>
        <p:nvSpPr>
          <p:cNvPr id="532" name="Slide Number"/>
          <p:cNvSpPr txBox="1"/>
          <p:nvPr>
            <p:ph type="sldNum" sz="quarter" idx="4294967295"/>
          </p:nvPr>
        </p:nvSpPr>
        <p:spPr>
          <a:xfrm>
            <a:off x="6360262" y="9271000"/>
            <a:ext cx="271576" cy="3556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="0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4" name="Shallow to deep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Shallow to deep</a:t>
            </a:r>
          </a:p>
        </p:txBody>
      </p:sp>
      <p:grpSp>
        <p:nvGrpSpPr>
          <p:cNvPr id="537" name="Image"/>
          <p:cNvGrpSpPr/>
          <p:nvPr/>
        </p:nvGrpSpPr>
        <p:grpSpPr>
          <a:xfrm>
            <a:off x="2955356" y="4249474"/>
            <a:ext cx="6909061" cy="3464452"/>
            <a:chOff x="0" y="0"/>
            <a:chExt cx="6909059" cy="3464451"/>
          </a:xfrm>
        </p:grpSpPr>
        <p:pic>
          <p:nvPicPr>
            <p:cNvPr id="536" name="Image" descr="Image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127000" y="88900"/>
              <a:ext cx="6655060" cy="3134252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535" name="Image" descr="Image"/>
            <p:cNvPicPr>
              <a:picLocks noChangeAspect="0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0" y="-1"/>
              <a:ext cx="6909060" cy="3464453"/>
            </a:xfrm>
            <a:prstGeom prst="rect">
              <a:avLst/>
            </a:prstGeom>
            <a:effectLst/>
          </p:spPr>
        </p:pic>
      </p:grpSp>
      <p:sp>
        <p:nvSpPr>
          <p:cNvPr id="538" name="Slide Number"/>
          <p:cNvSpPr txBox="1"/>
          <p:nvPr>
            <p:ph type="sldNum" sz="quarter" idx="4294967295"/>
          </p:nvPr>
        </p:nvSpPr>
        <p:spPr>
          <a:xfrm>
            <a:off x="6360262" y="9271000"/>
            <a:ext cx="271576" cy="3556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="0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0" name="Application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Applications</a:t>
            </a:r>
          </a:p>
        </p:txBody>
      </p:sp>
      <p:sp>
        <p:nvSpPr>
          <p:cNvPr id="541" name="Image modification: modify some values of the embedding of an object (image, music, graph…) to reconstruct a slightly different version of it…"/>
          <p:cNvSpPr txBox="1"/>
          <p:nvPr>
            <p:ph type="body" idx="1"/>
          </p:nvPr>
        </p:nvSpPr>
        <p:spPr>
          <a:xfrm>
            <a:off x="355600" y="2592968"/>
            <a:ext cx="12293600" cy="6249425"/>
          </a:xfrm>
          <a:prstGeom prst="rect">
            <a:avLst/>
          </a:prstGeom>
        </p:spPr>
        <p:txBody>
          <a:bodyPr/>
          <a:lstStyle/>
          <a:p>
            <a:pPr/>
            <a:r>
              <a:t>Image modification: modify some values of the embedding of an object (image, music, graph…) to reconstruct a slightly different version of it</a:t>
            </a:r>
          </a:p>
          <a:p>
            <a:pPr/>
            <a:r>
              <a:t>Clustering</a:t>
            </a:r>
          </a:p>
          <a:p>
            <a:pPr lvl="1"/>
            <a:r>
              <a:t>Train a DNN on image classification task, then use clustering on the embeddings to discover similar images</a:t>
            </a:r>
          </a:p>
          <a:p>
            <a:pPr/>
            <a:r>
              <a:t>Visualization</a:t>
            </a:r>
          </a:p>
          <a:p>
            <a:pPr lvl="1"/>
            <a:r>
              <a:t>Using Tsne on an embedding, we can have a global view of the organization of our data</a:t>
            </a:r>
          </a:p>
          <a:p>
            <a:pPr lvl="2"/>
            <a:r>
              <a:t>Music, photos, graphs, books…</a:t>
            </a:r>
          </a:p>
        </p:txBody>
      </p:sp>
      <p:sp>
        <p:nvSpPr>
          <p:cNvPr id="542" name="Slide Number"/>
          <p:cNvSpPr txBox="1"/>
          <p:nvPr>
            <p:ph type="sldNum" sz="quarter" idx="4294967295"/>
          </p:nvPr>
        </p:nvSpPr>
        <p:spPr>
          <a:xfrm>
            <a:off x="6360262" y="9271000"/>
            <a:ext cx="271576" cy="3556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="0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4" name="Graph embedding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Graph embedding</a:t>
            </a:r>
          </a:p>
        </p:txBody>
      </p:sp>
      <p:sp>
        <p:nvSpPr>
          <p:cNvPr id="545" name="Slide Number"/>
          <p:cNvSpPr txBox="1"/>
          <p:nvPr>
            <p:ph type="sldNum" sz="quarter" idx="4294967295"/>
          </p:nvPr>
        </p:nvSpPr>
        <p:spPr>
          <a:xfrm>
            <a:off x="6360262" y="9271000"/>
            <a:ext cx="271576" cy="3556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7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82182" y="1681108"/>
            <a:ext cx="11440436" cy="7932334"/>
          </a:xfrm>
          <a:prstGeom prst="rect">
            <a:avLst/>
          </a:prstGeom>
          <a:ln w="12700">
            <a:miter lim="400000"/>
          </a:ln>
        </p:spPr>
      </p:pic>
      <p:sp>
        <p:nvSpPr>
          <p:cNvPr id="198" name="Slide Number"/>
          <p:cNvSpPr txBox="1"/>
          <p:nvPr>
            <p:ph type="sldNum" sz="quarter" idx="4294967295"/>
          </p:nvPr>
        </p:nvSpPr>
        <p:spPr>
          <a:xfrm>
            <a:off x="6381749" y="9271000"/>
            <a:ext cx="228601" cy="3556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199" name="t-SNE embedding"/>
          <p:cNvSpPr txBox="1"/>
          <p:nvPr/>
        </p:nvSpPr>
        <p:spPr>
          <a:xfrm>
            <a:off x="3868318" y="701700"/>
            <a:ext cx="3840808" cy="711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t-SNE embedding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="0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7" name="Generic “SkipGram”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Generic “SkipGram”</a:t>
            </a:r>
          </a:p>
        </p:txBody>
      </p:sp>
      <p:sp>
        <p:nvSpPr>
          <p:cNvPr id="548" name="Algorithm that takes an input: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Algorithm that takes an input:</a:t>
            </a:r>
          </a:p>
          <a:p>
            <a:pPr lvl="1"/>
            <a:r>
              <a:t>The element to embed</a:t>
            </a:r>
          </a:p>
          <a:p>
            <a:pPr lvl="1"/>
            <a:r>
              <a:t>A list of “context” elements</a:t>
            </a:r>
          </a:p>
          <a:p>
            <a:pPr/>
            <a:r>
              <a:t>Provide as output:</a:t>
            </a:r>
          </a:p>
          <a:p>
            <a:pPr lvl="1"/>
            <a:r>
              <a:t>An embedding with interesting properties</a:t>
            </a:r>
          </a:p>
          <a:p>
            <a:pPr lvl="2"/>
            <a:r>
              <a:t>Works well for machine learning</a:t>
            </a:r>
          </a:p>
          <a:p>
            <a:pPr lvl="2"/>
            <a:r>
              <a:t>Similar elements are close in the embedding</a:t>
            </a:r>
          </a:p>
          <a:p>
            <a:pPr lvl="2"/>
            <a:r>
              <a:t>Somewhat preserves the overall structure</a:t>
            </a:r>
          </a:p>
        </p:txBody>
      </p:sp>
      <p:sp>
        <p:nvSpPr>
          <p:cNvPr id="549" name="Slide Number"/>
          <p:cNvSpPr txBox="1"/>
          <p:nvPr>
            <p:ph type="sldNum" sz="quarter" idx="4294967295"/>
          </p:nvPr>
        </p:nvSpPr>
        <p:spPr>
          <a:xfrm>
            <a:off x="6360262" y="9271000"/>
            <a:ext cx="271576" cy="3556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="0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1" name="Deepwalk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Deepwalk</a:t>
            </a:r>
          </a:p>
        </p:txBody>
      </p:sp>
      <p:sp>
        <p:nvSpPr>
          <p:cNvPr id="552" name="Skipgram for graphs: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Skipgram for graphs: </a:t>
            </a:r>
          </a:p>
          <a:p>
            <a:pPr lvl="1"/>
            <a:r>
              <a:t>1)Generate “sentences” using random walks</a:t>
            </a:r>
          </a:p>
          <a:p>
            <a:pPr lvl="1"/>
            <a:r>
              <a:t>2)Apply Skipgram</a:t>
            </a:r>
          </a:p>
          <a:p>
            <a:pPr/>
            <a:r>
              <a:t>Parameters: </a:t>
            </a:r>
          </a:p>
          <a:p>
            <a:pPr lvl="1"/>
            <a:r>
              <a:t>Same as Skipgram</a:t>
            </a:r>
          </a:p>
          <a:p>
            <a:pPr lvl="2"/>
            <a:r>
              <a:t>Embedding dimensions </a:t>
            </a:r>
            <a:r>
              <a:rPr i="1">
                <a:latin typeface="Gill Sans"/>
                <a:ea typeface="Gill Sans"/>
                <a:cs typeface="Gill Sans"/>
                <a:sym typeface="Gill Sans"/>
              </a:rPr>
              <a:t>d</a:t>
            </a:r>
            <a:endParaRPr i="1">
              <a:latin typeface="Gill Sans"/>
              <a:ea typeface="Gill Sans"/>
              <a:cs typeface="Gill Sans"/>
              <a:sym typeface="Gill Sans"/>
            </a:endParaRPr>
          </a:p>
          <a:p>
            <a:pPr lvl="2"/>
            <a:r>
              <a:t>Context size</a:t>
            </a:r>
          </a:p>
          <a:p>
            <a:pPr lvl="1"/>
            <a:r>
              <a:t>Parameters for “sentence” generation: length of random walks, number of walks starting from each node, etc.</a:t>
            </a:r>
          </a:p>
        </p:txBody>
      </p:sp>
      <p:sp>
        <p:nvSpPr>
          <p:cNvPr id="553" name="Perozzi, B., Al-Rfou, R., &amp; Skiena, S. (2014, August). Deepwalk: Online learning of social representations. In Proceedings of the 20th ACM SIGKDD international conference on Knowledge discovery and data mining (pp. 701-710). ACM."/>
          <p:cNvSpPr txBox="1"/>
          <p:nvPr/>
        </p:nvSpPr>
        <p:spPr>
          <a:xfrm>
            <a:off x="490019" y="8943500"/>
            <a:ext cx="12024762" cy="477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 defTabSz="457200">
              <a:defRPr sz="1300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Perozzi, B., Al-Rfou, R., &amp; Skiena, S. (2014, August). Deepwalk: Online learning of social representations. In </a:t>
            </a:r>
            <a:r>
              <a:rPr i="1"/>
              <a:t>Proceedings of the 20th ACM SIGKDD international conference on Knowledge discovery and data mining</a:t>
            </a:r>
            <a:r>
              <a:t> (pp. 701-710). ACM.</a:t>
            </a:r>
          </a:p>
        </p:txBody>
      </p:sp>
      <p:sp>
        <p:nvSpPr>
          <p:cNvPr id="554" name="Slide Number"/>
          <p:cNvSpPr txBox="1"/>
          <p:nvPr>
            <p:ph type="sldNum" sz="quarter" idx="4294967295"/>
          </p:nvPr>
        </p:nvSpPr>
        <p:spPr>
          <a:xfrm>
            <a:off x="6360262" y="9271000"/>
            <a:ext cx="271576" cy="3556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="0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6" name="Node2vec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Node2vec</a:t>
            </a:r>
          </a:p>
        </p:txBody>
      </p:sp>
      <p:sp>
        <p:nvSpPr>
          <p:cNvPr id="557" name="Use biased random walk to tune the context to capture *what we want*…"/>
          <p:cNvSpPr txBox="1"/>
          <p:nvPr>
            <p:ph type="body" sz="half" idx="1"/>
          </p:nvPr>
        </p:nvSpPr>
        <p:spPr>
          <a:xfrm>
            <a:off x="457200" y="2311400"/>
            <a:ext cx="12293600" cy="3708400"/>
          </a:xfrm>
          <a:prstGeom prst="rect">
            <a:avLst/>
          </a:prstGeom>
        </p:spPr>
        <p:txBody>
          <a:bodyPr/>
          <a:lstStyle/>
          <a:p>
            <a:pPr/>
            <a:r>
              <a:t>Use biased random walk to tune the context to capture *what we want*</a:t>
            </a:r>
          </a:p>
          <a:p>
            <a:pPr lvl="1"/>
            <a:r>
              <a:t>“Breadth first” like RW =&gt; local neighborhood (edge probability ?)</a:t>
            </a:r>
          </a:p>
          <a:p>
            <a:pPr lvl="1"/>
            <a:r>
              <a:t>“Depth-first” like RW =&gt; global structure ? (Communities ?)</a:t>
            </a:r>
          </a:p>
          <a:p>
            <a:pPr lvl="1"/>
            <a:r>
              <a:t>2 parameters to tune:</a:t>
            </a:r>
          </a:p>
          <a:p>
            <a:pPr lvl="2"/>
            <a:r>
              <a:rPr b="1">
                <a:latin typeface="Gill Sans"/>
                <a:ea typeface="Gill Sans"/>
                <a:cs typeface="Gill Sans"/>
                <a:sym typeface="Gill Sans"/>
              </a:rPr>
              <a:t>p</a:t>
            </a:r>
            <a:r>
              <a:t>: bias towards revisiting the previous node</a:t>
            </a:r>
          </a:p>
          <a:p>
            <a:pPr lvl="2"/>
            <a:r>
              <a:rPr b="1">
                <a:latin typeface="Gill Sans"/>
                <a:ea typeface="Gill Sans"/>
                <a:cs typeface="Gill Sans"/>
                <a:sym typeface="Gill Sans"/>
              </a:rPr>
              <a:t>q</a:t>
            </a:r>
            <a:r>
              <a:t>: bias towards exploring undiscovered parts of the network</a:t>
            </a:r>
          </a:p>
        </p:txBody>
      </p:sp>
      <p:grpSp>
        <p:nvGrpSpPr>
          <p:cNvPr id="560" name="Image"/>
          <p:cNvGrpSpPr/>
          <p:nvPr/>
        </p:nvGrpSpPr>
        <p:grpSpPr>
          <a:xfrm>
            <a:off x="7394591" y="5814182"/>
            <a:ext cx="5210110" cy="3272619"/>
            <a:chOff x="0" y="0"/>
            <a:chExt cx="5210109" cy="3272618"/>
          </a:xfrm>
        </p:grpSpPr>
        <p:pic>
          <p:nvPicPr>
            <p:cNvPr id="559" name="Image" descr="Image"/>
            <p:cNvPicPr>
              <a:picLocks noChangeAspect="1"/>
            </p:cNvPicPr>
            <p:nvPr/>
          </p:nvPicPr>
          <p:blipFill>
            <a:blip r:embed="rId2">
              <a:extLst/>
            </a:blip>
            <a:srcRect l="0" t="0" r="0" b="0"/>
            <a:stretch>
              <a:fillRect/>
            </a:stretch>
          </p:blipFill>
          <p:spPr>
            <a:xfrm>
              <a:off x="127000" y="88900"/>
              <a:ext cx="4956110" cy="2942419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558" name="Image" descr="Image"/>
            <p:cNvPicPr>
              <a:picLocks noChangeAspect="0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0" y="0"/>
              <a:ext cx="5210110" cy="3272619"/>
            </a:xfrm>
            <a:prstGeom prst="rect">
              <a:avLst/>
            </a:prstGeom>
            <a:effectLst/>
          </p:spPr>
        </p:pic>
      </p:grpSp>
      <p:sp>
        <p:nvSpPr>
          <p:cNvPr id="561" name="Grover, A., &amp; Leskovec, J. (2016, August). node2vec: Scalable feature learning for networks. In Proceedings of the 22nd ACM SIGKDD international conference on Knowledge discovery and data mining (pp. 855-864). ACM."/>
          <p:cNvSpPr txBox="1"/>
          <p:nvPr/>
        </p:nvSpPr>
        <p:spPr>
          <a:xfrm>
            <a:off x="51615" y="9134000"/>
            <a:ext cx="12901570" cy="477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 defTabSz="457200">
              <a:defRPr i="1" sz="1300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i="0"/>
              <a:t>Grover, A., &amp; Leskovec, J. (2016, August). node2vec: Scalable feature learning for networks. In </a:t>
            </a:r>
            <a:r>
              <a:t>Proceedings of the 22nd ACM SIGKDD international conference on Knowledge discovery and data mining</a:t>
            </a:r>
            <a:r>
              <a:rPr i="0"/>
              <a:t> (pp. 855-864). ACM.</a:t>
            </a:r>
          </a:p>
        </p:txBody>
      </p:sp>
      <p:sp>
        <p:nvSpPr>
          <p:cNvPr id="562" name="Slide Number"/>
          <p:cNvSpPr txBox="1"/>
          <p:nvPr>
            <p:ph type="sldNum" sz="quarter" idx="4294967295"/>
          </p:nvPr>
        </p:nvSpPr>
        <p:spPr>
          <a:xfrm>
            <a:off x="6360262" y="9271000"/>
            <a:ext cx="271576" cy="3556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="0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4" name="Random walk method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Random walk methods</a:t>
            </a:r>
          </a:p>
        </p:txBody>
      </p:sp>
      <p:sp>
        <p:nvSpPr>
          <p:cNvPr id="565" name="What is the objective function ?…"/>
          <p:cNvSpPr txBox="1"/>
          <p:nvPr>
            <p:ph type="body" idx="1"/>
          </p:nvPr>
        </p:nvSpPr>
        <p:spPr>
          <a:xfrm>
            <a:off x="355600" y="2425700"/>
            <a:ext cx="12293600" cy="5283200"/>
          </a:xfrm>
          <a:prstGeom prst="rect">
            <a:avLst/>
          </a:prstGeom>
        </p:spPr>
        <p:txBody>
          <a:bodyPr/>
          <a:lstStyle/>
          <a:p>
            <a:pPr/>
            <a:r>
              <a:t>What is the objective function ?</a:t>
            </a:r>
          </a:p>
          <a:p>
            <a:pPr/>
            <a:r>
              <a:t>How to interpret the distance between nodes in the embedding ?</a:t>
            </a:r>
          </a:p>
        </p:txBody>
      </p:sp>
      <p:sp>
        <p:nvSpPr>
          <p:cNvPr id="566" name="Slide Number"/>
          <p:cNvSpPr txBox="1"/>
          <p:nvPr>
            <p:ph type="sldNum" sz="quarter" idx="4294967295"/>
          </p:nvPr>
        </p:nvSpPr>
        <p:spPr>
          <a:xfrm>
            <a:off x="6360262" y="9271000"/>
            <a:ext cx="271576" cy="3556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="0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8" name="Random walk method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Random walk methods</a:t>
            </a:r>
          </a:p>
        </p:txBody>
      </p:sp>
      <p:sp>
        <p:nvSpPr>
          <p:cNvPr id="569" name="Approximately"/>
          <p:cNvSpPr txBox="1"/>
          <p:nvPr/>
        </p:nvSpPr>
        <p:spPr>
          <a:xfrm>
            <a:off x="1499530" y="3149599"/>
            <a:ext cx="3198540" cy="711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Approximately</a:t>
            </a:r>
          </a:p>
        </p:txBody>
      </p:sp>
      <p:sp>
        <p:nvSpPr>
          <p:cNvPr id="570" name="Hamilton, W. L., Ying, R., &amp; Leskovec, J. (2017). Representation learning on graphs: Methods and applications. arXiv preprint arXiv:1709.05584."/>
          <p:cNvSpPr txBox="1"/>
          <p:nvPr/>
        </p:nvSpPr>
        <p:spPr>
          <a:xfrm>
            <a:off x="1283642" y="9191150"/>
            <a:ext cx="10640716" cy="2867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 defTabSz="457200">
              <a:defRPr sz="1300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Hamilton, W. L., Ying, R., &amp; Leskovec, J. (2017). Representation learning on graphs: Methods and applications. </a:t>
            </a:r>
            <a:r>
              <a:rPr i="1"/>
              <a:t>arXiv preprint arXiv:1709.05584</a:t>
            </a:r>
            <a:r>
              <a:t>.</a:t>
            </a:r>
          </a:p>
        </p:txBody>
      </p:sp>
      <p:pic>
        <p:nvPicPr>
          <p:cNvPr id="571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356487" y="7543586"/>
            <a:ext cx="9406406" cy="1378693"/>
          </a:xfrm>
          <a:prstGeom prst="rect">
            <a:avLst/>
          </a:prstGeom>
          <a:ln w="12700">
            <a:miter lim="400000"/>
          </a:ln>
        </p:spPr>
      </p:pic>
      <p:pic>
        <p:nvPicPr>
          <p:cNvPr id="572" name="Image" descr="Image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411875" y="4165600"/>
            <a:ext cx="9295631" cy="2883483"/>
          </a:xfrm>
          <a:prstGeom prst="rect">
            <a:avLst/>
          </a:prstGeom>
          <a:ln w="12700">
            <a:miter lim="400000"/>
          </a:ln>
        </p:spPr>
      </p:pic>
      <p:sp>
        <p:nvSpPr>
          <p:cNvPr id="573" name="Slide Number"/>
          <p:cNvSpPr txBox="1"/>
          <p:nvPr>
            <p:ph type="sldNum" sz="quarter" idx="4294967295"/>
          </p:nvPr>
        </p:nvSpPr>
        <p:spPr>
          <a:xfrm>
            <a:off x="6360262" y="9271000"/>
            <a:ext cx="271576" cy="3556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="0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5" name="Node embedding: visualization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Node embedding: visualization</a:t>
            </a:r>
          </a:p>
        </p:txBody>
      </p:sp>
      <p:sp>
        <p:nvSpPr>
          <p:cNvPr id="576" name="Slide Number"/>
          <p:cNvSpPr txBox="1"/>
          <p:nvPr>
            <p:ph type="sldNum" sz="quarter" idx="4294967295"/>
          </p:nvPr>
        </p:nvSpPr>
        <p:spPr>
          <a:xfrm>
            <a:off x="6360262" y="9271000"/>
            <a:ext cx="271576" cy="3556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="0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8" name="From d to 2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From d to 2</a:t>
            </a:r>
          </a:p>
        </p:txBody>
      </p:sp>
      <p:sp>
        <p:nvSpPr>
          <p:cNvPr id="579" name="Graph embedding can be used to visualize graphs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Graph embedding can be used to visualize graphs</a:t>
            </a:r>
          </a:p>
          <a:p>
            <a:pPr/>
            <a:r>
              <a:t>Requires to reduce the embedding from d to 2</a:t>
            </a:r>
          </a:p>
          <a:p>
            <a:pPr lvl="1"/>
            <a:r>
              <a:t>TSNE</a:t>
            </a:r>
          </a:p>
          <a:p>
            <a:pPr lvl="1"/>
            <a:r>
              <a:t>PCA</a:t>
            </a:r>
          </a:p>
          <a:p>
            <a:pPr lvl="1"/>
            <a:r>
              <a:t>…</a:t>
            </a:r>
          </a:p>
          <a:p>
            <a:pPr/>
            <a:r>
              <a:t>Interpretable positions of nodes</a:t>
            </a:r>
          </a:p>
          <a:p>
            <a:pPr/>
            <a:r>
              <a:t>But not necessarily optimized for human reading</a:t>
            </a:r>
          </a:p>
        </p:txBody>
      </p:sp>
      <p:sp>
        <p:nvSpPr>
          <p:cNvPr id="580" name="Slide Number"/>
          <p:cNvSpPr txBox="1"/>
          <p:nvPr>
            <p:ph type="sldNum" sz="quarter" idx="4294967295"/>
          </p:nvPr>
        </p:nvSpPr>
        <p:spPr>
          <a:xfrm>
            <a:off x="6360262" y="9271000"/>
            <a:ext cx="271576" cy="3556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="0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2" name="Clique ring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Clique ring</a:t>
            </a:r>
          </a:p>
        </p:txBody>
      </p:sp>
      <p:sp>
        <p:nvSpPr>
          <p:cNvPr id="583" name="5 cliques of size 20 with 1 edge between them"/>
          <p:cNvSpPr txBox="1"/>
          <p:nvPr/>
        </p:nvSpPr>
        <p:spPr>
          <a:xfrm>
            <a:off x="541709" y="2159000"/>
            <a:ext cx="11921382" cy="533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3000"/>
            </a:lvl1pPr>
          </a:lstStyle>
          <a:p>
            <a:pPr/>
            <a:r>
              <a:t>5 cliques of size 20 with 1 edge between them</a:t>
            </a:r>
          </a:p>
        </p:txBody>
      </p:sp>
      <p:grpSp>
        <p:nvGrpSpPr>
          <p:cNvPr id="586" name="Clique_ringle.png"/>
          <p:cNvGrpSpPr/>
          <p:nvPr/>
        </p:nvGrpSpPr>
        <p:grpSpPr>
          <a:xfrm>
            <a:off x="764780" y="6534405"/>
            <a:ext cx="4246786" cy="3324790"/>
            <a:chOff x="0" y="0"/>
            <a:chExt cx="4246784" cy="3324788"/>
          </a:xfrm>
        </p:grpSpPr>
        <p:pic>
          <p:nvPicPr>
            <p:cNvPr id="585" name="Clique_ringle.png" descr="Clique_ringle.png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127000" y="88900"/>
              <a:ext cx="3992785" cy="2994589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584" name="Clique_ringle.png" descr="Clique_ringle.png"/>
            <p:cNvPicPr>
              <a:picLocks noChangeAspect="0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0" y="0"/>
              <a:ext cx="4246785" cy="3324789"/>
            </a:xfrm>
            <a:prstGeom prst="rect">
              <a:avLst/>
            </a:prstGeom>
            <a:effectLst/>
          </p:spPr>
        </p:pic>
      </p:grpSp>
      <p:grpSp>
        <p:nvGrpSpPr>
          <p:cNvPr id="589" name="Clique_ringlle.png"/>
          <p:cNvGrpSpPr/>
          <p:nvPr/>
        </p:nvGrpSpPr>
        <p:grpSpPr>
          <a:xfrm>
            <a:off x="7541307" y="2705224"/>
            <a:ext cx="5072174" cy="3943831"/>
            <a:chOff x="0" y="0"/>
            <a:chExt cx="5072173" cy="3943830"/>
          </a:xfrm>
        </p:grpSpPr>
        <p:pic>
          <p:nvPicPr>
            <p:cNvPr id="588" name="Clique_ringlle.png" descr="Clique_ringlle.png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127000" y="88900"/>
              <a:ext cx="4818174" cy="3613631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587" name="Clique_ringlle.png" descr="Clique_ringlle.png"/>
            <p:cNvPicPr>
              <a:picLocks noChangeAspect="0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0" y="0"/>
              <a:ext cx="5072174" cy="3943831"/>
            </a:xfrm>
            <a:prstGeom prst="rect">
              <a:avLst/>
            </a:prstGeom>
            <a:effectLst/>
          </p:spPr>
        </p:pic>
      </p:grpSp>
      <p:sp>
        <p:nvSpPr>
          <p:cNvPr id="590" name="LE"/>
          <p:cNvSpPr txBox="1"/>
          <p:nvPr/>
        </p:nvSpPr>
        <p:spPr>
          <a:xfrm>
            <a:off x="2276967" y="6440661"/>
            <a:ext cx="626083" cy="711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LE</a:t>
            </a:r>
          </a:p>
        </p:txBody>
      </p:sp>
      <p:sp>
        <p:nvSpPr>
          <p:cNvPr id="591" name="LLE"/>
          <p:cNvSpPr txBox="1"/>
          <p:nvPr/>
        </p:nvSpPr>
        <p:spPr>
          <a:xfrm>
            <a:off x="9861512" y="2730499"/>
            <a:ext cx="876376" cy="711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LLE</a:t>
            </a:r>
          </a:p>
        </p:txBody>
      </p:sp>
      <p:grpSp>
        <p:nvGrpSpPr>
          <p:cNvPr id="594" name="Clique_ringspring_layout.png"/>
          <p:cNvGrpSpPr/>
          <p:nvPr/>
        </p:nvGrpSpPr>
        <p:grpSpPr>
          <a:xfrm>
            <a:off x="545802" y="3046541"/>
            <a:ext cx="4382906" cy="3426880"/>
            <a:chOff x="0" y="0"/>
            <a:chExt cx="4382904" cy="3426878"/>
          </a:xfrm>
        </p:grpSpPr>
        <p:pic>
          <p:nvPicPr>
            <p:cNvPr id="593" name="Clique_ringspring_layout.png" descr="Clique_ringspring_layout.png"/>
            <p:cNvPicPr>
              <a:picLocks noChangeAspect="1"/>
            </p:cNvPicPr>
            <p:nvPr/>
          </p:nvPicPr>
          <p:blipFill>
            <a:blip r:embed="rId6">
              <a:extLst/>
            </a:blip>
            <a:stretch>
              <a:fillRect/>
            </a:stretch>
          </p:blipFill>
          <p:spPr>
            <a:xfrm>
              <a:off x="127000" y="88900"/>
              <a:ext cx="4128905" cy="3096679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592" name="Clique_ringspring_layout.png" descr="Clique_ringspring_layout.png"/>
            <p:cNvPicPr>
              <a:picLocks noChangeAspect="0"/>
            </p:cNvPicPr>
            <p:nvPr/>
          </p:nvPicPr>
          <p:blipFill>
            <a:blip r:embed="rId7">
              <a:extLst/>
            </a:blip>
            <a:stretch>
              <a:fillRect/>
            </a:stretch>
          </p:blipFill>
          <p:spPr>
            <a:xfrm>
              <a:off x="0" y="0"/>
              <a:ext cx="4382905" cy="3426879"/>
            </a:xfrm>
            <a:prstGeom prst="rect">
              <a:avLst/>
            </a:prstGeom>
            <a:effectLst/>
          </p:spPr>
        </p:pic>
      </p:grpSp>
      <p:sp>
        <p:nvSpPr>
          <p:cNvPr id="595" name="Spring layout"/>
          <p:cNvSpPr txBox="1"/>
          <p:nvPr/>
        </p:nvSpPr>
        <p:spPr>
          <a:xfrm>
            <a:off x="1205501" y="2880858"/>
            <a:ext cx="2808127" cy="711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Spring layout</a:t>
            </a:r>
          </a:p>
        </p:txBody>
      </p:sp>
      <p:grpSp>
        <p:nvGrpSpPr>
          <p:cNvPr id="598" name="Clique_ringn2v_p05_q4.png"/>
          <p:cNvGrpSpPr/>
          <p:nvPr/>
        </p:nvGrpSpPr>
        <p:grpSpPr>
          <a:xfrm>
            <a:off x="8364132" y="6582215"/>
            <a:ext cx="3994302" cy="3135426"/>
            <a:chOff x="0" y="0"/>
            <a:chExt cx="3994300" cy="3135425"/>
          </a:xfrm>
        </p:grpSpPr>
        <p:pic>
          <p:nvPicPr>
            <p:cNvPr id="597" name="Clique_ringn2v_p05_q4.png" descr="Clique_ringn2v_p05_q4.png"/>
            <p:cNvPicPr>
              <a:picLocks noChangeAspect="1"/>
            </p:cNvPicPr>
            <p:nvPr/>
          </p:nvPicPr>
          <p:blipFill>
            <a:blip r:embed="rId8">
              <a:extLst/>
            </a:blip>
            <a:stretch>
              <a:fillRect/>
            </a:stretch>
          </p:blipFill>
          <p:spPr>
            <a:xfrm>
              <a:off x="127000" y="88900"/>
              <a:ext cx="3740301" cy="2805226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596" name="Clique_ringn2v_p05_q4.png" descr="Clique_ringn2v_p05_q4.png"/>
            <p:cNvPicPr>
              <a:picLocks noChangeAspect="0"/>
            </p:cNvPicPr>
            <p:nvPr/>
          </p:nvPicPr>
          <p:blipFill>
            <a:blip r:embed="rId9">
              <a:extLst/>
            </a:blip>
            <a:stretch>
              <a:fillRect/>
            </a:stretch>
          </p:blipFill>
          <p:spPr>
            <a:xfrm>
              <a:off x="0" y="0"/>
              <a:ext cx="3994301" cy="3135426"/>
            </a:xfrm>
            <a:prstGeom prst="rect">
              <a:avLst/>
            </a:prstGeom>
            <a:effectLst/>
          </p:spPr>
        </p:pic>
      </p:grpSp>
      <p:sp>
        <p:nvSpPr>
          <p:cNvPr id="599" name="n2v"/>
          <p:cNvSpPr txBox="1"/>
          <p:nvPr/>
        </p:nvSpPr>
        <p:spPr>
          <a:xfrm>
            <a:off x="9864638" y="6426199"/>
            <a:ext cx="870124" cy="711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n2v</a:t>
            </a:r>
          </a:p>
        </p:txBody>
      </p:sp>
      <p:sp>
        <p:nvSpPr>
          <p:cNvPr id="600" name="Slide Number"/>
          <p:cNvSpPr txBox="1"/>
          <p:nvPr>
            <p:ph type="sldNum" sz="quarter" idx="4294967295"/>
          </p:nvPr>
        </p:nvSpPr>
        <p:spPr>
          <a:xfrm>
            <a:off x="6360262" y="9271000"/>
            <a:ext cx="271576" cy="3556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="0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2" name="Network visualization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1"/>
            <a:r>
              <a:t>Network visualization</a:t>
            </a:r>
          </a:p>
        </p:txBody>
      </p:sp>
      <p:sp>
        <p:nvSpPr>
          <p:cNvPr id="603" name="http://kwonoh.net/dgl/"/>
          <p:cNvSpPr txBox="1"/>
          <p:nvPr/>
        </p:nvSpPr>
        <p:spPr>
          <a:xfrm>
            <a:off x="1053038" y="2492007"/>
            <a:ext cx="4733368" cy="711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u="sng">
                <a:hlinkClick r:id="rId2" invalidUrl="" action="" tgtFrame="" tooltip="" history="1" highlightClick="0" endSnd="0"/>
              </a:defRPr>
            </a:lvl1pPr>
          </a:lstStyle>
          <a:p>
            <a:pPr>
              <a:defRPr u="none"/>
            </a:pPr>
            <a:r>
              <a:rPr u="sng">
                <a:hlinkClick r:id="rId2" invalidUrl="" action="" tgtFrame="" tooltip="" history="1" highlightClick="0" endSnd="0"/>
              </a:rPr>
              <a:t>http://kwonoh.net/dgl/</a:t>
            </a:r>
          </a:p>
        </p:txBody>
      </p:sp>
      <p:grpSp>
        <p:nvGrpSpPr>
          <p:cNvPr id="606" name="Image"/>
          <p:cNvGrpSpPr/>
          <p:nvPr/>
        </p:nvGrpSpPr>
        <p:grpSpPr>
          <a:xfrm>
            <a:off x="369294" y="3419731"/>
            <a:ext cx="6100856" cy="6122920"/>
            <a:chOff x="0" y="0"/>
            <a:chExt cx="6100855" cy="6122918"/>
          </a:xfrm>
        </p:grpSpPr>
        <p:pic>
          <p:nvPicPr>
            <p:cNvPr id="605" name="Image" descr="Image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127000" y="88900"/>
              <a:ext cx="5846856" cy="5792719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604" name="Image" descr="Image"/>
            <p:cNvPicPr>
              <a:picLocks noChangeAspect="0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0" y="0"/>
              <a:ext cx="6100856" cy="6122919"/>
            </a:xfrm>
            <a:prstGeom prst="rect">
              <a:avLst/>
            </a:prstGeom>
            <a:effectLst/>
          </p:spPr>
        </p:pic>
      </p:grpSp>
      <p:sp>
        <p:nvSpPr>
          <p:cNvPr id="607" name="Deep Neural networks"/>
          <p:cNvSpPr txBox="1"/>
          <p:nvPr/>
        </p:nvSpPr>
        <p:spPr>
          <a:xfrm>
            <a:off x="7209017" y="3594099"/>
            <a:ext cx="4987566" cy="711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Deep Neural networks</a:t>
            </a:r>
          </a:p>
        </p:txBody>
      </p:sp>
      <p:sp>
        <p:nvSpPr>
          <p:cNvPr id="608" name="GAN(Generative Adversarial Networks) approach…"/>
          <p:cNvSpPr txBox="1"/>
          <p:nvPr/>
        </p:nvSpPr>
        <p:spPr>
          <a:xfrm>
            <a:off x="7488079" y="5524499"/>
            <a:ext cx="4987566" cy="1168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>
              <a:defRPr sz="2500"/>
            </a:pPr>
            <a:r>
              <a:t>GAN(Generative Adversarial Networks) approach</a:t>
            </a:r>
          </a:p>
          <a:p>
            <a:pPr>
              <a:defRPr sz="2500"/>
            </a:pPr>
            <a:r>
              <a:t>To “generalise” several existing layouts</a:t>
            </a:r>
          </a:p>
        </p:txBody>
      </p:sp>
      <p:sp>
        <p:nvSpPr>
          <p:cNvPr id="609" name="Slide Number"/>
          <p:cNvSpPr txBox="1"/>
          <p:nvPr>
            <p:ph type="sldNum" sz="quarter" idx="4294967295"/>
          </p:nvPr>
        </p:nvSpPr>
        <p:spPr>
          <a:xfrm>
            <a:off x="6360262" y="9271000"/>
            <a:ext cx="271576" cy="3556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="0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1" name="Network visualization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1"/>
            <a:r>
              <a:t>Network visualization</a:t>
            </a:r>
          </a:p>
        </p:txBody>
      </p:sp>
      <p:sp>
        <p:nvSpPr>
          <p:cNvPr id="612" name="Can we interpret a force layout?…"/>
          <p:cNvSpPr txBox="1"/>
          <p:nvPr>
            <p:ph type="body" sz="quarter" idx="1"/>
          </p:nvPr>
        </p:nvSpPr>
        <p:spPr>
          <a:xfrm>
            <a:off x="355600" y="3187700"/>
            <a:ext cx="12340159" cy="1873554"/>
          </a:xfrm>
          <a:prstGeom prst="rect">
            <a:avLst/>
          </a:prstGeom>
        </p:spPr>
        <p:txBody>
          <a:bodyPr/>
          <a:lstStyle/>
          <a:p>
            <a:pPr/>
            <a:r>
              <a:t>Can we interpret a force layout?</a:t>
            </a:r>
          </a:p>
          <a:p>
            <a:pPr lvl="1"/>
            <a:r>
              <a:t>Yes…</a:t>
            </a:r>
          </a:p>
        </p:txBody>
      </p:sp>
      <p:grpSp>
        <p:nvGrpSpPr>
          <p:cNvPr id="615" name="Image"/>
          <p:cNvGrpSpPr/>
          <p:nvPr/>
        </p:nvGrpSpPr>
        <p:grpSpPr>
          <a:xfrm>
            <a:off x="508350" y="5442315"/>
            <a:ext cx="4521531" cy="3534193"/>
            <a:chOff x="0" y="0"/>
            <a:chExt cx="4521529" cy="3534192"/>
          </a:xfrm>
        </p:grpSpPr>
        <p:pic>
          <p:nvPicPr>
            <p:cNvPr id="614" name="Image" descr="Image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127000" y="88900"/>
              <a:ext cx="4267530" cy="3203992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613" name="Image" descr="Image"/>
            <p:cNvPicPr>
              <a:picLocks noChangeAspect="0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0" y="-1"/>
              <a:ext cx="4521530" cy="3534193"/>
            </a:xfrm>
            <a:prstGeom prst="rect">
              <a:avLst/>
            </a:prstGeom>
            <a:effectLst/>
          </p:spPr>
        </p:pic>
      </p:grpSp>
      <p:grpSp>
        <p:nvGrpSpPr>
          <p:cNvPr id="618" name="Image"/>
          <p:cNvGrpSpPr/>
          <p:nvPr/>
        </p:nvGrpSpPr>
        <p:grpSpPr>
          <a:xfrm>
            <a:off x="6071179" y="5369614"/>
            <a:ext cx="5712022" cy="3864393"/>
            <a:chOff x="0" y="0"/>
            <a:chExt cx="5712021" cy="3864392"/>
          </a:xfrm>
        </p:grpSpPr>
        <p:pic>
          <p:nvPicPr>
            <p:cNvPr id="617" name="Image" descr="Image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127000" y="88900"/>
              <a:ext cx="5458022" cy="3534193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616" name="Image" descr="Image"/>
            <p:cNvPicPr>
              <a:picLocks noChangeAspect="0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0" y="0"/>
              <a:ext cx="5712022" cy="3864393"/>
            </a:xfrm>
            <a:prstGeom prst="rect">
              <a:avLst/>
            </a:prstGeom>
            <a:effectLst/>
          </p:spPr>
        </p:pic>
      </p:grpSp>
      <p:sp>
        <p:nvSpPr>
          <p:cNvPr id="619" name="Slide Number"/>
          <p:cNvSpPr txBox="1"/>
          <p:nvPr>
            <p:ph type="sldNum" sz="quarter" idx="4294967295"/>
          </p:nvPr>
        </p:nvSpPr>
        <p:spPr>
          <a:xfrm>
            <a:off x="6360262" y="9271000"/>
            <a:ext cx="271576" cy="3556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Curse of dimensionality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Curse of dimensionality</a:t>
            </a:r>
          </a:p>
        </p:txBody>
      </p:sp>
      <p:sp>
        <p:nvSpPr>
          <p:cNvPr id="202" name="Having hundreds/thousands of attributes is a problem for data analysis.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Having hundreds/thousands of attributes is a problem for data analysis.</a:t>
            </a:r>
          </a:p>
          <a:p>
            <a:pPr lvl="1"/>
            <a:r>
              <a:t>e.g.: medicine: blood analysis, genomics….</a:t>
            </a:r>
          </a:p>
          <a:p>
            <a:pPr lvl="1"/>
            <a:r>
              <a:t>e.g.: cooking recipes: each column an ingredient…</a:t>
            </a:r>
          </a:p>
          <a:p>
            <a:pPr/>
            <a:r>
              <a:t>We want to reduce the number of attributes while keeping most of the information</a:t>
            </a:r>
          </a:p>
          <a:p>
            <a:pPr/>
            <a:r>
              <a:t>Also helps with scalability</a:t>
            </a:r>
          </a:p>
        </p:txBody>
      </p:sp>
      <p:sp>
        <p:nvSpPr>
          <p:cNvPr id="203" name="Slide Number"/>
          <p:cNvSpPr txBox="1"/>
          <p:nvPr>
            <p:ph type="sldNum" sz="quarter" idx="4294967295"/>
          </p:nvPr>
        </p:nvSpPr>
        <p:spPr>
          <a:xfrm>
            <a:off x="6381749" y="9271000"/>
            <a:ext cx="228601" cy="3556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="0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1" name="Network visualization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1"/>
            <a:r>
              <a:t>Network visualization</a:t>
            </a:r>
          </a:p>
        </p:txBody>
      </p:sp>
      <p:sp>
        <p:nvSpPr>
          <p:cNvPr id="622" name="Can we interpret a force layout?…"/>
          <p:cNvSpPr txBox="1"/>
          <p:nvPr>
            <p:ph type="body" sz="quarter" idx="1"/>
          </p:nvPr>
        </p:nvSpPr>
        <p:spPr>
          <a:xfrm>
            <a:off x="332320" y="2731835"/>
            <a:ext cx="12340160" cy="1873554"/>
          </a:xfrm>
          <a:prstGeom prst="rect">
            <a:avLst/>
          </a:prstGeom>
        </p:spPr>
        <p:txBody>
          <a:bodyPr/>
          <a:lstStyle/>
          <a:p>
            <a:pPr/>
            <a:r>
              <a:t>Can we interpret a force layout?</a:t>
            </a:r>
          </a:p>
          <a:p>
            <a:pPr lvl="1"/>
            <a:r>
              <a:t>Yes…</a:t>
            </a:r>
          </a:p>
          <a:p>
            <a:pPr lvl="1"/>
            <a:r>
              <a:t>And no.</a:t>
            </a:r>
          </a:p>
        </p:txBody>
      </p:sp>
      <p:grpSp>
        <p:nvGrpSpPr>
          <p:cNvPr id="625" name="Image"/>
          <p:cNvGrpSpPr/>
          <p:nvPr/>
        </p:nvGrpSpPr>
        <p:grpSpPr>
          <a:xfrm>
            <a:off x="716430" y="4964269"/>
            <a:ext cx="5855649" cy="4499296"/>
            <a:chOff x="0" y="0"/>
            <a:chExt cx="5855648" cy="4499295"/>
          </a:xfrm>
        </p:grpSpPr>
        <p:pic>
          <p:nvPicPr>
            <p:cNvPr id="624" name="Image" descr="Image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127000" y="88900"/>
              <a:ext cx="5601649" cy="4169096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623" name="Image" descr="Image"/>
            <p:cNvPicPr>
              <a:picLocks noChangeAspect="0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0" y="0"/>
              <a:ext cx="5855649" cy="4499296"/>
            </a:xfrm>
            <a:prstGeom prst="rect">
              <a:avLst/>
            </a:prstGeom>
            <a:effectLst/>
          </p:spPr>
        </p:pic>
      </p:grpSp>
      <p:grpSp>
        <p:nvGrpSpPr>
          <p:cNvPr id="628" name="Image"/>
          <p:cNvGrpSpPr/>
          <p:nvPr/>
        </p:nvGrpSpPr>
        <p:grpSpPr>
          <a:xfrm>
            <a:off x="7190518" y="5312653"/>
            <a:ext cx="4889737" cy="3802529"/>
            <a:chOff x="0" y="0"/>
            <a:chExt cx="4889736" cy="3802527"/>
          </a:xfrm>
        </p:grpSpPr>
        <p:pic>
          <p:nvPicPr>
            <p:cNvPr id="627" name="Image" descr="Image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127000" y="88900"/>
              <a:ext cx="4635737" cy="3472328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626" name="Image" descr="Image"/>
            <p:cNvPicPr>
              <a:picLocks noChangeAspect="0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0" y="0"/>
              <a:ext cx="4889737" cy="3802528"/>
            </a:xfrm>
            <a:prstGeom prst="rect">
              <a:avLst/>
            </a:prstGeom>
            <a:effectLst/>
          </p:spPr>
        </p:pic>
      </p:grpSp>
      <p:sp>
        <p:nvSpPr>
          <p:cNvPr id="629" name="Slide Number"/>
          <p:cNvSpPr txBox="1"/>
          <p:nvPr>
            <p:ph type="sldNum" sz="quarter" idx="4294967295"/>
          </p:nvPr>
        </p:nvSpPr>
        <p:spPr>
          <a:xfrm>
            <a:off x="6360262" y="9271000"/>
            <a:ext cx="271576" cy="3556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="0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1" name="Network visualization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1"/>
            <a:r>
              <a:t>Network visualization</a:t>
            </a:r>
          </a:p>
        </p:txBody>
      </p:sp>
      <p:sp>
        <p:nvSpPr>
          <p:cNvPr id="632" name="Can we interpret a force layout?…"/>
          <p:cNvSpPr txBox="1"/>
          <p:nvPr>
            <p:ph type="body" sz="quarter" idx="1"/>
          </p:nvPr>
        </p:nvSpPr>
        <p:spPr>
          <a:xfrm>
            <a:off x="332320" y="2731835"/>
            <a:ext cx="12340160" cy="1873554"/>
          </a:xfrm>
          <a:prstGeom prst="rect">
            <a:avLst/>
          </a:prstGeom>
        </p:spPr>
        <p:txBody>
          <a:bodyPr/>
          <a:lstStyle/>
          <a:p>
            <a:pPr/>
            <a:r>
              <a:t>Can we interpret a force layout?</a:t>
            </a:r>
          </a:p>
          <a:p>
            <a:pPr lvl="1"/>
            <a:r>
              <a:t>Yes…</a:t>
            </a:r>
          </a:p>
          <a:p>
            <a:pPr lvl="1"/>
            <a:r>
              <a:t>And no.</a:t>
            </a:r>
          </a:p>
        </p:txBody>
      </p:sp>
      <p:sp>
        <p:nvSpPr>
          <p:cNvPr id="633" name="Line"/>
          <p:cNvSpPr/>
          <p:nvPr/>
        </p:nvSpPr>
        <p:spPr>
          <a:xfrm>
            <a:off x="7544641" y="5599282"/>
            <a:ext cx="1681705" cy="1"/>
          </a:xfrm>
          <a:prstGeom prst="line">
            <a:avLst/>
          </a:prstGeom>
          <a:ln w="25400">
            <a:solidFill>
              <a:srgbClr val="535353"/>
            </a:solidFill>
            <a:miter lim="400000"/>
          </a:ln>
        </p:spPr>
        <p:txBody>
          <a:bodyPr lIns="0" tIns="0" rIns="0" bIns="0"/>
          <a:lstStyle/>
          <a:p>
            <a:pPr>
              <a:defRPr sz="3600">
                <a:solidFill>
                  <a:srgbClr val="FFFFFF"/>
                </a:solidFill>
              </a:defRPr>
            </a:pPr>
          </a:p>
        </p:txBody>
      </p:sp>
      <p:sp>
        <p:nvSpPr>
          <p:cNvPr id="634" name="Line"/>
          <p:cNvSpPr/>
          <p:nvPr/>
        </p:nvSpPr>
        <p:spPr>
          <a:xfrm>
            <a:off x="7614659" y="7268403"/>
            <a:ext cx="1681704" cy="1"/>
          </a:xfrm>
          <a:prstGeom prst="line">
            <a:avLst/>
          </a:prstGeom>
          <a:ln w="25400">
            <a:solidFill>
              <a:srgbClr val="535353"/>
            </a:solidFill>
            <a:miter lim="400000"/>
          </a:ln>
        </p:spPr>
        <p:txBody>
          <a:bodyPr lIns="0" tIns="0" rIns="0" bIns="0"/>
          <a:lstStyle/>
          <a:p>
            <a:pPr>
              <a:defRPr sz="3600">
                <a:solidFill>
                  <a:srgbClr val="FFFFFF"/>
                </a:solidFill>
              </a:defRPr>
            </a:pPr>
          </a:p>
        </p:txBody>
      </p:sp>
      <p:sp>
        <p:nvSpPr>
          <p:cNvPr id="635" name="Line"/>
          <p:cNvSpPr/>
          <p:nvPr/>
        </p:nvSpPr>
        <p:spPr>
          <a:xfrm flipV="1">
            <a:off x="7584861" y="5630272"/>
            <a:ext cx="1" cy="1679658"/>
          </a:xfrm>
          <a:prstGeom prst="line">
            <a:avLst/>
          </a:prstGeom>
          <a:ln w="25400">
            <a:solidFill>
              <a:srgbClr val="535353"/>
            </a:solidFill>
            <a:miter lim="400000"/>
          </a:ln>
        </p:spPr>
        <p:txBody>
          <a:bodyPr lIns="0" tIns="0" rIns="0" bIns="0"/>
          <a:lstStyle/>
          <a:p>
            <a:pPr>
              <a:defRPr sz="3600">
                <a:solidFill>
                  <a:srgbClr val="FFFFFF"/>
                </a:solidFill>
              </a:defRPr>
            </a:pPr>
          </a:p>
        </p:txBody>
      </p:sp>
      <p:sp>
        <p:nvSpPr>
          <p:cNvPr id="636" name="Line"/>
          <p:cNvSpPr/>
          <p:nvPr/>
        </p:nvSpPr>
        <p:spPr>
          <a:xfrm flipV="1">
            <a:off x="9417816" y="5630272"/>
            <a:ext cx="1" cy="1679658"/>
          </a:xfrm>
          <a:prstGeom prst="line">
            <a:avLst/>
          </a:prstGeom>
          <a:ln w="25400">
            <a:solidFill>
              <a:srgbClr val="535353"/>
            </a:solidFill>
            <a:miter lim="400000"/>
          </a:ln>
        </p:spPr>
        <p:txBody>
          <a:bodyPr lIns="0" tIns="0" rIns="0" bIns="0"/>
          <a:lstStyle/>
          <a:p>
            <a:pPr>
              <a:defRPr sz="3600">
                <a:solidFill>
                  <a:srgbClr val="FFFFFF"/>
                </a:solidFill>
              </a:defRPr>
            </a:pPr>
          </a:p>
        </p:txBody>
      </p:sp>
      <p:sp>
        <p:nvSpPr>
          <p:cNvPr id="637" name="Line"/>
          <p:cNvSpPr/>
          <p:nvPr/>
        </p:nvSpPr>
        <p:spPr>
          <a:xfrm flipH="1" flipV="1">
            <a:off x="3670122" y="6893900"/>
            <a:ext cx="892701" cy="892701"/>
          </a:xfrm>
          <a:prstGeom prst="line">
            <a:avLst/>
          </a:prstGeom>
          <a:ln w="25400">
            <a:solidFill>
              <a:srgbClr val="535353"/>
            </a:solidFill>
            <a:miter lim="400000"/>
          </a:ln>
        </p:spPr>
        <p:txBody>
          <a:bodyPr lIns="0" tIns="0" rIns="0" bIns="0"/>
          <a:lstStyle/>
          <a:p>
            <a:pPr>
              <a:defRPr sz="3600">
                <a:solidFill>
                  <a:srgbClr val="FFFFFF"/>
                </a:solidFill>
              </a:defRPr>
            </a:pPr>
          </a:p>
        </p:txBody>
      </p:sp>
      <p:sp>
        <p:nvSpPr>
          <p:cNvPr id="638" name="Line"/>
          <p:cNvSpPr/>
          <p:nvPr/>
        </p:nvSpPr>
        <p:spPr>
          <a:xfrm flipV="1">
            <a:off x="2426712" y="6893900"/>
            <a:ext cx="1094993" cy="892701"/>
          </a:xfrm>
          <a:prstGeom prst="line">
            <a:avLst/>
          </a:prstGeom>
          <a:ln w="25400">
            <a:solidFill>
              <a:srgbClr val="535353"/>
            </a:solidFill>
            <a:miter lim="400000"/>
          </a:ln>
        </p:spPr>
        <p:txBody>
          <a:bodyPr lIns="0" tIns="0" rIns="0" bIns="0"/>
          <a:lstStyle/>
          <a:p>
            <a:pPr>
              <a:defRPr sz="3600">
                <a:solidFill>
                  <a:srgbClr val="FFFFFF"/>
                </a:solidFill>
              </a:defRPr>
            </a:pPr>
          </a:p>
        </p:txBody>
      </p:sp>
      <p:sp>
        <p:nvSpPr>
          <p:cNvPr id="639" name="Line"/>
          <p:cNvSpPr/>
          <p:nvPr/>
        </p:nvSpPr>
        <p:spPr>
          <a:xfrm flipV="1">
            <a:off x="2337700" y="5578025"/>
            <a:ext cx="1273016" cy="2103851"/>
          </a:xfrm>
          <a:prstGeom prst="line">
            <a:avLst/>
          </a:prstGeom>
          <a:ln w="25400">
            <a:solidFill>
              <a:srgbClr val="535353"/>
            </a:solidFill>
            <a:miter lim="400000"/>
          </a:ln>
        </p:spPr>
        <p:txBody>
          <a:bodyPr lIns="0" tIns="0" rIns="0" bIns="0"/>
          <a:lstStyle/>
          <a:p>
            <a:pPr>
              <a:defRPr sz="3600">
                <a:solidFill>
                  <a:srgbClr val="FFFFFF"/>
                </a:solidFill>
              </a:defRPr>
            </a:pPr>
          </a:p>
        </p:txBody>
      </p:sp>
      <p:sp>
        <p:nvSpPr>
          <p:cNvPr id="640" name="Line"/>
          <p:cNvSpPr/>
          <p:nvPr/>
        </p:nvSpPr>
        <p:spPr>
          <a:xfrm flipH="1" flipV="1">
            <a:off x="3544841" y="5548111"/>
            <a:ext cx="950388" cy="2163678"/>
          </a:xfrm>
          <a:prstGeom prst="line">
            <a:avLst/>
          </a:prstGeom>
          <a:ln w="25400">
            <a:solidFill>
              <a:srgbClr val="535353"/>
            </a:solidFill>
            <a:miter lim="400000"/>
          </a:ln>
        </p:spPr>
        <p:txBody>
          <a:bodyPr lIns="0" tIns="0" rIns="0" bIns="0"/>
          <a:lstStyle/>
          <a:p>
            <a:pPr>
              <a:defRPr sz="3600">
                <a:solidFill>
                  <a:srgbClr val="FFFFFF"/>
                </a:solidFill>
              </a:defRPr>
            </a:pPr>
          </a:p>
        </p:txBody>
      </p:sp>
      <p:sp>
        <p:nvSpPr>
          <p:cNvPr id="641" name="Line"/>
          <p:cNvSpPr/>
          <p:nvPr/>
        </p:nvSpPr>
        <p:spPr>
          <a:xfrm flipV="1">
            <a:off x="3550985" y="5675111"/>
            <a:ext cx="1" cy="1266059"/>
          </a:xfrm>
          <a:prstGeom prst="line">
            <a:avLst/>
          </a:prstGeom>
          <a:ln w="25400">
            <a:solidFill>
              <a:srgbClr val="535353"/>
            </a:solidFill>
            <a:miter lim="400000"/>
          </a:ln>
        </p:spPr>
        <p:txBody>
          <a:bodyPr lIns="0" tIns="0" rIns="0" bIns="0"/>
          <a:lstStyle/>
          <a:p>
            <a:pPr>
              <a:defRPr sz="3600">
                <a:solidFill>
                  <a:srgbClr val="FFFFFF"/>
                </a:solidFill>
              </a:defRPr>
            </a:pPr>
          </a:p>
        </p:txBody>
      </p:sp>
      <p:sp>
        <p:nvSpPr>
          <p:cNvPr id="642" name="Line"/>
          <p:cNvSpPr/>
          <p:nvPr/>
        </p:nvSpPr>
        <p:spPr>
          <a:xfrm>
            <a:off x="2489720" y="7760188"/>
            <a:ext cx="1945493" cy="1"/>
          </a:xfrm>
          <a:prstGeom prst="line">
            <a:avLst/>
          </a:prstGeom>
          <a:ln w="25400">
            <a:solidFill>
              <a:srgbClr val="535353"/>
            </a:solidFill>
            <a:miter lim="400000"/>
          </a:ln>
        </p:spPr>
        <p:txBody>
          <a:bodyPr lIns="0" tIns="0" rIns="0" bIns="0"/>
          <a:lstStyle/>
          <a:p>
            <a:pPr>
              <a:defRPr sz="3600">
                <a:solidFill>
                  <a:srgbClr val="FFFFFF"/>
                </a:solidFill>
              </a:defRPr>
            </a:pPr>
          </a:p>
        </p:txBody>
      </p:sp>
      <p:sp>
        <p:nvSpPr>
          <p:cNvPr id="643" name="Circle"/>
          <p:cNvSpPr/>
          <p:nvPr/>
        </p:nvSpPr>
        <p:spPr>
          <a:xfrm>
            <a:off x="3236682" y="5295986"/>
            <a:ext cx="628607" cy="628608"/>
          </a:xfrm>
          <a:prstGeom prst="ellipse">
            <a:avLst/>
          </a:prstGeom>
          <a:blipFill>
            <a:blip r:embed="rId2"/>
          </a:blipFill>
          <a:ln w="12700">
            <a:miter lim="400000"/>
          </a:ln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3600">
                <a:solidFill>
                  <a:srgbClr val="FFFFFF"/>
                </a:solidFill>
              </a:defRPr>
            </a:pPr>
          </a:p>
        </p:txBody>
      </p:sp>
      <p:sp>
        <p:nvSpPr>
          <p:cNvPr id="644" name="Circle"/>
          <p:cNvSpPr/>
          <p:nvPr/>
        </p:nvSpPr>
        <p:spPr>
          <a:xfrm>
            <a:off x="2157540" y="7445885"/>
            <a:ext cx="628608" cy="628607"/>
          </a:xfrm>
          <a:prstGeom prst="ellipse">
            <a:avLst/>
          </a:prstGeom>
          <a:blipFill>
            <a:blip r:embed="rId3"/>
          </a:blipFill>
          <a:ln w="12700">
            <a:miter lim="400000"/>
          </a:ln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3600">
                <a:solidFill>
                  <a:srgbClr val="FFFFFF"/>
                </a:solidFill>
              </a:defRPr>
            </a:pPr>
          </a:p>
        </p:txBody>
      </p:sp>
      <p:sp>
        <p:nvSpPr>
          <p:cNvPr id="645" name="Circle"/>
          <p:cNvSpPr/>
          <p:nvPr/>
        </p:nvSpPr>
        <p:spPr>
          <a:xfrm>
            <a:off x="3236682" y="6594675"/>
            <a:ext cx="628607" cy="628608"/>
          </a:xfrm>
          <a:prstGeom prst="ellipse">
            <a:avLst/>
          </a:prstGeom>
          <a:blipFill>
            <a:blip r:embed="rId4"/>
          </a:blip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3600">
                <a:solidFill>
                  <a:srgbClr val="FFFFFF"/>
                </a:solidFill>
              </a:defRPr>
            </a:pPr>
          </a:p>
        </p:txBody>
      </p:sp>
      <p:sp>
        <p:nvSpPr>
          <p:cNvPr id="646" name="Circle"/>
          <p:cNvSpPr/>
          <p:nvPr/>
        </p:nvSpPr>
        <p:spPr>
          <a:xfrm>
            <a:off x="4199433" y="7445885"/>
            <a:ext cx="628608" cy="628607"/>
          </a:xfrm>
          <a:prstGeom prst="ellipse">
            <a:avLst/>
          </a:prstGeom>
          <a:blipFill>
            <a:blip r:embed="rId5"/>
          </a:blipFill>
          <a:ln w="12700">
            <a:miter lim="400000"/>
          </a:ln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3600">
                <a:solidFill>
                  <a:srgbClr val="FFFFFF"/>
                </a:solidFill>
              </a:defRPr>
            </a:pPr>
          </a:p>
        </p:txBody>
      </p:sp>
      <p:sp>
        <p:nvSpPr>
          <p:cNvPr id="647" name="Line"/>
          <p:cNvSpPr/>
          <p:nvPr/>
        </p:nvSpPr>
        <p:spPr>
          <a:xfrm flipV="1">
            <a:off x="7629119" y="5729783"/>
            <a:ext cx="1744439" cy="1408121"/>
          </a:xfrm>
          <a:prstGeom prst="line">
            <a:avLst/>
          </a:prstGeom>
          <a:ln w="25400">
            <a:solidFill>
              <a:srgbClr val="535353"/>
            </a:solidFill>
            <a:miter lim="400000"/>
          </a:ln>
        </p:spPr>
        <p:txBody>
          <a:bodyPr lIns="0" tIns="0" rIns="0" bIns="0"/>
          <a:lstStyle/>
          <a:p>
            <a:pPr>
              <a:defRPr sz="3600">
                <a:solidFill>
                  <a:srgbClr val="FFFFFF"/>
                </a:solidFill>
              </a:defRPr>
            </a:pPr>
          </a:p>
        </p:txBody>
      </p:sp>
      <p:sp>
        <p:nvSpPr>
          <p:cNvPr id="648" name="Line"/>
          <p:cNvSpPr/>
          <p:nvPr/>
        </p:nvSpPr>
        <p:spPr>
          <a:xfrm>
            <a:off x="7593775" y="5653866"/>
            <a:ext cx="1815128" cy="1632469"/>
          </a:xfrm>
          <a:prstGeom prst="line">
            <a:avLst/>
          </a:prstGeom>
          <a:ln w="25400">
            <a:solidFill>
              <a:srgbClr val="535353"/>
            </a:solidFill>
            <a:miter lim="400000"/>
          </a:ln>
        </p:spPr>
        <p:txBody>
          <a:bodyPr lIns="0" tIns="0" rIns="0" bIns="0"/>
          <a:lstStyle/>
          <a:p>
            <a:pPr>
              <a:defRPr sz="3600">
                <a:solidFill>
                  <a:srgbClr val="FFFFFF"/>
                </a:solidFill>
              </a:defRPr>
            </a:pPr>
          </a:p>
        </p:txBody>
      </p:sp>
      <p:sp>
        <p:nvSpPr>
          <p:cNvPr id="649" name="Circle"/>
          <p:cNvSpPr/>
          <p:nvPr/>
        </p:nvSpPr>
        <p:spPr>
          <a:xfrm>
            <a:off x="7270558" y="5278312"/>
            <a:ext cx="628608" cy="628608"/>
          </a:xfrm>
          <a:prstGeom prst="ellipse">
            <a:avLst/>
          </a:prstGeom>
          <a:blipFill>
            <a:blip r:embed="rId6"/>
          </a:blipFill>
          <a:ln w="12700">
            <a:miter lim="400000"/>
          </a:ln>
          <a:effectLst>
            <a:outerShdw sx="100000" sy="100000" kx="0" ky="0" algn="b" rotWithShape="0" blurRad="25400" dist="25400" dir="2388334">
              <a:srgbClr val="000000">
                <a:alpha val="79310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3600">
                <a:solidFill>
                  <a:srgbClr val="FFFFFF"/>
                </a:solidFill>
              </a:defRPr>
            </a:pPr>
          </a:p>
        </p:txBody>
      </p:sp>
      <p:sp>
        <p:nvSpPr>
          <p:cNvPr id="650" name="Circle"/>
          <p:cNvSpPr/>
          <p:nvPr/>
        </p:nvSpPr>
        <p:spPr>
          <a:xfrm>
            <a:off x="9103513" y="5285818"/>
            <a:ext cx="628608" cy="628608"/>
          </a:xfrm>
          <a:prstGeom prst="ellipse">
            <a:avLst/>
          </a:prstGeom>
          <a:blipFill>
            <a:blip r:embed="rId7"/>
          </a:blipFill>
          <a:ln w="12700">
            <a:miter lim="400000"/>
          </a:ln>
          <a:effectLst>
            <a:outerShdw sx="100000" sy="100000" kx="0" ky="0" algn="b" rotWithShape="0" blurRad="25400" dist="25400" dir="2388334">
              <a:srgbClr val="000000">
                <a:alpha val="79310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3600">
                <a:solidFill>
                  <a:srgbClr val="FFFFFF"/>
                </a:solidFill>
              </a:defRPr>
            </a:pPr>
          </a:p>
        </p:txBody>
      </p:sp>
      <p:sp>
        <p:nvSpPr>
          <p:cNvPr id="651" name="Circle"/>
          <p:cNvSpPr/>
          <p:nvPr/>
        </p:nvSpPr>
        <p:spPr>
          <a:xfrm>
            <a:off x="7270558" y="6954100"/>
            <a:ext cx="628608" cy="628608"/>
          </a:xfrm>
          <a:prstGeom prst="ellipse">
            <a:avLst/>
          </a:prstGeom>
          <a:blipFill>
            <a:blip r:embed="rId8"/>
          </a:blipFill>
          <a:ln w="12700">
            <a:miter lim="400000"/>
          </a:ln>
          <a:effectLst>
            <a:outerShdw sx="100000" sy="100000" kx="0" ky="0" algn="b" rotWithShape="0" blurRad="25400" dist="25400" dir="2388334">
              <a:srgbClr val="000000">
                <a:alpha val="79310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3600">
                <a:solidFill>
                  <a:srgbClr val="FFFFFF"/>
                </a:solidFill>
              </a:defRPr>
            </a:pPr>
          </a:p>
        </p:txBody>
      </p:sp>
      <p:sp>
        <p:nvSpPr>
          <p:cNvPr id="652" name="Circle"/>
          <p:cNvSpPr/>
          <p:nvPr/>
        </p:nvSpPr>
        <p:spPr>
          <a:xfrm>
            <a:off x="9103513" y="6954100"/>
            <a:ext cx="628608" cy="628608"/>
          </a:xfrm>
          <a:prstGeom prst="ellipse">
            <a:avLst/>
          </a:prstGeom>
          <a:blipFill>
            <a:blip r:embed="rId9"/>
          </a:blipFill>
          <a:ln w="12700">
            <a:miter lim="400000"/>
          </a:ln>
          <a:effectLst>
            <a:outerShdw sx="100000" sy="100000" kx="0" ky="0" algn="b" rotWithShape="0" blurRad="25400" dist="25400" dir="2388334">
              <a:srgbClr val="000000">
                <a:alpha val="79310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3600">
                <a:solidFill>
                  <a:srgbClr val="FFFFFF"/>
                </a:solidFill>
              </a:defRPr>
            </a:pPr>
          </a:p>
        </p:txBody>
      </p:sp>
      <p:sp>
        <p:nvSpPr>
          <p:cNvPr id="653" name="Slide Number"/>
          <p:cNvSpPr txBox="1"/>
          <p:nvPr>
            <p:ph type="sldNum" sz="quarter" idx="4294967295"/>
          </p:nvPr>
        </p:nvSpPr>
        <p:spPr>
          <a:xfrm>
            <a:off x="6360262" y="9271000"/>
            <a:ext cx="271576" cy="3556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="0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" name="Network visualization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1"/>
            <a:r>
              <a:t>Network visualization</a:t>
            </a:r>
          </a:p>
        </p:txBody>
      </p:sp>
      <p:sp>
        <p:nvSpPr>
          <p:cNvPr id="656" name="Most common algorithms are variant of the force directed layout: physical system of bodies with forces acting on them.…"/>
          <p:cNvSpPr txBox="1"/>
          <p:nvPr>
            <p:ph type="body" idx="1"/>
          </p:nvPr>
        </p:nvSpPr>
        <p:spPr>
          <a:xfrm>
            <a:off x="355600" y="2641600"/>
            <a:ext cx="12293600" cy="6440984"/>
          </a:xfrm>
          <a:prstGeom prst="rect">
            <a:avLst/>
          </a:prstGeom>
        </p:spPr>
        <p:txBody>
          <a:bodyPr/>
          <a:lstStyle/>
          <a:p>
            <a:pPr/>
            <a:r>
              <a:t>Most common algorithms are variant of the </a:t>
            </a:r>
            <a:r>
              <a:rPr b="1">
                <a:latin typeface="Gill Sans"/>
                <a:ea typeface="Gill Sans"/>
                <a:cs typeface="Gill Sans"/>
                <a:sym typeface="Gill Sans"/>
              </a:rPr>
              <a:t>force directed</a:t>
            </a:r>
            <a:r>
              <a:t> layout: physical system of bodies with forces acting on them.</a:t>
            </a:r>
          </a:p>
          <a:p>
            <a:pPr lvl="1"/>
            <a:r>
              <a:t>Objective: minimize the energy of the system.</a:t>
            </a:r>
          </a:p>
          <a:p>
            <a:pPr lvl="1"/>
            <a:r>
              <a:t>Fruchterman-Reingold: Spring+ repulsive forces</a:t>
            </a:r>
          </a:p>
          <a:p>
            <a:pPr lvl="1"/>
            <a:r>
              <a:t>Kamada-Kawai: Springs+length proportional to graph distance</a:t>
            </a:r>
          </a:p>
          <a:p>
            <a:pPr lvl="1"/>
            <a:r>
              <a:t>Gephi: Force Atlas (custom model)</a:t>
            </a:r>
          </a:p>
          <a:p>
            <a:pPr/>
            <a:r>
              <a:t>Principles of those models</a:t>
            </a:r>
          </a:p>
          <a:p>
            <a:pPr lvl="1"/>
            <a:r>
              <a:t>Repulsive forces between nodes</a:t>
            </a:r>
          </a:p>
          <a:p>
            <a:pPr lvl="1"/>
            <a:r>
              <a:t>Edges are attracting forces</a:t>
            </a:r>
          </a:p>
          <a:p>
            <a:pPr lvl="1"/>
            <a:r>
              <a:t>Minimal (to avoid node overlap) and maximal (to avoid connected component drifting out of the figure) distances can be added.</a:t>
            </a:r>
          </a:p>
        </p:txBody>
      </p:sp>
      <p:sp>
        <p:nvSpPr>
          <p:cNvPr id="657" name="Slide Number"/>
          <p:cNvSpPr txBox="1"/>
          <p:nvPr>
            <p:ph type="sldNum" sz="quarter" idx="4294967295"/>
          </p:nvPr>
        </p:nvSpPr>
        <p:spPr>
          <a:xfrm>
            <a:off x="6360262" y="9271000"/>
            <a:ext cx="271576" cy="3556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="0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9" name="Network visualization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1"/>
            <a:r>
              <a:t>Network visualization</a:t>
            </a:r>
          </a:p>
        </p:txBody>
      </p:sp>
      <p:sp>
        <p:nvSpPr>
          <p:cNvPr id="660" name="Example: Kamada kawai…"/>
          <p:cNvSpPr txBox="1"/>
          <p:nvPr>
            <p:ph type="body" idx="1"/>
          </p:nvPr>
        </p:nvSpPr>
        <p:spPr>
          <a:xfrm>
            <a:off x="355600" y="2641600"/>
            <a:ext cx="12293600" cy="6440984"/>
          </a:xfrm>
          <a:prstGeom prst="rect">
            <a:avLst/>
          </a:prstGeom>
        </p:spPr>
        <p:txBody>
          <a:bodyPr/>
          <a:lstStyle/>
          <a:p>
            <a:pPr/>
            <a:r>
              <a:t>Example: Kamada kawai</a:t>
            </a:r>
          </a:p>
          <a:p>
            <a:pPr/>
            <a14:m>
              <m:oMathPara>
                <m:oMathParaPr>
                  <m:jc m:val="left"/>
                </m:oMathParaPr>
                <m:oMath>
                  <m:r>
                    <a:rPr xmlns:a="http://schemas.openxmlformats.org/drawingml/2006/main" sz="400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f</m:t>
                  </m:r>
                  <m:r>
                    <a:rPr xmlns:a="http://schemas.openxmlformats.org/drawingml/2006/main" sz="400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(</m:t>
                  </m:r>
                  <m:r>
                    <a:rPr xmlns:a="http://schemas.openxmlformats.org/drawingml/2006/main" sz="400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i</m:t>
                  </m:r>
                  <m:r>
                    <a:rPr xmlns:a="http://schemas.openxmlformats.org/drawingml/2006/main" sz="400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,</m:t>
                  </m:r>
                  <m:r>
                    <a:rPr xmlns:a="http://schemas.openxmlformats.org/drawingml/2006/main" sz="400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j</m:t>
                  </m:r>
                  <m:r>
                    <a:rPr xmlns:a="http://schemas.openxmlformats.org/drawingml/2006/main" sz="400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)</m:t>
                  </m:r>
                  <m:r>
                    <a:rPr xmlns:a="http://schemas.openxmlformats.org/drawingml/2006/main" sz="400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=</m:t>
                  </m:r>
                  <m:r>
                    <a:rPr xmlns:a="http://schemas.openxmlformats.org/drawingml/2006/main" sz="400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|</m:t>
                  </m:r>
                  <m:r>
                    <a:rPr xmlns:a="http://schemas.openxmlformats.org/drawingml/2006/main" sz="400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|</m:t>
                  </m:r>
                  <m:sSub>
                    <m:e>
                      <m:r>
                        <a:rPr xmlns:a="http://schemas.openxmlformats.org/drawingml/2006/main" sz="40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x</m:t>
                      </m:r>
                    </m:e>
                    <m:sub>
                      <m:r>
                        <a:rPr xmlns:a="http://schemas.openxmlformats.org/drawingml/2006/main" sz="40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i</m:t>
                      </m:r>
                    </m:sub>
                  </m:sSub>
                  <m:r>
                    <a:rPr xmlns:a="http://schemas.openxmlformats.org/drawingml/2006/main" sz="400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-</m:t>
                  </m:r>
                  <m:sSub>
                    <m:e>
                      <m:r>
                        <a:rPr xmlns:a="http://schemas.openxmlformats.org/drawingml/2006/main" sz="40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x</m:t>
                      </m:r>
                    </m:e>
                    <m:sub>
                      <m:r>
                        <a:rPr xmlns:a="http://schemas.openxmlformats.org/drawingml/2006/main" sz="40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j</m:t>
                      </m:r>
                    </m:sub>
                  </m:sSub>
                  <m:r>
                    <a:rPr xmlns:a="http://schemas.openxmlformats.org/drawingml/2006/main" sz="400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|</m:t>
                  </m:r>
                  <m:r>
                    <a:rPr xmlns:a="http://schemas.openxmlformats.org/drawingml/2006/main" sz="400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|</m:t>
                  </m:r>
                  <m:r>
                    <a:rPr xmlns:a="http://schemas.openxmlformats.org/drawingml/2006/main" sz="400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-</m:t>
                  </m:r>
                  <m:r>
                    <a:rPr xmlns:a="http://schemas.openxmlformats.org/drawingml/2006/main" sz="400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d</m:t>
                  </m:r>
                  <m:r>
                    <a:rPr xmlns:a="http://schemas.openxmlformats.org/drawingml/2006/main" sz="400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(</m:t>
                  </m:r>
                  <m:r>
                    <a:rPr xmlns:a="http://schemas.openxmlformats.org/drawingml/2006/main" sz="400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i</m:t>
                  </m:r>
                  <m:r>
                    <a:rPr xmlns:a="http://schemas.openxmlformats.org/drawingml/2006/main" sz="400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,</m:t>
                  </m:r>
                  <m:r>
                    <a:rPr xmlns:a="http://schemas.openxmlformats.org/drawingml/2006/main" sz="400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j</m:t>
                  </m:r>
                  <m:r>
                    <a:rPr xmlns:a="http://schemas.openxmlformats.org/drawingml/2006/main" sz="400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)</m:t>
                  </m:r>
                </m:oMath>
              </m:oMathPara>
            </a14:m>
          </a:p>
          <a:p>
            <a:pPr lvl="1"/>
            <a14:m>
              <m:oMath>
                <m:sSub>
                  <m:e>
                    <m:r>
                      <a:rPr xmlns:a="http://schemas.openxmlformats.org/drawingml/2006/main" sz="3050" i="1">
                        <a:solidFill>
                          <a:srgbClr val="525252"/>
                        </a:solidFill>
                        <a:latin typeface="Cambria Math" panose="02040503050406030204" pitchFamily="18" charset="0"/>
                      </a:rPr>
                      <m:t>x</m:t>
                    </m:r>
                  </m:e>
                  <m:sub>
                    <m:r>
                      <a:rPr xmlns:a="http://schemas.openxmlformats.org/drawingml/2006/main" sz="3050" i="1">
                        <a:solidFill>
                          <a:srgbClr val="525252"/>
                        </a:solidFill>
                        <a:latin typeface="Cambria Math" panose="02040503050406030204" pitchFamily="18" charset="0"/>
                      </a:rPr>
                      <m:t>i</m:t>
                    </m:r>
                  </m:sub>
                </m:sSub>
              </m:oMath>
            </a14:m>
            <a:r>
              <a:t>: position of node, </a:t>
            </a:r>
            <a14:m>
              <m:oMath>
                <m:r>
                  <a:rPr xmlns:a="http://schemas.openxmlformats.org/drawingml/2006/main" sz="305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d</m:t>
                </m:r>
                <m:r>
                  <a:rPr xmlns:a="http://schemas.openxmlformats.org/drawingml/2006/main" sz="305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(</m:t>
                </m:r>
                <m:r>
                  <a:rPr xmlns:a="http://schemas.openxmlformats.org/drawingml/2006/main" sz="305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i</m:t>
                </m:r>
                <m:r>
                  <a:rPr xmlns:a="http://schemas.openxmlformats.org/drawingml/2006/main" sz="305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,</m:t>
                </m:r>
                <m:r>
                  <a:rPr xmlns:a="http://schemas.openxmlformats.org/drawingml/2006/main" sz="305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j</m:t>
                </m:r>
                <m:r>
                  <a:rPr xmlns:a="http://schemas.openxmlformats.org/drawingml/2006/main" sz="305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)</m:t>
                </m:r>
              </m:oMath>
            </a14:m>
            <a:r>
              <a:t>: graph distance </a:t>
            </a:r>
          </a:p>
          <a:p>
            <a:pPr/>
            <a:r>
              <a:t>Energy of the system:</a:t>
            </a:r>
          </a:p>
          <a:p>
            <a:pPr lvl="1"/>
            <a14:m>
              <m:oMathPara>
                <m:oMathParaPr>
                  <m:jc m:val="left"/>
                </m:oMathParaPr>
                <m:oMath>
                  <m:limLow>
                    <m:e>
                      <m:r>
                        <a:rPr xmlns:a="http://schemas.openxmlformats.org/drawingml/2006/main" sz="305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∑</m:t>
                      </m:r>
                    </m:e>
                    <m:lim>
                      <m:r>
                        <a:rPr xmlns:a="http://schemas.openxmlformats.org/drawingml/2006/main" sz="305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i</m:t>
                      </m:r>
                      <m:r>
                        <a:rPr xmlns:a="http://schemas.openxmlformats.org/drawingml/2006/main" sz="305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≠</m:t>
                      </m:r>
                      <m:r>
                        <a:rPr xmlns:a="http://schemas.openxmlformats.org/drawingml/2006/main" sz="305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j</m:t>
                      </m:r>
                    </m:lim>
                  </m:limLow>
                  <m:r>
                    <a:rPr xmlns:a="http://schemas.openxmlformats.org/drawingml/2006/main" sz="305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(</m:t>
                  </m:r>
                  <m:r>
                    <a:rPr xmlns:a="http://schemas.openxmlformats.org/drawingml/2006/main" sz="305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|</m:t>
                  </m:r>
                  <m:r>
                    <a:rPr xmlns:a="http://schemas.openxmlformats.org/drawingml/2006/main" sz="305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|</m:t>
                  </m:r>
                  <m:sSub>
                    <m:e>
                      <m:r>
                        <a:rPr xmlns:a="http://schemas.openxmlformats.org/drawingml/2006/main" sz="305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x</m:t>
                      </m:r>
                    </m:e>
                    <m:sub>
                      <m:r>
                        <a:rPr xmlns:a="http://schemas.openxmlformats.org/drawingml/2006/main" sz="305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i</m:t>
                      </m:r>
                    </m:sub>
                  </m:sSub>
                  <m:r>
                    <a:rPr xmlns:a="http://schemas.openxmlformats.org/drawingml/2006/main" sz="305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-</m:t>
                  </m:r>
                  <m:sSub>
                    <m:e>
                      <m:r>
                        <a:rPr xmlns:a="http://schemas.openxmlformats.org/drawingml/2006/main" sz="305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x</m:t>
                      </m:r>
                    </m:e>
                    <m:sub>
                      <m:r>
                        <a:rPr xmlns:a="http://schemas.openxmlformats.org/drawingml/2006/main" sz="305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j</m:t>
                      </m:r>
                    </m:sub>
                  </m:sSub>
                  <m:r>
                    <a:rPr xmlns:a="http://schemas.openxmlformats.org/drawingml/2006/main" sz="305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|</m:t>
                  </m:r>
                  <m:r>
                    <a:rPr xmlns:a="http://schemas.openxmlformats.org/drawingml/2006/main" sz="305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|</m:t>
                  </m:r>
                  <m:r>
                    <a:rPr xmlns:a="http://schemas.openxmlformats.org/drawingml/2006/main" sz="305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-</m:t>
                  </m:r>
                  <m:r>
                    <a:rPr xmlns:a="http://schemas.openxmlformats.org/drawingml/2006/main" sz="305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d</m:t>
                  </m:r>
                  <m:r>
                    <a:rPr xmlns:a="http://schemas.openxmlformats.org/drawingml/2006/main" sz="305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(</m:t>
                  </m:r>
                  <m:r>
                    <a:rPr xmlns:a="http://schemas.openxmlformats.org/drawingml/2006/main" sz="305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i</m:t>
                  </m:r>
                  <m:r>
                    <a:rPr xmlns:a="http://schemas.openxmlformats.org/drawingml/2006/main" sz="305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,</m:t>
                  </m:r>
                  <m:r>
                    <a:rPr xmlns:a="http://schemas.openxmlformats.org/drawingml/2006/main" sz="305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j</m:t>
                  </m:r>
                  <m:r>
                    <a:rPr xmlns:a="http://schemas.openxmlformats.org/drawingml/2006/main" sz="305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)</m:t>
                  </m:r>
                  <m:sSup>
                    <m:e>
                      <m:r>
                        <a:rPr xmlns:a="http://schemas.openxmlformats.org/drawingml/2006/main" sz="305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e>
                    <m:sup>
                      <m:r>
                        <a:rPr xmlns:a="http://schemas.openxmlformats.org/drawingml/2006/main" sz="305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</m:sup>
                  </m:sSup>
                </m:oMath>
              </m:oMathPara>
            </a14:m>
          </a:p>
        </p:txBody>
      </p:sp>
      <p:sp>
        <p:nvSpPr>
          <p:cNvPr id="661" name="Slide Number"/>
          <p:cNvSpPr txBox="1"/>
          <p:nvPr>
            <p:ph type="sldNum" sz="quarter" idx="4294967295"/>
          </p:nvPr>
        </p:nvSpPr>
        <p:spPr>
          <a:xfrm>
            <a:off x="6360262" y="9271000"/>
            <a:ext cx="271576" cy="3556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="0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3" name="Network visualization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1"/>
            <a:r>
              <a:t>Network visualization</a:t>
            </a:r>
          </a:p>
        </p:txBody>
      </p:sp>
      <p:sp>
        <p:nvSpPr>
          <p:cNvPr id="664" name="Naive algorithm:…"/>
          <p:cNvSpPr txBox="1"/>
          <p:nvPr>
            <p:ph type="body" idx="1"/>
          </p:nvPr>
        </p:nvSpPr>
        <p:spPr>
          <a:xfrm>
            <a:off x="355600" y="2641600"/>
            <a:ext cx="12293600" cy="6440984"/>
          </a:xfrm>
          <a:prstGeom prst="rect">
            <a:avLst/>
          </a:prstGeom>
        </p:spPr>
        <p:txBody>
          <a:bodyPr/>
          <a:lstStyle/>
          <a:p>
            <a:pPr/>
            <a:r>
              <a:t>Naive algorithm:</a:t>
            </a:r>
          </a:p>
          <a:p>
            <a:pPr lvl="1"/>
            <a:r>
              <a:t>While (not converged)</a:t>
            </a:r>
          </a:p>
          <a:p>
            <a:pPr lvl="2"/>
            <a:r>
              <a:t>For each node, compute forces on it and update position accordingly</a:t>
            </a:r>
          </a:p>
          <a:p>
            <a:pPr/>
            <a:r>
              <a:t>Problem: repulsive forces are among all pairs of nodes</a:t>
            </a:r>
          </a:p>
          <a:p>
            <a:pPr lvl="1"/>
            <a:r>
              <a:t>Complexity </a:t>
            </a:r>
            <a14:m>
              <m:oMath>
                <m:r>
                  <m:rPr>
                    <m:scr m:val="script"/>
                  </m:rPr>
                  <a:rPr xmlns:a="http://schemas.openxmlformats.org/drawingml/2006/main" sz="305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O</m:t>
                </m:r>
                <m:r>
                  <a:rPr xmlns:a="http://schemas.openxmlformats.org/drawingml/2006/main" sz="305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(</m:t>
                </m:r>
                <m:sSup>
                  <m:e>
                    <m:r>
                      <a:rPr xmlns:a="http://schemas.openxmlformats.org/drawingml/2006/main" sz="3050" i="1">
                        <a:solidFill>
                          <a:srgbClr val="525252"/>
                        </a:solidFill>
                        <a:latin typeface="Cambria Math" panose="02040503050406030204" pitchFamily="18" charset="0"/>
                      </a:rPr>
                      <m:t>n</m:t>
                    </m:r>
                  </m:e>
                  <m:sup>
                    <m:r>
                      <a:rPr xmlns:a="http://schemas.openxmlformats.org/drawingml/2006/main" sz="3050" i="1">
                        <a:solidFill>
                          <a:srgbClr val="525252"/>
                        </a:solidFill>
                        <a:latin typeface="Cambria Math" panose="02040503050406030204" pitchFamily="18" charset="0"/>
                      </a:rPr>
                      <m:t>2</m:t>
                    </m:r>
                  </m:sup>
                </m:sSup>
                <m:r>
                  <a:rPr xmlns:a="http://schemas.openxmlformats.org/drawingml/2006/main" sz="305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)</m:t>
                </m:r>
              </m:oMath>
            </a14:m>
          </a:p>
          <a:p>
            <a:pPr lvl="1"/>
            <a:r>
              <a:t>Solution: multiscale computations…</a:t>
            </a:r>
          </a:p>
        </p:txBody>
      </p:sp>
      <p:sp>
        <p:nvSpPr>
          <p:cNvPr id="665" name="Slide Number"/>
          <p:cNvSpPr txBox="1"/>
          <p:nvPr>
            <p:ph type="sldNum" sz="quarter" idx="4294967295"/>
          </p:nvPr>
        </p:nvSpPr>
        <p:spPr>
          <a:xfrm>
            <a:off x="6360262" y="9271000"/>
            <a:ext cx="271576" cy="3556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="0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7" name="Network visualization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1"/>
            <a:r>
              <a:t>Network visualization</a:t>
            </a:r>
          </a:p>
        </p:txBody>
      </p:sp>
      <p:pic>
        <p:nvPicPr>
          <p:cNvPr id="668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01139" y="2449538"/>
            <a:ext cx="11633486" cy="5552720"/>
          </a:xfrm>
          <a:prstGeom prst="rect">
            <a:avLst/>
          </a:prstGeom>
          <a:ln w="12700">
            <a:miter lim="400000"/>
          </a:ln>
        </p:spPr>
      </p:pic>
      <p:sp>
        <p:nvSpPr>
          <p:cNvPr id="669" name="https://people.cs.clemson.edu/~isafro/na13/l22.pdf"/>
          <p:cNvSpPr txBox="1"/>
          <p:nvPr/>
        </p:nvSpPr>
        <p:spPr>
          <a:xfrm>
            <a:off x="1222592" y="8872244"/>
            <a:ext cx="10559616" cy="711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https://people.cs.clemson.edu/~isafro/na13/l22.pdf</a:t>
            </a:r>
          </a:p>
        </p:txBody>
      </p:sp>
      <p:sp>
        <p:nvSpPr>
          <p:cNvPr id="670" name="Slide Number"/>
          <p:cNvSpPr txBox="1"/>
          <p:nvPr>
            <p:ph type="sldNum" sz="quarter" idx="4294967295"/>
          </p:nvPr>
        </p:nvSpPr>
        <p:spPr>
          <a:xfrm>
            <a:off x="6360262" y="9271000"/>
            <a:ext cx="271576" cy="3556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="0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2" name="Embedding role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Embedding roles</a:t>
            </a:r>
          </a:p>
        </p:txBody>
      </p:sp>
      <p:sp>
        <p:nvSpPr>
          <p:cNvPr id="673" name="Slide Number"/>
          <p:cNvSpPr txBox="1"/>
          <p:nvPr>
            <p:ph type="sldNum" sz="quarter" idx="4294967295"/>
          </p:nvPr>
        </p:nvSpPr>
        <p:spPr>
          <a:xfrm>
            <a:off x="6360262" y="9271000"/>
            <a:ext cx="271576" cy="3556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="0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" name="struc2vec/role2vec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struc2vec/role2vec</a:t>
            </a:r>
          </a:p>
        </p:txBody>
      </p:sp>
      <p:sp>
        <p:nvSpPr>
          <p:cNvPr id="676" name="In node2vec/Deepwalk, the context collected by RW contains the labels of encountered nodes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In node2vec/Deepwalk, the context collected by RW contains the </a:t>
            </a:r>
            <a:r>
              <a:rPr b="1">
                <a:latin typeface="Gill Sans"/>
                <a:ea typeface="Gill Sans"/>
                <a:cs typeface="Gill Sans"/>
                <a:sym typeface="Gill Sans"/>
              </a:rPr>
              <a:t>labels</a:t>
            </a:r>
            <a:r>
              <a:t> of encountered nodes</a:t>
            </a:r>
          </a:p>
          <a:p>
            <a:pPr/>
            <a:r>
              <a:t>Instead, we could memorize the </a:t>
            </a:r>
            <a:r>
              <a:rPr b="1">
                <a:latin typeface="Gill Sans"/>
                <a:ea typeface="Gill Sans"/>
                <a:cs typeface="Gill Sans"/>
                <a:sym typeface="Gill Sans"/>
              </a:rPr>
              <a:t>properties </a:t>
            </a:r>
            <a:r>
              <a:t>of the nodes: attributes if available, or computed attributes (degrees, CC, …)</a:t>
            </a:r>
          </a:p>
          <a:p>
            <a:pPr/>
            <a:r>
              <a:t>=&gt;Nodes with a same context will be nodes in a same “position” in the graph</a:t>
            </a:r>
          </a:p>
          <a:p>
            <a:pPr/>
            <a:r>
              <a:t>=&gt;Capture the role of nodes instead of proximity</a:t>
            </a:r>
          </a:p>
        </p:txBody>
      </p:sp>
      <p:sp>
        <p:nvSpPr>
          <p:cNvPr id="677" name="Ribeiro, L. F., Saverese, P. H., &amp; Figueiredo, D. R. (2017, August). struc2vec: Learning node representations from structural identity. In Proceedings of the 23rd ACM SIGKDD International Conference on Knowledge Discovery and Data Mining (pp. 385-394). A"/>
          <p:cNvSpPr txBox="1"/>
          <p:nvPr/>
        </p:nvSpPr>
        <p:spPr>
          <a:xfrm>
            <a:off x="709668" y="9134000"/>
            <a:ext cx="11991814" cy="477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 defTabSz="457200">
              <a:defRPr sz="1300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Ribeiro, L. F., Saverese, P. H., &amp; Figueiredo, D. R. (2017, August). struc2vec: Learning node representations from structural identity. In </a:t>
            </a:r>
            <a:r>
              <a:rPr i="1"/>
              <a:t>Proceedings of the 23rd ACM SIGKDD International Conference on Knowledge Discovery and Data Mining</a:t>
            </a:r>
            <a:r>
              <a:t> (pp. 385-394). ACM.</a:t>
            </a:r>
          </a:p>
        </p:txBody>
      </p:sp>
      <p:sp>
        <p:nvSpPr>
          <p:cNvPr id="678" name="Slide Number"/>
          <p:cNvSpPr txBox="1"/>
          <p:nvPr>
            <p:ph type="sldNum" sz="quarter" idx="4294967295"/>
          </p:nvPr>
        </p:nvSpPr>
        <p:spPr>
          <a:xfrm>
            <a:off x="6360262" y="9271000"/>
            <a:ext cx="271576" cy="3556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679" name="(Intuition)"/>
          <p:cNvSpPr txBox="1"/>
          <p:nvPr/>
        </p:nvSpPr>
        <p:spPr>
          <a:xfrm>
            <a:off x="5322363" y="2082799"/>
            <a:ext cx="2176538" cy="711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(Intuition)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="0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1" name="Ribeiro, L. F., Saverese, P. H., &amp; Figueiredo, D. R. (2017, August). struc2vec: Learning node representations from structural identity. In Proceedings of the 23rd ACM SIGKDD International Conference on Knowledge Discovery and Data Mining (pp. 385-394). A"/>
          <p:cNvSpPr txBox="1"/>
          <p:nvPr/>
        </p:nvSpPr>
        <p:spPr>
          <a:xfrm>
            <a:off x="709668" y="9134000"/>
            <a:ext cx="11991814" cy="477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 defTabSz="457200">
              <a:defRPr sz="1300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Ribeiro, L. F., Saverese, P. H., &amp; Figueiredo, D. R. (2017, August). struc2vec: Learning node representations from structural identity. In </a:t>
            </a:r>
            <a:r>
              <a:rPr i="1"/>
              <a:t>Proceedings of the 23rd ACM SIGKDD International Conference on Knowledge Discovery and Data Mining</a:t>
            </a:r>
            <a:r>
              <a:t> (pp. 385-394). ACM.</a:t>
            </a:r>
          </a:p>
        </p:txBody>
      </p:sp>
      <p:sp>
        <p:nvSpPr>
          <p:cNvPr id="682" name="Struct2vec : double ZKC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Struct2vec : double ZKC</a:t>
            </a:r>
          </a:p>
        </p:txBody>
      </p:sp>
      <p:grpSp>
        <p:nvGrpSpPr>
          <p:cNvPr id="685" name="Image"/>
          <p:cNvGrpSpPr/>
          <p:nvPr/>
        </p:nvGrpSpPr>
        <p:grpSpPr>
          <a:xfrm>
            <a:off x="317500" y="2889250"/>
            <a:ext cx="6070600" cy="4172794"/>
            <a:chOff x="0" y="0"/>
            <a:chExt cx="6070600" cy="4172793"/>
          </a:xfrm>
        </p:grpSpPr>
        <p:pic>
          <p:nvPicPr>
            <p:cNvPr id="684" name="Image" descr="Image"/>
            <p:cNvPicPr>
              <a:picLocks noChangeAspect="1"/>
            </p:cNvPicPr>
            <p:nvPr/>
          </p:nvPicPr>
          <p:blipFill>
            <a:blip r:embed="rId2">
              <a:extLst/>
            </a:blip>
            <a:srcRect l="0" t="0" r="0" b="42587"/>
            <a:stretch>
              <a:fillRect/>
            </a:stretch>
          </p:blipFill>
          <p:spPr>
            <a:xfrm>
              <a:off x="127000" y="88900"/>
              <a:ext cx="5816600" cy="3842594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683" name="Image" descr="Image"/>
            <p:cNvPicPr>
              <a:picLocks noChangeAspect="0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0" y="0"/>
              <a:ext cx="6070600" cy="4172794"/>
            </a:xfrm>
            <a:prstGeom prst="rect">
              <a:avLst/>
            </a:prstGeom>
            <a:effectLst/>
          </p:spPr>
        </p:pic>
      </p:grpSp>
      <p:grpSp>
        <p:nvGrpSpPr>
          <p:cNvPr id="688" name="Image"/>
          <p:cNvGrpSpPr/>
          <p:nvPr/>
        </p:nvGrpSpPr>
        <p:grpSpPr>
          <a:xfrm>
            <a:off x="6611404" y="2447240"/>
            <a:ext cx="6324601" cy="5056813"/>
            <a:chOff x="0" y="0"/>
            <a:chExt cx="6324600" cy="5056811"/>
          </a:xfrm>
        </p:grpSpPr>
        <p:pic>
          <p:nvPicPr>
            <p:cNvPr id="687" name="Image" descr="Image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127000" y="88900"/>
              <a:ext cx="6070600" cy="4726612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686" name="Image" descr="Image"/>
            <p:cNvPicPr>
              <a:picLocks noChangeAspect="0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0" y="0"/>
              <a:ext cx="6324600" cy="5056812"/>
            </a:xfrm>
            <a:prstGeom prst="rect">
              <a:avLst/>
            </a:prstGeom>
            <a:effectLst/>
          </p:spPr>
        </p:pic>
      </p:grpSp>
      <p:sp>
        <p:nvSpPr>
          <p:cNvPr id="689" name="Slide Number"/>
          <p:cNvSpPr txBox="1"/>
          <p:nvPr>
            <p:ph type="sldNum" sz="quarter" idx="4294967295"/>
          </p:nvPr>
        </p:nvSpPr>
        <p:spPr>
          <a:xfrm>
            <a:off x="6360262" y="9271000"/>
            <a:ext cx="271576" cy="3556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1" name="Objects/vectors…"/>
          <p:cNvSpPr txBox="1"/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Objects/vectors </a:t>
            </a:r>
          </a:p>
          <a:p>
            <a:pPr/>
            <a:r>
              <a:t>to </a:t>
            </a:r>
          </a:p>
          <a:p>
            <a:pPr/>
            <a:r>
              <a:t>graphs</a:t>
            </a:r>
          </a:p>
        </p:txBody>
      </p:sp>
      <p:sp>
        <p:nvSpPr>
          <p:cNvPr id="692" name="Double-click to edit"/>
          <p:cNvSpPr txBox="1"/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693" name="Slide Number"/>
          <p:cNvSpPr txBox="1"/>
          <p:nvPr>
            <p:ph type="sldNum" sz="quarter" idx="4294967295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Correlation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Correlation</a:t>
            </a:r>
          </a:p>
        </p:txBody>
      </p:sp>
      <p:sp>
        <p:nvSpPr>
          <p:cNvPr id="206" name="Assume that you have correlated features such as age, height and weight.…"/>
          <p:cNvSpPr txBox="1"/>
          <p:nvPr>
            <p:ph type="body" idx="1"/>
          </p:nvPr>
        </p:nvSpPr>
        <p:spPr>
          <a:xfrm>
            <a:off x="355600" y="1998236"/>
            <a:ext cx="12293600" cy="7348500"/>
          </a:xfrm>
          <a:prstGeom prst="rect">
            <a:avLst/>
          </a:prstGeom>
        </p:spPr>
        <p:txBody>
          <a:bodyPr/>
          <a:lstStyle/>
          <a:p>
            <a:pPr/>
            <a:r>
              <a:t>Assume that you have correlated features such as age, height and weight.</a:t>
            </a:r>
          </a:p>
          <a:p>
            <a:pPr lvl="1"/>
            <a:r>
              <a:t>Redundancy ! Computational Inefficiency</a:t>
            </a:r>
          </a:p>
          <a:p>
            <a:pPr lvl="2"/>
            <a:r>
              <a:t>e.g., Decision tree will spend a lot of time choosing between them for no reason</a:t>
            </a:r>
          </a:p>
          <a:p>
            <a:pPr lvl="1"/>
            <a:r>
              <a:t>Risk of overfitting </a:t>
            </a:r>
          </a:p>
          <a:p>
            <a:pPr lvl="2"/>
            <a:r>
              <a:t>noise between correlated variables used to distinguish individuals</a:t>
            </a:r>
          </a:p>
          <a:p>
            <a:pPr lvl="1"/>
            <a:r>
              <a:t>Model interpretability</a:t>
            </a:r>
          </a:p>
          <a:p>
            <a:pPr lvl="2"/>
            <a:r>
              <a:t>e.g., a model will say that y depends on x or w randomly, if x and w correlated</a:t>
            </a:r>
          </a:p>
          <a:p>
            <a:pPr/>
            <a:r>
              <a:t>Dimensionality reduction can create a single variable to capture what is common</a:t>
            </a:r>
          </a:p>
          <a:p>
            <a:pPr lvl="1"/>
            <a:r>
              <a:t>The rest can be lost or captured by another feature, </a:t>
            </a:r>
          </a:p>
          <a:p>
            <a:pPr lvl="2"/>
            <a:r>
              <a:t>Engine horsepower, Car weight, Fuel Consumption</a:t>
            </a:r>
          </a:p>
          <a:p>
            <a:pPr lvl="2"/>
            <a:r>
              <a:t>=&gt;Performance index (horsepower and weight)</a:t>
            </a:r>
          </a:p>
          <a:p>
            <a:pPr lvl="2"/>
            <a:r>
              <a:t>=&gt;Efficiency score (weight and fuel consumption)</a:t>
            </a:r>
          </a:p>
        </p:txBody>
      </p:sp>
      <p:sp>
        <p:nvSpPr>
          <p:cNvPr id="207" name="Slide Number"/>
          <p:cNvSpPr txBox="1"/>
          <p:nvPr>
            <p:ph type="sldNum" sz="quarter" idx="4294967295"/>
          </p:nvPr>
        </p:nvSpPr>
        <p:spPr>
          <a:xfrm>
            <a:off x="6381749" y="9271000"/>
            <a:ext cx="228601" cy="3556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5" name="Graph&lt;-&gt;Vector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Graph&lt;-&gt;Vectors</a:t>
            </a:r>
          </a:p>
        </p:txBody>
      </p:sp>
      <p:sp>
        <p:nvSpPr>
          <p:cNvPr id="696" name="Graph Embedding: Graph-&gt;Vectors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Graph Embedding: Graph-&gt;Vectors</a:t>
            </a:r>
          </a:p>
          <a:p>
            <a:pPr/>
            <a:r>
              <a:t>What about Vectors-&gt;Graphs</a:t>
            </a:r>
          </a:p>
          <a:p>
            <a:pPr lvl="1"/>
            <a:r>
              <a:t>Simple approach: Correlation matrix</a:t>
            </a:r>
          </a:p>
          <a:p>
            <a:pPr lvl="1"/>
            <a:r>
              <a:t>=&gt;Represent the relations between features in a dataset</a:t>
            </a:r>
          </a:p>
          <a:p>
            <a:pPr lvl="2"/>
            <a:r>
              <a:t>1)Compute the correlation between all variables(spearman/Pearson)</a:t>
            </a:r>
          </a:p>
          <a:p>
            <a:pPr lvl="2"/>
            <a:r>
              <a:t>2)Keep only correlations above a threshold (alternative: x% strongest)</a:t>
            </a:r>
          </a:p>
          <a:p>
            <a:pPr lvl="2"/>
            <a:r>
              <a:t>3)Correlation values can be represented as weights</a:t>
            </a:r>
          </a:p>
        </p:txBody>
      </p:sp>
      <p:sp>
        <p:nvSpPr>
          <p:cNvPr id="697" name="Slide Number"/>
          <p:cNvSpPr txBox="1"/>
          <p:nvPr>
            <p:ph type="sldNum" sz="quarter" idx="4294967295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9" name="Item-Item graph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Item-Item graph</a:t>
            </a:r>
          </a:p>
        </p:txBody>
      </p:sp>
      <p:sp>
        <p:nvSpPr>
          <p:cNvPr id="700" name="Typical application case: Brain signal analysis…"/>
          <p:cNvSpPr txBox="1"/>
          <p:nvPr>
            <p:ph type="body" sz="half" idx="1"/>
          </p:nvPr>
        </p:nvSpPr>
        <p:spPr>
          <a:xfrm>
            <a:off x="630903" y="1286796"/>
            <a:ext cx="12293601" cy="3322536"/>
          </a:xfrm>
          <a:prstGeom prst="rect">
            <a:avLst/>
          </a:prstGeom>
        </p:spPr>
        <p:txBody>
          <a:bodyPr/>
          <a:lstStyle/>
          <a:p>
            <a:pPr/>
            <a:r>
              <a:t>Typical application case: Brain signal analysis</a:t>
            </a:r>
          </a:p>
          <a:p>
            <a:pPr lvl="1"/>
            <a:r>
              <a:t>Distance is computed as signal correlation on fMRI, i.e., regional brain activity</a:t>
            </a:r>
          </a:p>
          <a:p>
            <a:pPr lvl="1"/>
            <a:r>
              <a:t>=&gt; Time series to graph</a:t>
            </a:r>
          </a:p>
        </p:txBody>
      </p:sp>
      <p:grpSp>
        <p:nvGrpSpPr>
          <p:cNvPr id="703" name="Image"/>
          <p:cNvGrpSpPr/>
          <p:nvPr/>
        </p:nvGrpSpPr>
        <p:grpSpPr>
          <a:xfrm>
            <a:off x="1528056" y="4089784"/>
            <a:ext cx="9948688" cy="5394249"/>
            <a:chOff x="0" y="0"/>
            <a:chExt cx="9948687" cy="5394248"/>
          </a:xfrm>
        </p:grpSpPr>
        <p:pic>
          <p:nvPicPr>
            <p:cNvPr id="702" name="Image" descr="Image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127000" y="88900"/>
              <a:ext cx="9694688" cy="5064049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701" name="Image" descr="Image"/>
            <p:cNvPicPr>
              <a:picLocks noChangeAspect="0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0" y="0"/>
              <a:ext cx="9948688" cy="5394249"/>
            </a:xfrm>
            <a:prstGeom prst="rect">
              <a:avLst/>
            </a:prstGeom>
            <a:effectLst/>
          </p:spPr>
        </p:pic>
      </p:grpSp>
      <p:sp>
        <p:nvSpPr>
          <p:cNvPr id="704" name="Slide Number"/>
          <p:cNvSpPr txBox="1"/>
          <p:nvPr>
            <p:ph type="sldNum" sz="quarter" idx="4294967295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="0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8" name="Image"/>
          <p:cNvGrpSpPr/>
          <p:nvPr/>
        </p:nvGrpSpPr>
        <p:grpSpPr>
          <a:xfrm>
            <a:off x="2319934" y="348963"/>
            <a:ext cx="7971641" cy="9055674"/>
            <a:chOff x="0" y="0"/>
            <a:chExt cx="7971639" cy="9055672"/>
          </a:xfrm>
        </p:grpSpPr>
        <p:pic>
          <p:nvPicPr>
            <p:cNvPr id="707" name="Image" descr="Image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127000" y="88900"/>
              <a:ext cx="7717640" cy="8725473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706" name="Image" descr="Image"/>
            <p:cNvPicPr>
              <a:picLocks noChangeAspect="0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0" y="0"/>
              <a:ext cx="7971640" cy="9055673"/>
            </a:xfrm>
            <a:prstGeom prst="rect">
              <a:avLst/>
            </a:prstGeom>
            <a:effectLst/>
          </p:spPr>
        </p:pic>
      </p:grpSp>
      <p:sp>
        <p:nvSpPr>
          <p:cNvPr id="709" name="Slide Number"/>
          <p:cNvSpPr txBox="1"/>
          <p:nvPr>
            <p:ph type="sldNum" sz="quarter" idx="4294967295"/>
          </p:nvPr>
        </p:nvSpPr>
        <p:spPr>
          <a:xfrm>
            <a:off x="6360262" y="9271000"/>
            <a:ext cx="271576" cy="3556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1" name="Item-Item graph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Item-Item graph</a:t>
            </a:r>
          </a:p>
        </p:txBody>
      </p:sp>
      <p:sp>
        <p:nvSpPr>
          <p:cNvPr id="712" name="We can use graphs as an alternative to dimensionality reduction for visualization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We can use graphs as an alternative to dimensionality reduction for visualization</a:t>
            </a:r>
          </a:p>
          <a:p>
            <a:pPr lvl="1"/>
            <a:r>
              <a:t>PCA / tSNE: project items in 2D, close items are similar</a:t>
            </a:r>
          </a:p>
          <a:p>
            <a:pPr lvl="2"/>
            <a:r>
              <a:t>Some impossibilities, e.g., multiple semantics for words (“palm”: part of the hand, tree)</a:t>
            </a:r>
          </a:p>
          <a:p>
            <a:pPr lvl="1"/>
            <a:r>
              <a:t>Networks can also be viewed in 2D and preserve the similarity information</a:t>
            </a:r>
          </a:p>
          <a:p>
            <a:pPr/>
            <a:r>
              <a:t>Approach:</a:t>
            </a:r>
          </a:p>
          <a:p>
            <a:pPr lvl="1"/>
            <a:r>
              <a:t>1)Compute the distance between elements</a:t>
            </a:r>
          </a:p>
          <a:p>
            <a:pPr lvl="2"/>
            <a:r>
              <a:t>Euclidean</a:t>
            </a:r>
          </a:p>
          <a:p>
            <a:pPr lvl="2"/>
            <a:r>
              <a:t>Cosine</a:t>
            </a:r>
          </a:p>
          <a:p>
            <a:pPr lvl="1"/>
            <a:r>
              <a:t>2)Keep as an edge values above a threshold</a:t>
            </a:r>
          </a:p>
        </p:txBody>
      </p:sp>
      <p:sp>
        <p:nvSpPr>
          <p:cNvPr id="713" name="Slide Number"/>
          <p:cNvSpPr txBox="1"/>
          <p:nvPr>
            <p:ph type="sldNum" sz="quarter" idx="4294967295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5" name="Item-Item graph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Item-Item graph</a:t>
            </a:r>
          </a:p>
        </p:txBody>
      </p:sp>
      <p:grpSp>
        <p:nvGrpSpPr>
          <p:cNvPr id="718" name="Image"/>
          <p:cNvGrpSpPr/>
          <p:nvPr/>
        </p:nvGrpSpPr>
        <p:grpSpPr>
          <a:xfrm>
            <a:off x="792367" y="2609901"/>
            <a:ext cx="11026776" cy="5339890"/>
            <a:chOff x="0" y="0"/>
            <a:chExt cx="11026775" cy="5339888"/>
          </a:xfrm>
        </p:grpSpPr>
        <p:pic>
          <p:nvPicPr>
            <p:cNvPr id="717" name="Image" descr="Image"/>
            <p:cNvPicPr>
              <a:picLocks noChangeAspect="1"/>
            </p:cNvPicPr>
            <p:nvPr/>
          </p:nvPicPr>
          <p:blipFill>
            <a:blip r:embed="rId2">
              <a:extLst/>
            </a:blip>
            <a:srcRect l="0" t="48637" r="0" b="0"/>
            <a:stretch>
              <a:fillRect/>
            </a:stretch>
          </p:blipFill>
          <p:spPr>
            <a:xfrm>
              <a:off x="127000" y="88900"/>
              <a:ext cx="10772775" cy="5009690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716" name="Image" descr="Image"/>
            <p:cNvPicPr>
              <a:picLocks noChangeAspect="0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0" y="0"/>
              <a:ext cx="11026775" cy="5339889"/>
            </a:xfrm>
            <a:prstGeom prst="rect">
              <a:avLst/>
            </a:prstGeom>
            <a:effectLst/>
          </p:spPr>
        </p:pic>
      </p:grpSp>
      <p:sp>
        <p:nvSpPr>
          <p:cNvPr id="719" name="Slide Number"/>
          <p:cNvSpPr txBox="1"/>
          <p:nvPr>
            <p:ph type="sldNum" sz="quarter" idx="4294967295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720" name="Comparison PCA-graph representation"/>
          <p:cNvSpPr txBox="1"/>
          <p:nvPr/>
        </p:nvSpPr>
        <p:spPr>
          <a:xfrm>
            <a:off x="2471360" y="8142454"/>
            <a:ext cx="8405702" cy="711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Comparison PCA-graph representation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2" name="Feature-Feature graph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Feature-Feature graph</a:t>
            </a:r>
          </a:p>
        </p:txBody>
      </p:sp>
      <p:sp>
        <p:nvSpPr>
          <p:cNvPr id="723" name="Imagine an apartment dataset with variables surface, # rooms, etc.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Imagine an apartment dataset with variables surface, # rooms, etc.</a:t>
            </a:r>
          </a:p>
          <a:p>
            <a:pPr lvl="1"/>
            <a:r>
              <a:t>Item-tem: apartment as nodes, links represent similar apartments</a:t>
            </a:r>
          </a:p>
          <a:p>
            <a:pPr lvl="1"/>
            <a:r>
              <a:t>Feature-feature: each feature is a node, edges represent relations/correlation</a:t>
            </a:r>
          </a:p>
          <a:p>
            <a:pPr/>
            <a:r>
              <a:t>Useful in particular when many variables</a:t>
            </a:r>
          </a:p>
          <a:p>
            <a:pPr lvl="1"/>
            <a:r>
              <a:t>Recommendation</a:t>
            </a:r>
          </a:p>
          <a:p>
            <a:pPr lvl="1"/>
            <a:r>
              <a:t>Biological data</a:t>
            </a:r>
          </a:p>
          <a:p>
            <a:pPr lvl="1"/>
            <a:r>
              <a:t>etc.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5" name="Backbone extraction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Backbone extraction</a:t>
            </a:r>
          </a:p>
        </p:txBody>
      </p:sp>
      <p:sp>
        <p:nvSpPr>
          <p:cNvPr id="726" name="In some cases, the network created might be too dense to be analyzed properly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In some cases, the network created might be too dense to be analyzed properly </a:t>
            </a:r>
          </a:p>
          <a:p>
            <a:pPr lvl="1"/>
            <a:r>
              <a:t>Too low threshold: everything is connected</a:t>
            </a:r>
          </a:p>
          <a:p>
            <a:pPr lvl="1"/>
            <a:r>
              <a:t>Too high: disconnected graph, most elements removed</a:t>
            </a:r>
          </a:p>
          <a:p>
            <a:pPr/>
            <a:r>
              <a:t>A solution is to use Backbone extraction</a:t>
            </a:r>
          </a:p>
          <a:p>
            <a:pPr lvl="1"/>
            <a:r>
              <a:t>Methods that retain only the most important edges, based on different principles</a:t>
            </a:r>
          </a:p>
          <a:p>
            <a:pPr lvl="1"/>
            <a:r>
              <a:t>e.g., </a:t>
            </a:r>
            <a:r>
              <a:rPr u="sng">
                <a:hlinkClick r:id="rId2" invalidUrl="" action="" tgtFrame="" tooltip="" history="1" highlightClick="0" endSnd="0"/>
              </a:rPr>
              <a:t>https://pypi.org/project/netbone/</a:t>
            </a:r>
          </a:p>
        </p:txBody>
      </p:sp>
      <p:sp>
        <p:nvSpPr>
          <p:cNvPr id="727" name="Slide Number"/>
          <p:cNvSpPr txBox="1"/>
          <p:nvPr>
            <p:ph type="sldNum" sz="quarter" idx="4294967295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9" name="Backbone extraction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Backbone extraction</a:t>
            </a:r>
          </a:p>
        </p:txBody>
      </p:sp>
      <p:pic>
        <p:nvPicPr>
          <p:cNvPr id="730" name="toy.png" descr="toy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69809" y="2155139"/>
            <a:ext cx="10402722" cy="7165503"/>
          </a:xfrm>
          <a:prstGeom prst="rect">
            <a:avLst/>
          </a:prstGeom>
          <a:ln w="12700">
            <a:miter lim="400000"/>
          </a:ln>
        </p:spPr>
      </p:pic>
      <p:sp>
        <p:nvSpPr>
          <p:cNvPr id="731" name="Slide Number"/>
          <p:cNvSpPr txBox="1"/>
          <p:nvPr>
            <p:ph type="sldNum" sz="quarter" idx="4294967295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3" name="Spatial data analysis"/>
          <p:cNvSpPr txBox="1"/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Spatial data analysis</a:t>
            </a:r>
          </a:p>
        </p:txBody>
      </p:sp>
      <p:sp>
        <p:nvSpPr>
          <p:cNvPr id="734" name="Double-click to edit"/>
          <p:cNvSpPr txBox="1"/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735" name="Slide Number"/>
          <p:cNvSpPr txBox="1"/>
          <p:nvPr>
            <p:ph type="sldNum" sz="quarter" idx="4294967295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" name="Regionalization"/>
          <p:cNvSpPr txBox="1"/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Regionalization</a:t>
            </a:r>
          </a:p>
        </p:txBody>
      </p:sp>
      <p:sp>
        <p:nvSpPr>
          <p:cNvPr id="738" name="Spatial clustering"/>
          <p:cNvSpPr txBox="1"/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Spatial clustering</a:t>
            </a:r>
          </a:p>
        </p:txBody>
      </p:sp>
      <p:sp>
        <p:nvSpPr>
          <p:cNvPr id="739" name="Slide Number"/>
          <p:cNvSpPr txBox="1"/>
          <p:nvPr>
            <p:ph type="sldNum" sz="quarter" idx="4294967295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535353"/>
      </a:dk1>
      <a:lt1>
        <a:srgbClr val="340053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Gill Sans Light"/>
        <a:ea typeface="Gill Sans Light"/>
        <a:cs typeface="Gill Sans Light"/>
      </a:majorFont>
      <a:minorFont>
        <a:latin typeface="Gill Sans Light"/>
        <a:ea typeface="Gill Sans Light"/>
        <a:cs typeface="Gill Sans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808785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Gill Sans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535353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200" u="none" kumimoji="0" normalizeH="0">
            <a:ln>
              <a:noFill/>
            </a:ln>
            <a:solidFill>
              <a:srgbClr val="535353"/>
            </a:solidFill>
            <a:effectLst/>
            <a:uFillTx/>
            <a:latin typeface="+mn-lt"/>
            <a:ea typeface="+mn-ea"/>
            <a:cs typeface="+mn-cs"/>
            <a:sym typeface="Gill Sans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Gill Sans Light"/>
        <a:ea typeface="Gill Sans Light"/>
        <a:cs typeface="Gill Sans Light"/>
      </a:majorFont>
      <a:minorFont>
        <a:latin typeface="Gill Sans Light"/>
        <a:ea typeface="Gill Sans Light"/>
        <a:cs typeface="Gill Sans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808785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Gill Sans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535353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200" u="none" kumimoji="0" normalizeH="0">
            <a:ln>
              <a:noFill/>
            </a:ln>
            <a:solidFill>
              <a:srgbClr val="535353"/>
            </a:solidFill>
            <a:effectLst/>
            <a:uFillTx/>
            <a:latin typeface="+mn-lt"/>
            <a:ea typeface="+mn-ea"/>
            <a:cs typeface="+mn-cs"/>
            <a:sym typeface="Gill Sans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