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1pPr>
    <a:lvl2pPr marL="0" marR="0" indent="3429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2pPr>
    <a:lvl3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3pPr>
    <a:lvl4pPr marL="0" marR="0" indent="10287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4pPr>
    <a:lvl5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5pPr>
    <a:lvl6pPr marL="0" marR="0" indent="17145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6pPr>
    <a:lvl7pPr marL="0" marR="0" indent="20574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7pPr>
    <a:lvl8pPr marL="0" marR="0" indent="24003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8pPr>
    <a:lvl9pPr marL="0" marR="0" indent="27432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Ref idx="minor">
          <a:srgbClr val="5F7579"/>
        </a:fontRef>
        <a:srgbClr val="5F7579"/>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b="def" i="def"/>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3"/>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9" name="Shape 169"/>
          <p:cNvSpPr/>
          <p:nvPr>
            <p:ph type="sldImg"/>
          </p:nvPr>
        </p:nvSpPr>
        <p:spPr>
          <a:xfrm>
            <a:off x="1143000" y="685800"/>
            <a:ext cx="4572000" cy="3429000"/>
          </a:xfrm>
          <a:prstGeom prst="rect">
            <a:avLst/>
          </a:prstGeom>
        </p:spPr>
        <p:txBody>
          <a:bodyPr/>
          <a:lstStyle/>
          <a:p>
            <a:pPr/>
          </a:p>
        </p:txBody>
      </p:sp>
      <p:sp>
        <p:nvSpPr>
          <p:cNvPr id="170" name="Shape 17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355600" y="2044700"/>
            <a:ext cx="12293600" cy="3238500"/>
          </a:xfrm>
          <a:prstGeom prst="rect">
            <a:avLst/>
          </a:prstGeom>
        </p:spPr>
        <p:txBody>
          <a:bodyPr anchor="b"/>
          <a:lstStyle/>
          <a:p>
            <a:pPr/>
            <a:r>
              <a:t>Title Text</a:t>
            </a:r>
          </a:p>
        </p:txBody>
      </p:sp>
      <p:sp>
        <p:nvSpPr>
          <p:cNvPr id="12" name="Body Level One…"/>
          <p:cNvSpPr txBox="1"/>
          <p:nvPr>
            <p:ph type="body" sz="quarter" idx="1"/>
          </p:nvPr>
        </p:nvSpPr>
        <p:spPr>
          <a:xfrm>
            <a:off x="355600" y="5270500"/>
            <a:ext cx="122936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8" name="Title Text"/>
          <p:cNvSpPr txBox="1"/>
          <p:nvPr>
            <p:ph type="title"/>
          </p:nvPr>
        </p:nvSpPr>
        <p:spPr>
          <a:prstGeom prst="rect">
            <a:avLst/>
          </a:prstGeom>
        </p:spPr>
        <p:txBody>
          <a:bodyPr/>
          <a:lstStyle/>
          <a:p>
            <a:pPr/>
            <a:r>
              <a:t>Title Text</a:t>
            </a:r>
          </a:p>
        </p:txBody>
      </p:sp>
      <p:sp>
        <p:nvSpPr>
          <p:cNvPr id="89"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96" name="Title Text"/>
          <p:cNvSpPr txBox="1"/>
          <p:nvPr>
            <p:ph type="title"/>
          </p:nvPr>
        </p:nvSpPr>
        <p:spPr>
          <a:xfrm>
            <a:off x="355600" y="3225800"/>
            <a:ext cx="12293600" cy="3302000"/>
          </a:xfrm>
          <a:prstGeom prst="rect">
            <a:avLst/>
          </a:prstGeom>
        </p:spPr>
        <p:txBody>
          <a:bodyPr/>
          <a:lstStyle/>
          <a:p>
            <a:pPr/>
            <a:r>
              <a:t>Title Text</a:t>
            </a:r>
          </a:p>
        </p:txBody>
      </p:sp>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104"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105" name="Title Text"/>
          <p:cNvSpPr txBox="1"/>
          <p:nvPr>
            <p:ph type="title"/>
          </p:nvPr>
        </p:nvSpPr>
        <p:spPr>
          <a:xfrm>
            <a:off x="355600" y="7416800"/>
            <a:ext cx="12293600" cy="1282700"/>
          </a:xfrm>
          <a:prstGeom prst="rect">
            <a:avLst/>
          </a:prstGeom>
        </p:spPr>
        <p:txBody>
          <a:bodyPr/>
          <a:lstStyle/>
          <a:p>
            <a:pPr/>
            <a:r>
              <a:t>Title Text</a:t>
            </a:r>
          </a:p>
        </p:txBody>
      </p:sp>
      <p:sp>
        <p:nvSpPr>
          <p:cNvPr id="1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3"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114" name="Title Text"/>
          <p:cNvSpPr txBox="1"/>
          <p:nvPr>
            <p:ph type="title"/>
          </p:nvPr>
        </p:nvSpPr>
        <p:spPr>
          <a:xfrm>
            <a:off x="355600" y="7416800"/>
            <a:ext cx="12293600" cy="1282700"/>
          </a:xfrm>
          <a:prstGeom prst="rect">
            <a:avLst/>
          </a:prstGeom>
        </p:spPr>
        <p:txBody>
          <a:bodyPr/>
          <a:lstStyle/>
          <a:p>
            <a:pPr/>
            <a:r>
              <a:t>Title Text</a:t>
            </a:r>
          </a:p>
        </p:txBody>
      </p:sp>
      <p:sp>
        <p:nvSpPr>
          <p:cNvPr id="115"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122" name="Image"/>
          <p:cNvSpPr/>
          <p:nvPr>
            <p:ph type="pic" sz="half" idx="21"/>
          </p:nvPr>
        </p:nvSpPr>
        <p:spPr>
          <a:xfrm>
            <a:off x="7251700" y="800100"/>
            <a:ext cx="4902200" cy="8286637"/>
          </a:xfrm>
          <a:prstGeom prst="rect">
            <a:avLst/>
          </a:prstGeom>
        </p:spPr>
        <p:txBody>
          <a:bodyPr lIns="91439" tIns="45719" rIns="91439" bIns="45719" anchor="t"/>
          <a:lstStyle/>
          <a:p>
            <a:pPr/>
          </a:p>
        </p:txBody>
      </p:sp>
      <p:sp>
        <p:nvSpPr>
          <p:cNvPr id="123" name="Title Text"/>
          <p:cNvSpPr txBox="1"/>
          <p:nvPr>
            <p:ph type="title"/>
          </p:nvPr>
        </p:nvSpPr>
        <p:spPr>
          <a:xfrm>
            <a:off x="355600" y="1384300"/>
            <a:ext cx="5892800" cy="3505200"/>
          </a:xfrm>
          <a:prstGeom prst="rect">
            <a:avLst/>
          </a:prstGeom>
        </p:spPr>
        <p:txBody>
          <a:bodyPr anchor="b"/>
          <a:lstStyle/>
          <a:p>
            <a:pPr/>
            <a:r>
              <a:t>Title Text</a:t>
            </a:r>
          </a:p>
        </p:txBody>
      </p:sp>
      <p:sp>
        <p:nvSpPr>
          <p:cNvPr id="124" name="Body Level One…"/>
          <p:cNvSpPr txBox="1"/>
          <p:nvPr>
            <p:ph type="body" sz="quarter" idx="1"/>
          </p:nvPr>
        </p:nvSpPr>
        <p:spPr>
          <a:xfrm>
            <a:off x="355600" y="4876800"/>
            <a:ext cx="58928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2" name="Image"/>
          <p:cNvSpPr/>
          <p:nvPr>
            <p:ph type="pic" sz="half" idx="21"/>
          </p:nvPr>
        </p:nvSpPr>
        <p:spPr>
          <a:xfrm>
            <a:off x="7251700" y="800100"/>
            <a:ext cx="4902200" cy="8286637"/>
          </a:xfrm>
          <a:prstGeom prst="rect">
            <a:avLst/>
          </a:prstGeom>
        </p:spPr>
        <p:txBody>
          <a:bodyPr lIns="91439" tIns="45719" rIns="91439" bIns="45719" anchor="t"/>
          <a:lstStyle/>
          <a:p>
            <a:pPr/>
          </a:p>
        </p:txBody>
      </p:sp>
      <p:sp>
        <p:nvSpPr>
          <p:cNvPr id="133" name="Title Text"/>
          <p:cNvSpPr txBox="1"/>
          <p:nvPr>
            <p:ph type="title"/>
          </p:nvPr>
        </p:nvSpPr>
        <p:spPr>
          <a:xfrm>
            <a:off x="355600" y="1384300"/>
            <a:ext cx="5892800" cy="3505200"/>
          </a:xfrm>
          <a:prstGeom prst="rect">
            <a:avLst/>
          </a:prstGeom>
        </p:spPr>
        <p:txBody>
          <a:bodyPr anchor="b"/>
          <a:lstStyle/>
          <a:p>
            <a:pPr/>
            <a:r>
              <a:t>Title Text</a:t>
            </a:r>
          </a:p>
        </p:txBody>
      </p:sp>
      <p:sp>
        <p:nvSpPr>
          <p:cNvPr id="134" name="Body Level One…"/>
          <p:cNvSpPr txBox="1"/>
          <p:nvPr>
            <p:ph type="body" sz="quarter" idx="1"/>
          </p:nvPr>
        </p:nvSpPr>
        <p:spPr>
          <a:xfrm>
            <a:off x="355600" y="4876800"/>
            <a:ext cx="58928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35"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42" name="Image"/>
          <p:cNvSpPr/>
          <p:nvPr>
            <p:ph type="pic" sz="quarter" idx="21"/>
          </p:nvPr>
        </p:nvSpPr>
        <p:spPr>
          <a:xfrm>
            <a:off x="7759700" y="2857500"/>
            <a:ext cx="3873500" cy="6547732"/>
          </a:xfrm>
          <a:prstGeom prst="rect">
            <a:avLst/>
          </a:prstGeom>
        </p:spPr>
        <p:txBody>
          <a:bodyPr lIns="91439" tIns="45719" rIns="91439" bIns="45719" anchor="t"/>
          <a:lstStyle/>
          <a:p>
            <a:pPr/>
          </a:p>
        </p:txBody>
      </p:sp>
      <p:sp>
        <p:nvSpPr>
          <p:cNvPr id="143" name="Title Text"/>
          <p:cNvSpPr txBox="1"/>
          <p:nvPr>
            <p:ph type="title"/>
          </p:nvPr>
        </p:nvSpPr>
        <p:spPr>
          <a:prstGeom prst="rect">
            <a:avLst/>
          </a:prstGeom>
        </p:spPr>
        <p:txBody>
          <a:bodyPr/>
          <a:lstStyle/>
          <a:p>
            <a:pPr/>
            <a:r>
              <a:t>Title Text</a:t>
            </a:r>
          </a:p>
        </p:txBody>
      </p:sp>
      <p:sp>
        <p:nvSpPr>
          <p:cNvPr id="144" name="Body Level One…"/>
          <p:cNvSpPr txBox="1"/>
          <p:nvPr>
            <p:ph type="body" sz="half" idx="1"/>
          </p:nvPr>
        </p:nvSpPr>
        <p:spPr>
          <a:xfrm>
            <a:off x="3556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52" name="Title Text"/>
          <p:cNvSpPr txBox="1"/>
          <p:nvPr>
            <p:ph type="title"/>
          </p:nvPr>
        </p:nvSpPr>
        <p:spPr>
          <a:prstGeom prst="rect">
            <a:avLst/>
          </a:prstGeom>
        </p:spPr>
        <p:txBody>
          <a:bodyPr/>
          <a:lstStyle/>
          <a:p>
            <a:pPr/>
            <a:r>
              <a:t>Title Text</a:t>
            </a:r>
          </a:p>
        </p:txBody>
      </p:sp>
      <p:sp>
        <p:nvSpPr>
          <p:cNvPr id="153" name="Body Level One…"/>
          <p:cNvSpPr txBox="1"/>
          <p:nvPr>
            <p:ph type="body" sz="half" idx="1"/>
          </p:nvPr>
        </p:nvSpPr>
        <p:spPr>
          <a:xfrm>
            <a:off x="3556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61" name="Title Text"/>
          <p:cNvSpPr txBox="1"/>
          <p:nvPr>
            <p:ph type="title"/>
          </p:nvPr>
        </p:nvSpPr>
        <p:spPr>
          <a:prstGeom prst="rect">
            <a:avLst/>
          </a:prstGeom>
        </p:spPr>
        <p:txBody>
          <a:bodyPr/>
          <a:lstStyle/>
          <a:p>
            <a:pPr/>
            <a:r>
              <a:t>Title Text</a:t>
            </a:r>
          </a:p>
        </p:txBody>
      </p:sp>
      <p:sp>
        <p:nvSpPr>
          <p:cNvPr id="162" name="Body Level One…"/>
          <p:cNvSpPr txBox="1"/>
          <p:nvPr>
            <p:ph type="body" sz="half" idx="1"/>
          </p:nvPr>
        </p:nvSpPr>
        <p:spPr>
          <a:xfrm>
            <a:off x="67564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 Photo">
    <p:spTree>
      <p:nvGrpSpPr>
        <p:cNvPr id="1" name=""/>
        <p:cNvGrpSpPr/>
        <p:nvPr/>
      </p:nvGrpSpPr>
      <p:grpSpPr>
        <a:xfrm>
          <a:off x="0" y="0"/>
          <a:ext cx="0" cy="0"/>
          <a:chOff x="0" y="0"/>
          <a:chExt cx="0" cy="0"/>
        </a:xfrm>
      </p:grpSpPr>
      <p:sp>
        <p:nvSpPr>
          <p:cNvPr id="20"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21" name="Title Text"/>
          <p:cNvSpPr txBox="1"/>
          <p:nvPr>
            <p:ph type="title"/>
          </p:nvPr>
        </p:nvSpPr>
        <p:spPr>
          <a:xfrm>
            <a:off x="355600" y="6832600"/>
            <a:ext cx="12293600" cy="1257300"/>
          </a:xfrm>
          <a:prstGeom prst="rect">
            <a:avLst/>
          </a:prstGeom>
        </p:spPr>
        <p:txBody>
          <a:bodyPr anchor="b"/>
          <a:lstStyle/>
          <a:p>
            <a:pPr/>
            <a:r>
              <a:t>Title Text</a:t>
            </a:r>
          </a:p>
        </p:txBody>
      </p:sp>
      <p:sp>
        <p:nvSpPr>
          <p:cNvPr id="22" name="Body Level One…"/>
          <p:cNvSpPr txBox="1"/>
          <p:nvPr>
            <p:ph type="body" sz="quarter" idx="1"/>
          </p:nvPr>
        </p:nvSpPr>
        <p:spPr>
          <a:xfrm>
            <a:off x="355600" y="8077200"/>
            <a:ext cx="12293600" cy="12065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 Photo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31" name="Title Text"/>
          <p:cNvSpPr txBox="1"/>
          <p:nvPr>
            <p:ph type="title"/>
          </p:nvPr>
        </p:nvSpPr>
        <p:spPr>
          <a:xfrm>
            <a:off x="355600" y="6832600"/>
            <a:ext cx="12293600" cy="1257300"/>
          </a:xfrm>
          <a:prstGeom prst="rect">
            <a:avLst/>
          </a:prstGeom>
        </p:spPr>
        <p:txBody>
          <a:bodyPr anchor="b"/>
          <a:lstStyle/>
          <a:p>
            <a:pPr/>
            <a:r>
              <a:t>Title Text</a:t>
            </a:r>
          </a:p>
        </p:txBody>
      </p:sp>
      <p:sp>
        <p:nvSpPr>
          <p:cNvPr id="32" name="Body Level One…"/>
          <p:cNvSpPr txBox="1"/>
          <p:nvPr>
            <p:ph type="body" sz="quarter" idx="1"/>
          </p:nvPr>
        </p:nvSpPr>
        <p:spPr>
          <a:xfrm>
            <a:off x="355600" y="8077200"/>
            <a:ext cx="12293600" cy="12065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33"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0" name="Title Text"/>
          <p:cNvSpPr txBox="1"/>
          <p:nvPr>
            <p:ph type="title"/>
          </p:nvPr>
        </p:nvSpPr>
        <p:spPr>
          <a:prstGeom prst="rect">
            <a:avLst/>
          </a:prstGeom>
        </p:spPr>
        <p:txBody>
          <a:bodyPr/>
          <a:lstStyle/>
          <a:p>
            <a:pPr/>
            <a:r>
              <a:t>Title Text</a:t>
            </a:r>
          </a:p>
        </p:txBody>
      </p:sp>
      <p:sp>
        <p:nvSpPr>
          <p:cNvPr id="41" name="Body Level One…"/>
          <p:cNvSpPr txBox="1"/>
          <p:nvPr>
            <p:ph type="body" idx="1"/>
          </p:nvPr>
        </p:nvSpPr>
        <p:spPr>
          <a:xfrm>
            <a:off x="355600" y="3187700"/>
            <a:ext cx="12293600" cy="5842000"/>
          </a:xfrm>
          <a:prstGeom prst="rect">
            <a:avLst/>
          </a:prstGeom>
        </p:spPr>
        <p:txBody>
          <a:bodyPr/>
          <a:lstStyle>
            <a:lvl1pPr>
              <a:lnSpc>
                <a:spcPct val="100000"/>
              </a:lnSpc>
              <a:defRPr sz="3800"/>
            </a:lvl1pPr>
            <a:lvl2pPr>
              <a:lnSpc>
                <a:spcPct val="100000"/>
              </a:lnSpc>
              <a:spcBef>
                <a:spcPts val="400"/>
              </a:spcBef>
              <a:buSzPct val="66000"/>
              <a:buFont typeface="Lucida Grande"/>
              <a:buChar char="‣"/>
              <a:defRPr sz="2900"/>
            </a:lvl2pPr>
            <a:lvl3pPr>
              <a:lnSpc>
                <a:spcPct val="100000"/>
              </a:lnSpc>
              <a:spcBef>
                <a:spcPts val="500"/>
              </a:spcBef>
              <a:buChar char="-"/>
              <a:defRPr sz="2400"/>
            </a:lvl3pPr>
            <a:lvl4pPr>
              <a:lnSpc>
                <a:spcPct val="100000"/>
              </a:lnSpc>
              <a:defRPr sz="3800"/>
            </a:lvl4pPr>
            <a:lvl5pPr>
              <a:lnSpc>
                <a:spcPct val="100000"/>
              </a:lnSpc>
              <a:defRPr sz="3800"/>
            </a:lvl5pPr>
          </a:lstStyle>
          <a:p>
            <a:pPr/>
            <a:r>
              <a:t>Body Level One</a:t>
            </a:r>
          </a:p>
          <a:p>
            <a:pPr lvl="1"/>
            <a:r>
              <a:t>Body Level Two</a:t>
            </a:r>
          </a:p>
          <a:p>
            <a:pPr lvl="2"/>
            <a:r>
              <a:t>Body Level Three</a:t>
            </a:r>
          </a:p>
          <a:p>
            <a:pPr lvl="3"/>
            <a:r>
              <a:t>Body Level Four</a:t>
            </a:r>
          </a:p>
          <a:p>
            <a:pPr lvl="4"/>
            <a:r>
              <a:t>Body Level Five</a:t>
            </a:r>
          </a:p>
        </p:txBody>
      </p:sp>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49" name="Title Text"/>
          <p:cNvSpPr txBox="1"/>
          <p:nvPr>
            <p:ph type="title"/>
          </p:nvPr>
        </p:nvSpPr>
        <p:spPr>
          <a:prstGeom prst="rect">
            <a:avLst/>
          </a:prstGeom>
        </p:spPr>
        <p:txBody>
          <a:bodyPr/>
          <a:lstStyle/>
          <a:p>
            <a:pPr/>
            <a:r>
              <a:t>Title Text</a:t>
            </a:r>
          </a:p>
        </p:txBody>
      </p:sp>
      <p:sp>
        <p:nvSpPr>
          <p:cNvPr id="50" name="Body Level One…"/>
          <p:cNvSpPr txBox="1"/>
          <p:nvPr>
            <p:ph type="body" idx="1"/>
          </p:nvPr>
        </p:nvSpPr>
        <p:spPr>
          <a:xfrm>
            <a:off x="355600" y="3187700"/>
            <a:ext cx="12293600" cy="5842000"/>
          </a:xfrm>
          <a:prstGeom prst="rect">
            <a:avLst/>
          </a:prstGeom>
        </p:spPr>
        <p:txBody>
          <a:bodyPr numCol="2" spcCol="614680" anchor="t"/>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3"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80" name="Title Text"/>
          <p:cNvSpPr txBox="1"/>
          <p:nvPr>
            <p:ph type="title"/>
          </p:nvPr>
        </p:nvSpPr>
        <p:spPr>
          <a:prstGeom prst="rect">
            <a:avLst/>
          </a:prstGeom>
        </p:spPr>
        <p:txBody>
          <a:bodyPr/>
          <a:lstStyle/>
          <a:p>
            <a:pPr/>
            <a:r>
              <a:t>Title Text</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Body Level One…"/>
          <p:cNvSpPr txBox="1"/>
          <p:nvPr>
            <p:ph type="body" idx="1"/>
          </p:nvPr>
        </p:nvSpPr>
        <p:spPr>
          <a:xfrm>
            <a:off x="355600" y="254000"/>
            <a:ext cx="12293600" cy="9232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Body Level One</a:t>
            </a:r>
          </a:p>
          <a:p>
            <a:pPr lvl="1"/>
            <a:r>
              <a:t>Body Level Two</a:t>
            </a:r>
          </a:p>
          <a:p>
            <a:pPr lvl="2"/>
            <a:r>
              <a:t>Body Level Three</a:t>
            </a:r>
          </a:p>
          <a:p>
            <a:pPr lvl="3"/>
            <a:r>
              <a:t>Body Level Four</a:t>
            </a:r>
          </a:p>
          <a:p>
            <a:pPr lvl="4"/>
            <a:r>
              <a:t>Body Level Five</a:t>
            </a:r>
          </a:p>
        </p:txBody>
      </p:sp>
      <p:sp>
        <p:nvSpPr>
          <p:cNvPr id="3" name="Title Text"/>
          <p:cNvSpPr txBox="1"/>
          <p:nvPr>
            <p:ph type="title"/>
          </p:nvPr>
        </p:nvSpPr>
        <p:spPr>
          <a:xfrm>
            <a:off x="355600" y="254000"/>
            <a:ext cx="122936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4" name="Slide Number"/>
          <p:cNvSpPr txBox="1"/>
          <p:nvPr>
            <p:ph type="sldNum" sz="quarter" idx="2"/>
          </p:nvPr>
        </p:nvSpPr>
        <p:spPr>
          <a:xfrm>
            <a:off x="6324600" y="9271000"/>
            <a:ext cx="342900" cy="3556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1pPr>
      <a:lvl2pPr marL="0" marR="0" indent="2286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2pPr>
      <a:lvl3pPr marL="0" marR="0" indent="4572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3pPr>
      <a:lvl4pPr marL="0" marR="0" indent="6858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4pPr>
      <a:lvl5pPr marL="0" marR="0" indent="9144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5pPr>
      <a:lvl6pPr marL="0" marR="0" indent="11430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6pPr>
      <a:lvl7pPr marL="0" marR="0" indent="13716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7pPr>
      <a:lvl8pPr marL="0" marR="0" indent="16002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8pPr>
      <a:lvl9pPr marL="0" marR="0" indent="18288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9pPr>
    </p:titleStyle>
    <p:bodyStyle>
      <a:lvl1pPr marL="304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1pPr>
      <a:lvl2pPr marL="685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2pPr>
      <a:lvl3pPr marL="1066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3pPr>
      <a:lvl4pPr marL="1447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4pPr>
      <a:lvl5pPr marL="1828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5pPr>
      <a:lvl6pPr marL="2209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6pPr>
      <a:lvl7pPr marL="2590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7pPr>
      <a:lvl8pPr marL="2971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8pPr>
      <a:lvl9pPr marL="3352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1pPr>
      <a:lvl2pPr marL="0" marR="0" indent="2286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2pPr>
      <a:lvl3pPr marL="0" marR="0" indent="4572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3pPr>
      <a:lvl4pPr marL="0" marR="0" indent="6858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4pPr>
      <a:lvl5pPr marL="0" marR="0" indent="9144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5pPr>
      <a:lvl6pPr marL="0" marR="0" indent="11430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6pPr>
      <a:lvl7pPr marL="0" marR="0" indent="13716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7pPr>
      <a:lvl8pPr marL="0" marR="0" indent="16002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8pPr>
      <a:lvl9pPr marL="0" marR="0" indent="18288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png"/><Relationship Id="rId3" Type="http://schemas.openxmlformats.org/officeDocument/2006/relationships/image" Target="../media/image3.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remy.cazabet@univ-lyon1.fr" TargetMode="Externa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gif"/><Relationship Id="rId3" Type="http://schemas.openxmlformats.org/officeDocument/2006/relationships/image" Target="../media/image4.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tif"/><Relationship Id="rId3" Type="http://schemas.openxmlformats.org/officeDocument/2006/relationships/image" Target="../media/image2.tif"/></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tif"/></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 Id="rId3" Type="http://schemas.openxmlformats.org/officeDocument/2006/relationships/image" Target="../media/image5.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en.wikipedia.org/wiki/Statistical_independence" TargetMode="External"/><Relationship Id="rId3" Type="http://schemas.openxmlformats.org/officeDocument/2006/relationships/hyperlink" Target="https://en.wikipedia.org/wiki/Experiment_(probability_theory)" TargetMode="External"/><Relationship Id="rId4" Type="http://schemas.openxmlformats.org/officeDocument/2006/relationships/hyperlink" Target="https://en.wikipedia.org/wiki/Yes%E2%80%93no_question" TargetMode="External"/><Relationship Id="rId5" Type="http://schemas.openxmlformats.org/officeDocument/2006/relationships/hyperlink" Target="https://en.wikipedia.org/wiki/Boolean-valued_function" TargetMode="External"/><Relationship Id="rId6" Type="http://schemas.openxmlformats.org/officeDocument/2006/relationships/hyperlink" Target="https://en.wikipedia.org/wiki/Outcome_(probability)" TargetMode="External"/><Relationship Id="rId7" Type="http://schemas.openxmlformats.org/officeDocument/2006/relationships/image" Target="../media/image18.png"/><Relationship Id="rId8" Type="http://schemas.openxmlformats.org/officeDocument/2006/relationships/image" Target="../media/image19.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 Id="rId3" Type="http://schemas.openxmlformats.org/officeDocument/2006/relationships/image" Target="../media/image8.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gif"/></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 Id="rId3" Type="http://schemas.openxmlformats.org/officeDocument/2006/relationships/image" Target="../media/image2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cazabetremy.fr/Teaching/TIW/DAD.html" TargetMode="External"/></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tif"/></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 Id="rId3" Type="http://schemas.openxmlformats.org/officeDocument/2006/relationships/image" Target="../media/image22.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gif"/></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 Id="rId3" Type="http://schemas.openxmlformats.org/officeDocument/2006/relationships/image" Target="../media/image26.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 Id="rId3" Type="http://schemas.openxmlformats.org/officeDocument/2006/relationships/image" Target="../media/image27.png"/><Relationship Id="rId4" Type="http://schemas.openxmlformats.org/officeDocument/2006/relationships/image" Target="../media/image9.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eg"/><Relationship Id="rId3" Type="http://schemas.openxmlformats.org/officeDocument/2006/relationships/image" Target="../media/image28.png"/><Relationship Id="rId4" Type="http://schemas.openxmlformats.org/officeDocument/2006/relationships/image" Target="../media/image11.jpeg"/><Relationship Id="rId5" Type="http://schemas.openxmlformats.org/officeDocument/2006/relationships/image" Target="../media/image29.png"/><Relationship Id="rId6" Type="http://schemas.openxmlformats.org/officeDocument/2006/relationships/image" Target="../media/image12.jpeg"/><Relationship Id="rId7" Type="http://schemas.openxmlformats.org/officeDocument/2006/relationships/image" Target="../media/image30.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tif"/><Relationship Id="rId3" Type="http://schemas.openxmlformats.org/officeDocument/2006/relationships/image" Target="../media/image5.tif"/><Relationship Id="rId4" Type="http://schemas.openxmlformats.org/officeDocument/2006/relationships/image" Target="../media/image6.tif"/><Relationship Id="rId5" Type="http://schemas.openxmlformats.org/officeDocument/2006/relationships/image" Target="../media/image7.tif"/></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tif"/></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png"/><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tif"/></Relationships>

</file>

<file path=ppt/slides/_rels/slide7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 Id="rId3" Type="http://schemas.openxmlformats.org/officeDocument/2006/relationships/image" Target="../media/image35.png"/><Relationship Id="rId4" Type="http://schemas.openxmlformats.org/officeDocument/2006/relationships/image" Target="../media/image36.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7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 Id="rId3" Type="http://schemas.openxmlformats.org/officeDocument/2006/relationships/image" Target="../media/image1.png"/><Relationship Id="rId4" Type="http://schemas.openxmlformats.org/officeDocument/2006/relationships/image" Target="../media/image4.jpeg"/></Relationships>

</file>

<file path=ppt/slides/_rels/slide8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Data - Introduction"/>
          <p:cNvSpPr txBox="1"/>
          <p:nvPr>
            <p:ph type="ctrTitle"/>
          </p:nvPr>
        </p:nvSpPr>
        <p:spPr>
          <a:prstGeom prst="rect">
            <a:avLst/>
          </a:prstGeom>
        </p:spPr>
        <p:txBody>
          <a:bodyPr/>
          <a:lstStyle/>
          <a:p>
            <a:pPr/>
            <a:r>
              <a:t>Data - Introduction</a:t>
            </a:r>
          </a:p>
        </p:txBody>
      </p:sp>
      <p:sp>
        <p:nvSpPr>
          <p:cNvPr id="173" name="Double-click to edit"/>
          <p:cNvSpPr txBox="1"/>
          <p:nvPr>
            <p:ph type="subTitle" sz="quarter" idx="1"/>
          </p:nvPr>
        </p:nvSpPr>
        <p:spPr>
          <a:prstGeom prst="rect">
            <a:avLst/>
          </a:prstGeom>
        </p:spPr>
        <p:txBody>
          <a:bodyPr/>
          <a:lstStyle/>
          <a:p>
            <a:pP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Data types"/>
          <p:cNvSpPr txBox="1"/>
          <p:nvPr>
            <p:ph type="title"/>
          </p:nvPr>
        </p:nvSpPr>
        <p:spPr>
          <a:prstGeom prst="rect">
            <a:avLst/>
          </a:prstGeom>
        </p:spPr>
        <p:txBody>
          <a:bodyPr/>
          <a:lstStyle/>
          <a:p>
            <a:pPr/>
            <a:r>
              <a:t>Data types</a:t>
            </a:r>
          </a:p>
        </p:txBody>
      </p:sp>
      <p:sp>
        <p:nvSpPr>
          <p:cNvPr id="202" name="Data types : What kind of data (feature, variables) can we encounter?"/>
          <p:cNvSpPr txBox="1"/>
          <p:nvPr>
            <p:ph type="body" idx="1"/>
          </p:nvPr>
        </p:nvSpPr>
        <p:spPr>
          <a:xfrm>
            <a:off x="355600" y="2952673"/>
            <a:ext cx="12293600" cy="5842001"/>
          </a:xfrm>
          <a:prstGeom prst="rect">
            <a:avLst/>
          </a:prstGeom>
        </p:spPr>
        <p:txBody>
          <a:bodyPr/>
          <a:lstStyle/>
          <a:p>
            <a:pPr/>
            <a:r>
              <a:t>Data types : What kind of data (feature, variables) can we encounter?</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Data types"/>
          <p:cNvSpPr txBox="1"/>
          <p:nvPr>
            <p:ph type="title"/>
          </p:nvPr>
        </p:nvSpPr>
        <p:spPr>
          <a:prstGeom prst="rect">
            <a:avLst/>
          </a:prstGeom>
        </p:spPr>
        <p:txBody>
          <a:bodyPr/>
          <a:lstStyle/>
          <a:p>
            <a:pPr/>
            <a:r>
              <a:t>Data types</a:t>
            </a:r>
          </a:p>
        </p:txBody>
      </p:sp>
      <p:sp>
        <p:nvSpPr>
          <p:cNvPr id="205" name="Data types : What kind of data (feature, variables) can we encounter?…"/>
          <p:cNvSpPr txBox="1"/>
          <p:nvPr>
            <p:ph type="body" idx="1"/>
          </p:nvPr>
        </p:nvSpPr>
        <p:spPr>
          <a:xfrm>
            <a:off x="355600" y="2952673"/>
            <a:ext cx="12293600" cy="5842001"/>
          </a:xfrm>
          <a:prstGeom prst="rect">
            <a:avLst/>
          </a:prstGeom>
        </p:spPr>
        <p:txBody>
          <a:bodyPr/>
          <a:lstStyle/>
          <a:p>
            <a:pPr/>
            <a:r>
              <a:t>Data types : What kind of data (feature, variables) can we encounter?</a:t>
            </a:r>
          </a:p>
          <a:p>
            <a:pPr lvl="1"/>
            <a:r>
              <a:t>People</a:t>
            </a:r>
          </a:p>
          <a:p>
            <a:pPr lvl="2"/>
            <a:r>
              <a:t>Name, Age, Gender, Revenue, Birth Date, Address, etc.</a:t>
            </a:r>
          </a:p>
          <a:p>
            <a:pPr lvl="1"/>
            <a:r>
              <a:t>House/Apartment</a:t>
            </a:r>
          </a:p>
          <a:p>
            <a:pPr lvl="2"/>
            <a:r>
              <a:t>Surface area, Floor, Address, # of rooms, # of Windows, Elevator, etc.</a:t>
            </a:r>
          </a:p>
          <a:p>
            <a:pPr/>
            <a:r>
              <a:t>Types of features?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7" name="Data types"/>
          <p:cNvSpPr txBox="1"/>
          <p:nvPr>
            <p:ph type="title"/>
          </p:nvPr>
        </p:nvSpPr>
        <p:spPr>
          <a:prstGeom prst="rect">
            <a:avLst/>
          </a:prstGeom>
        </p:spPr>
        <p:txBody>
          <a:bodyPr/>
          <a:lstStyle/>
          <a:p>
            <a:pPr/>
            <a:r>
              <a:t>Data types</a:t>
            </a:r>
          </a:p>
        </p:txBody>
      </p:sp>
      <p:sp>
        <p:nvSpPr>
          <p:cNvPr id="208" name="Nominal:…"/>
          <p:cNvSpPr txBox="1"/>
          <p:nvPr>
            <p:ph type="body" idx="1"/>
          </p:nvPr>
        </p:nvSpPr>
        <p:spPr>
          <a:xfrm>
            <a:off x="355600" y="2270338"/>
            <a:ext cx="12293600" cy="6925591"/>
          </a:xfrm>
          <a:prstGeom prst="rect">
            <a:avLst/>
          </a:prstGeom>
        </p:spPr>
        <p:txBody>
          <a:bodyPr/>
          <a:lstStyle/>
          <a:p>
            <a:pPr/>
            <a:r>
              <a:t>Nominal: </a:t>
            </a:r>
          </a:p>
          <a:p>
            <a:pPr lvl="1"/>
            <a:r>
              <a:t>From “names”. No order between possible values</a:t>
            </a:r>
          </a:p>
          <a:p>
            <a:pPr lvl="1"/>
            <a:r>
              <a:t>Color, Gender, Animal, Brand, etc. (Numbers:Participant ID, class…)</a:t>
            </a:r>
          </a:p>
          <a:p>
            <a:pPr/>
            <a:r>
              <a:t>Ordered:</a:t>
            </a:r>
          </a:p>
          <a:p>
            <a:pPr lvl="1"/>
            <a:r>
              <a:t>Ordinal</a:t>
            </a:r>
          </a:p>
          <a:p>
            <a:pPr lvl="1"/>
            <a:r>
              <a:t>Interval</a:t>
            </a:r>
          </a:p>
          <a:p>
            <a:pPr lvl="1"/>
            <a:r>
              <a:t>Ratio</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Ordered"/>
          <p:cNvSpPr txBox="1"/>
          <p:nvPr>
            <p:ph type="title"/>
          </p:nvPr>
        </p:nvSpPr>
        <p:spPr>
          <a:prstGeom prst="rect">
            <a:avLst/>
          </a:prstGeom>
        </p:spPr>
        <p:txBody>
          <a:bodyPr/>
          <a:lstStyle/>
          <a:p>
            <a:pPr/>
            <a:r>
              <a:t>Ordered</a:t>
            </a:r>
          </a:p>
        </p:txBody>
      </p:sp>
      <p:sp>
        <p:nvSpPr>
          <p:cNvPr id="211" name="Ordinal…"/>
          <p:cNvSpPr txBox="1"/>
          <p:nvPr>
            <p:ph type="body" idx="1"/>
          </p:nvPr>
        </p:nvSpPr>
        <p:spPr>
          <a:xfrm>
            <a:off x="355600" y="2103609"/>
            <a:ext cx="12293600" cy="7519762"/>
          </a:xfrm>
          <a:prstGeom prst="rect">
            <a:avLst/>
          </a:prstGeom>
        </p:spPr>
        <p:txBody>
          <a:bodyPr/>
          <a:lstStyle/>
          <a:p>
            <a:pPr/>
            <a:r>
              <a:t>Ordinal</a:t>
            </a:r>
          </a:p>
          <a:p>
            <a:pPr lvl="1"/>
            <a:r>
              <a:t>Order between values, but not numeric</a:t>
            </a:r>
          </a:p>
          <a:p>
            <a:pPr lvl="1"/>
            <a:r>
              <a:t>Size[small, medium, large], [Satisfied, …, Unsatisfied], Income [0-10k],[10k-15k],[15k-50k]…</a:t>
            </a:r>
          </a:p>
          <a:p>
            <a:pPr/>
            <a:r>
              <a:t>Ratio</a:t>
            </a:r>
          </a:p>
          <a:p>
            <a:pPr lvl="1"/>
            <a:r>
              <a:t>Numerical values, all operations are valid</a:t>
            </a:r>
          </a:p>
          <a:p>
            <a:pPr lvl="1"/>
            <a:r>
              <a:t>Height, Duration, Revenue…</a:t>
            </a:r>
          </a:p>
          <a:p>
            <a:pPr/>
            <a:r>
              <a:t>Interval</a:t>
            </a:r>
          </a:p>
          <a:p>
            <a:pPr lvl="1"/>
            <a:r>
              <a:t>Numeric values, </a:t>
            </a:r>
            <a:r>
              <a:rPr u="sng"/>
              <a:t>difference</a:t>
            </a:r>
            <a:r>
              <a:t> is meaningful</a:t>
            </a:r>
          </a:p>
          <a:p>
            <a:pPr lvl="1"/>
            <a:r>
              <a:t>T°: 30°-20° = 15°-5°, But 30°  2*15°</a:t>
            </a:r>
          </a:p>
          <a:p>
            <a:pPr lvl="1"/>
            <a:r>
              <a:t>2022-2020=1789-1787, but 1011  2022/2 </a:t>
            </a:r>
          </a:p>
          <a:p>
            <a:pPr lvl="1"/>
            <a:r>
              <a:t>=&gt;0 is not a meaningful value, is arbitrary</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13" name="Interval"/>
          <p:cNvSpPr txBox="1"/>
          <p:nvPr>
            <p:ph type="title"/>
          </p:nvPr>
        </p:nvSpPr>
        <p:spPr>
          <a:prstGeom prst="rect">
            <a:avLst/>
          </a:prstGeom>
        </p:spPr>
        <p:txBody>
          <a:bodyPr/>
          <a:lstStyle/>
          <a:p>
            <a:pPr/>
            <a:r>
              <a:t>Interval</a:t>
            </a:r>
          </a:p>
        </p:txBody>
      </p:sp>
      <p:sp>
        <p:nvSpPr>
          <p:cNvPr id="214" name="Numeric values, Difference is meaningful…"/>
          <p:cNvSpPr txBox="1"/>
          <p:nvPr>
            <p:ph type="body" idx="1"/>
          </p:nvPr>
        </p:nvSpPr>
        <p:spPr>
          <a:prstGeom prst="rect">
            <a:avLst/>
          </a:prstGeom>
        </p:spPr>
        <p:txBody>
          <a:bodyPr/>
          <a:lstStyle/>
          <a:p>
            <a:pPr/>
            <a:r>
              <a:t>Numeric values, </a:t>
            </a:r>
            <a:r>
              <a:rPr u="sng"/>
              <a:t>Difference is meaningful</a:t>
            </a:r>
            <a:endParaRPr u="sng"/>
          </a:p>
          <a:p>
            <a:pPr lvl="1"/>
            <a:r>
              <a:t>T°: 30°-20° = 15°-5°, But 30° </a:t>
            </a:r>
            <a14:m>
              <m:oMath>
                <m:r>
                  <a:rPr xmlns:a="http://schemas.openxmlformats.org/drawingml/2006/main" sz="3050" i="1">
                    <a:solidFill>
                      <a:srgbClr val="525252"/>
                    </a:solidFill>
                    <a:latin typeface="Cambria Math" panose="02040503050406030204" pitchFamily="18" charset="0"/>
                  </a:rPr>
                  <m:t>≠</m:t>
                </m:r>
              </m:oMath>
            </a14:m>
            <a:r>
              <a:t> 2*15°</a:t>
            </a:r>
          </a:p>
          <a:p>
            <a:pPr lvl="1"/>
            <a:r>
              <a:t>2022-2020=1789-1787, but 1011 </a:t>
            </a:r>
            <a14:m>
              <m:oMath>
                <m:r>
                  <a:rPr xmlns:a="http://schemas.openxmlformats.org/drawingml/2006/main" sz="3050" i="1">
                    <a:solidFill>
                      <a:srgbClr val="525252"/>
                    </a:solidFill>
                    <a:latin typeface="Cambria Math" panose="02040503050406030204" pitchFamily="18" charset="0"/>
                  </a:rPr>
                  <m:t>≠</m:t>
                </m:r>
              </m:oMath>
            </a14:m>
            <a:r>
              <a:t> 2022/2 </a:t>
            </a:r>
          </a:p>
          <a:p>
            <a:pPr lvl="1"/>
            <a:r>
              <a:t>=&gt;0 is not a meaningful value, is arbitrary</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16" name="Ratio"/>
          <p:cNvSpPr txBox="1"/>
          <p:nvPr>
            <p:ph type="title"/>
          </p:nvPr>
        </p:nvSpPr>
        <p:spPr>
          <a:prstGeom prst="rect">
            <a:avLst/>
          </a:prstGeom>
        </p:spPr>
        <p:txBody>
          <a:bodyPr/>
          <a:lstStyle/>
          <a:p>
            <a:pPr/>
            <a:r>
              <a:t>Ratio</a:t>
            </a:r>
          </a:p>
        </p:txBody>
      </p:sp>
      <p:sp>
        <p:nvSpPr>
          <p:cNvPr id="217" name="Numerical values, all operations are valid…"/>
          <p:cNvSpPr txBox="1"/>
          <p:nvPr>
            <p:ph type="body" idx="1"/>
          </p:nvPr>
        </p:nvSpPr>
        <p:spPr>
          <a:xfrm>
            <a:off x="842959" y="3469855"/>
            <a:ext cx="12293601" cy="5842001"/>
          </a:xfrm>
          <a:prstGeom prst="rect">
            <a:avLst/>
          </a:prstGeom>
        </p:spPr>
        <p:txBody>
          <a:bodyPr/>
          <a:lstStyle/>
          <a:p>
            <a:pPr/>
            <a:r>
              <a:t>Numerical values, all operations are valid</a:t>
            </a:r>
          </a:p>
          <a:p>
            <a:pPr lvl="1"/>
            <a:r>
              <a:t>Height, Duration, Revenue…</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Other types"/>
          <p:cNvSpPr txBox="1"/>
          <p:nvPr>
            <p:ph type="title"/>
          </p:nvPr>
        </p:nvSpPr>
        <p:spPr>
          <a:prstGeom prst="rect">
            <a:avLst/>
          </a:prstGeom>
        </p:spPr>
        <p:txBody>
          <a:bodyPr/>
          <a:lstStyle/>
          <a:p>
            <a:pPr/>
            <a:r>
              <a:t>Other types</a:t>
            </a:r>
          </a:p>
        </p:txBody>
      </p:sp>
      <p:sp>
        <p:nvSpPr>
          <p:cNvPr id="220" name="Real Data can have many other forms…"/>
          <p:cNvSpPr txBox="1"/>
          <p:nvPr>
            <p:ph type="body" idx="1"/>
          </p:nvPr>
        </p:nvSpPr>
        <p:spPr>
          <a:prstGeom prst="rect">
            <a:avLst/>
          </a:prstGeom>
        </p:spPr>
        <p:txBody>
          <a:bodyPr/>
          <a:lstStyle/>
          <a:p>
            <a:pPr/>
            <a:r>
              <a:t>Real Data can have many other forms</a:t>
            </a:r>
          </a:p>
          <a:p>
            <a:pPr lvl="1"/>
            <a:r>
              <a:t>Textual</a:t>
            </a:r>
          </a:p>
          <a:p>
            <a:pPr lvl="1"/>
            <a:r>
              <a:t>Relational (networks)</a:t>
            </a:r>
          </a:p>
          <a:p>
            <a:pPr lvl="1"/>
            <a:r>
              <a:t>Complex objects (picture, video, software…)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Traps"/>
          <p:cNvSpPr txBox="1"/>
          <p:nvPr>
            <p:ph type="title"/>
          </p:nvPr>
        </p:nvSpPr>
        <p:spPr>
          <a:prstGeom prst="rect">
            <a:avLst/>
          </a:prstGeom>
        </p:spPr>
        <p:txBody>
          <a:bodyPr/>
          <a:lstStyle/>
          <a:p>
            <a:pPr/>
            <a:r>
              <a:t>Traps</a:t>
            </a:r>
          </a:p>
        </p:txBody>
      </p:sp>
      <p:sp>
        <p:nvSpPr>
          <p:cNvPr id="223" name="Latitude and Longitude…"/>
          <p:cNvSpPr txBox="1"/>
          <p:nvPr>
            <p:ph type="body" idx="1"/>
          </p:nvPr>
        </p:nvSpPr>
        <p:spPr>
          <a:prstGeom prst="rect">
            <a:avLst/>
          </a:prstGeom>
        </p:spPr>
        <p:txBody>
          <a:bodyPr/>
          <a:lstStyle/>
          <a:p>
            <a:pPr/>
            <a:r>
              <a:t>Latitude and Longitude</a:t>
            </a:r>
          </a:p>
          <a:p>
            <a:pPr/>
            <a:r>
              <a:t>Hours expressed between 0 and 12/24, day of month, etc.</a:t>
            </a:r>
          </a:p>
          <a:p>
            <a:pPr lvl="1"/>
            <a:r>
              <a:t>Convert in time since beginning of dataset ?</a:t>
            </a:r>
          </a:p>
          <a:p>
            <a:pPr/>
            <a:r>
              <a:t>=&gt; Space and Time often handled with specific ML methods</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What to do ?"/>
          <p:cNvSpPr txBox="1"/>
          <p:nvPr>
            <p:ph type="title"/>
          </p:nvPr>
        </p:nvSpPr>
        <p:spPr>
          <a:prstGeom prst="rect">
            <a:avLst/>
          </a:prstGeom>
        </p:spPr>
        <p:txBody>
          <a:bodyPr/>
          <a:lstStyle/>
          <a:p>
            <a:pPr/>
            <a:r>
              <a:t>What to do ?</a:t>
            </a:r>
          </a:p>
        </p:txBody>
      </p:sp>
      <p:sp>
        <p:nvSpPr>
          <p:cNvPr id="226" name="Nominal =&gt;…"/>
          <p:cNvSpPr txBox="1"/>
          <p:nvPr>
            <p:ph type="body" idx="1"/>
          </p:nvPr>
        </p:nvSpPr>
        <p:spPr>
          <a:xfrm>
            <a:off x="355600" y="2270338"/>
            <a:ext cx="12293600" cy="6925591"/>
          </a:xfrm>
          <a:prstGeom prst="rect">
            <a:avLst/>
          </a:prstGeom>
        </p:spPr>
        <p:txBody>
          <a:bodyPr/>
          <a:lstStyle/>
          <a:p>
            <a:pPr/>
            <a:r>
              <a:t>Nominal =&gt; </a:t>
            </a:r>
          </a:p>
          <a:p>
            <a:pPr lvl="1"/>
            <a:r>
              <a:t>One hot encoding</a:t>
            </a:r>
          </a:p>
          <a:p>
            <a:pPr lvl="1"/>
            <a:r>
              <a:t>Also called</a:t>
            </a:r>
          </a:p>
          <a:p>
            <a:pPr lvl="2"/>
            <a:r>
              <a:t>Dummy encoding</a:t>
            </a:r>
          </a:p>
          <a:p>
            <a:pPr lvl="2"/>
            <a:r>
              <a:t>Indicator variables</a:t>
            </a:r>
          </a:p>
          <a:p>
            <a:pPr lvl="2"/>
            <a:r>
              <a:t>Binary vector encoding</a:t>
            </a:r>
          </a:p>
          <a:p>
            <a:pPr/>
            <a:r>
              <a:t>Ordered:</a:t>
            </a:r>
          </a:p>
          <a:p>
            <a:pPr lvl="1"/>
            <a:r>
              <a:t>Ordinal =&gt; Transform to Interval/Ratio</a:t>
            </a:r>
          </a:p>
          <a:p>
            <a:pPr lvl="1"/>
            <a:r>
              <a:t>traps =&gt; **usually forbidden to perform correlation, clustering, etc.**</a:t>
            </a:r>
          </a:p>
          <a:p>
            <a:pPr lvl="1"/>
            <a:r>
              <a:t>Interval =&gt; Be Careful. Safer to normalize (C°,F°…). No multiplications of values…</a:t>
            </a:r>
          </a:p>
          <a:p>
            <a:pPr lvl="1"/>
            <a:r>
              <a:t>Ratio =&gt; :)</a:t>
            </a:r>
          </a:p>
        </p:txBody>
      </p:sp>
      <p:grpSp>
        <p:nvGrpSpPr>
          <p:cNvPr id="229" name="ohe-vs-dummy.png"/>
          <p:cNvGrpSpPr/>
          <p:nvPr/>
        </p:nvGrpSpPr>
        <p:grpSpPr>
          <a:xfrm>
            <a:off x="8610149" y="2621998"/>
            <a:ext cx="3272118" cy="3862727"/>
            <a:chOff x="0" y="0"/>
            <a:chExt cx="3272116" cy="3862725"/>
          </a:xfrm>
        </p:grpSpPr>
        <p:pic>
          <p:nvPicPr>
            <p:cNvPr id="228" name="ohe-vs-dummy.png" descr="ohe-vs-dummy.png"/>
            <p:cNvPicPr>
              <a:picLocks noChangeAspect="1"/>
            </p:cNvPicPr>
            <p:nvPr/>
          </p:nvPicPr>
          <p:blipFill>
            <a:blip r:embed="rId2">
              <a:extLst/>
            </a:blip>
            <a:srcRect l="13596" t="0" r="38344" b="0"/>
            <a:stretch>
              <a:fillRect/>
            </a:stretch>
          </p:blipFill>
          <p:spPr>
            <a:xfrm>
              <a:off x="127000" y="88900"/>
              <a:ext cx="3018117" cy="3532526"/>
            </a:xfrm>
            <a:prstGeom prst="rect">
              <a:avLst/>
            </a:prstGeom>
            <a:ln>
              <a:noFill/>
            </a:ln>
            <a:effectLst/>
          </p:spPr>
        </p:pic>
        <p:pic>
          <p:nvPicPr>
            <p:cNvPr id="227" name="ohe-vs-dummy.png" descr="ohe-vs-dummy.png"/>
            <p:cNvPicPr>
              <a:picLocks noChangeAspect="0"/>
            </p:cNvPicPr>
            <p:nvPr/>
          </p:nvPicPr>
          <p:blipFill>
            <a:blip r:embed="rId3">
              <a:extLst/>
            </a:blip>
            <a:stretch>
              <a:fillRect/>
            </a:stretch>
          </p:blipFill>
          <p:spPr>
            <a:xfrm>
              <a:off x="-1" y="0"/>
              <a:ext cx="3272118" cy="3862726"/>
            </a:xfrm>
            <a:prstGeom prst="rect">
              <a:avLst/>
            </a:prstGeom>
            <a:effectLst/>
          </p:spPr>
        </p:pic>
      </p:gr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31" name="Tricky cases"/>
          <p:cNvSpPr txBox="1"/>
          <p:nvPr>
            <p:ph type="title"/>
          </p:nvPr>
        </p:nvSpPr>
        <p:spPr>
          <a:prstGeom prst="rect">
            <a:avLst/>
          </a:prstGeom>
        </p:spPr>
        <p:txBody>
          <a:bodyPr/>
          <a:lstStyle/>
          <a:p>
            <a:pPr/>
            <a:r>
              <a:t>Tricky cases</a:t>
            </a:r>
          </a:p>
        </p:txBody>
      </p:sp>
      <p:sp>
        <p:nvSpPr>
          <p:cNvPr id="232" name="Real life is complex…"/>
          <p:cNvSpPr txBox="1"/>
          <p:nvPr>
            <p:ph type="body" idx="1"/>
          </p:nvPr>
        </p:nvSpPr>
        <p:spPr>
          <a:prstGeom prst="rect">
            <a:avLst/>
          </a:prstGeom>
        </p:spPr>
        <p:txBody>
          <a:bodyPr/>
          <a:lstStyle/>
          <a:p>
            <a:pPr/>
            <a:r>
              <a:t>Real life is complex</a:t>
            </a:r>
          </a:p>
          <a:p>
            <a:pPr/>
            <a:r>
              <a:t>You will have to do modeling choices (feature engineering…)</a:t>
            </a:r>
          </a:p>
          <a:p>
            <a:pPr/>
            <a:r>
              <a:t>Possibles values: Blue, Cyan, White, Yellow, Orange, Red.</a:t>
            </a:r>
          </a:p>
          <a:p>
            <a:pPr lvl="1"/>
            <a:r>
              <a:t>Nominal or Ordinal ?</a:t>
            </a:r>
          </a:p>
          <a:p>
            <a:pPr/>
            <a:r>
              <a:t>Survey: “rate X on a scale from 0 to 5”</a:t>
            </a:r>
          </a:p>
          <a:p>
            <a:pPr lvl="1"/>
            <a:r>
              <a:t>What if labels are associated ? (“Bad”, “average”,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Who am I"/>
          <p:cNvSpPr txBox="1"/>
          <p:nvPr>
            <p:ph type="title"/>
          </p:nvPr>
        </p:nvSpPr>
        <p:spPr>
          <a:prstGeom prst="rect">
            <a:avLst/>
          </a:prstGeom>
        </p:spPr>
        <p:txBody>
          <a:bodyPr/>
          <a:lstStyle/>
          <a:p>
            <a:pPr/>
            <a:r>
              <a:t>Who am I</a:t>
            </a:r>
          </a:p>
        </p:txBody>
      </p:sp>
      <p:sp>
        <p:nvSpPr>
          <p:cNvPr id="176" name="Rémy Cazabet (remy.cazabet@univ-lyon1.fr)…"/>
          <p:cNvSpPr txBox="1"/>
          <p:nvPr>
            <p:ph type="body" idx="1"/>
          </p:nvPr>
        </p:nvSpPr>
        <p:spPr>
          <a:prstGeom prst="rect">
            <a:avLst/>
          </a:prstGeom>
        </p:spPr>
        <p:txBody>
          <a:bodyPr/>
          <a:lstStyle/>
          <a:p>
            <a:pPr/>
            <a:r>
              <a:t>Rémy Cazabet (</a:t>
            </a:r>
            <a:r>
              <a:rPr u="sng">
                <a:hlinkClick r:id="rId2" invalidUrl="" action="" tgtFrame="" tooltip="" history="1" highlightClick="0" endSnd="0"/>
              </a:rPr>
              <a:t>remy.cazabet@univ-lyon1.fr</a:t>
            </a:r>
            <a:r>
              <a:t>)</a:t>
            </a:r>
          </a:p>
          <a:p>
            <a:pPr/>
            <a:r>
              <a:t>Associate professor, LIRIS Laboratory, Lyon 1 University</a:t>
            </a:r>
          </a:p>
          <a:p>
            <a:pPr/>
            <a:r>
              <a:t>Team: Data Mining and Machine Learning (DM2L)</a:t>
            </a:r>
          </a:p>
          <a:p>
            <a:pPr/>
            <a:r>
              <a:t>Lyon’s Institute of Complex Systems (IXXI)</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34" name="Relative and absolute"/>
          <p:cNvSpPr txBox="1"/>
          <p:nvPr>
            <p:ph type="title"/>
          </p:nvPr>
        </p:nvSpPr>
        <p:spPr>
          <a:prstGeom prst="rect">
            <a:avLst/>
          </a:prstGeom>
        </p:spPr>
        <p:txBody>
          <a:bodyPr/>
          <a:lstStyle/>
          <a:p>
            <a:pPr/>
            <a:r>
              <a:t>Relative and absolute</a:t>
            </a:r>
          </a:p>
        </p:txBody>
      </p:sp>
      <p:sp>
        <p:nvSpPr>
          <p:cNvPr id="235" name="The world values are divided in two types of things, and two types of interpretation…"/>
          <p:cNvSpPr txBox="1"/>
          <p:nvPr>
            <p:ph type="body" idx="1"/>
          </p:nvPr>
        </p:nvSpPr>
        <p:spPr>
          <a:xfrm>
            <a:off x="355600" y="2495677"/>
            <a:ext cx="12293600" cy="6550548"/>
          </a:xfrm>
          <a:prstGeom prst="rect">
            <a:avLst/>
          </a:prstGeom>
        </p:spPr>
        <p:txBody>
          <a:bodyPr/>
          <a:lstStyle/>
          <a:p>
            <a:pPr/>
            <a:r>
              <a:t>The world values are divided in two types of things, and two types of interpretation</a:t>
            </a:r>
          </a:p>
          <a:p>
            <a:pPr/>
            <a:r>
              <a:t>Is there a larger difference between two persons:</a:t>
            </a:r>
          </a:p>
          <a:p>
            <a:pPr lvl="1"/>
            <a:r>
              <a:t>Age 1 / 5? Revenue 1000€/1500€ ?</a:t>
            </a:r>
          </a:p>
          <a:p>
            <a:pPr lvl="1"/>
            <a:r>
              <a:t>Age 91 / 95? Revenue 10 000 € / 10500 € ?</a:t>
            </a:r>
          </a:p>
          <a:p>
            <a:pPr/>
            <a:r>
              <a:t>Think about it:</a:t>
            </a:r>
          </a:p>
          <a:p>
            <a:pPr lvl="1"/>
            <a:r>
              <a:t>In country 1, average salary is 100$, p1 salary is 1000$</a:t>
            </a:r>
          </a:p>
          <a:p>
            <a:pPr lvl="1"/>
            <a:r>
              <a:t>In country 2, average salary is 1000$, p2 salary is 2000$</a:t>
            </a:r>
          </a:p>
          <a:p>
            <a:pPr lvl="1"/>
            <a:r>
              <a:t>Should you consider that </a:t>
            </a:r>
          </a:p>
          <a:p>
            <a:pPr lvl="2"/>
            <a:r>
              <a:t>p1 is well paid (10x average salary VS 2x for p2)</a:t>
            </a:r>
          </a:p>
          <a:p>
            <a:pPr lvl="2"/>
            <a:r>
              <a:t>They are paid the same (1000$ différence)</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37" name="Relative and absolute"/>
          <p:cNvSpPr txBox="1"/>
          <p:nvPr>
            <p:ph type="title"/>
          </p:nvPr>
        </p:nvSpPr>
        <p:spPr>
          <a:prstGeom prst="rect">
            <a:avLst/>
          </a:prstGeom>
        </p:spPr>
        <p:txBody>
          <a:bodyPr/>
          <a:lstStyle/>
          <a:p>
            <a:pPr/>
            <a:r>
              <a:t>Relative and absolute</a:t>
            </a:r>
          </a:p>
        </p:txBody>
      </p:sp>
      <p:sp>
        <p:nvSpPr>
          <p:cNvPr id="238" name="If your values are expressed in absolute terms, but you think their interpretation should be in relative terms, you can transform them using the log scale: e.g.,…"/>
          <p:cNvSpPr txBox="1"/>
          <p:nvPr>
            <p:ph type="body" idx="1"/>
          </p:nvPr>
        </p:nvSpPr>
        <p:spPr>
          <a:xfrm>
            <a:off x="355600" y="2495677"/>
            <a:ext cx="12293600" cy="6550548"/>
          </a:xfrm>
          <a:prstGeom prst="rect">
            <a:avLst/>
          </a:prstGeom>
        </p:spPr>
        <p:txBody>
          <a:bodyPr/>
          <a:lstStyle/>
          <a:p>
            <a:pPr/>
            <a:r>
              <a:t>If your values are expressed in absolute terms, but you think their interpretation should be in relative terms, you can transform them using the </a:t>
            </a:r>
            <a:r>
              <a:rPr i="1">
                <a:latin typeface="Gill Sans"/>
                <a:ea typeface="Gill Sans"/>
                <a:cs typeface="Gill Sans"/>
                <a:sym typeface="Gill Sans"/>
              </a:rPr>
              <a:t>log scale</a:t>
            </a:r>
            <a:r>
              <a:t>: e.g., </a:t>
            </a:r>
          </a:p>
          <a:p>
            <a:pPr lvl="1"/>
            <a:r>
              <a:t>In log2, going from x to x+1 means multiplying by 2. </a:t>
            </a:r>
          </a:p>
          <a:p>
            <a:pPr lvl="1"/>
            <a:r>
              <a:t>In log10, going from x to x+1 means multiplying by 10</a:t>
            </a:r>
          </a:p>
          <a:p>
            <a:pPr/>
            <a:r>
              <a:t>e.g, should you express earthquake strength in:</a:t>
            </a:r>
          </a:p>
          <a:p>
            <a:pPr lvl="1"/>
            <a:r>
              <a:t>Energy released</a:t>
            </a:r>
          </a:p>
          <a:p>
            <a:pPr lvl="1"/>
            <a:r>
              <a:t>Richter Magnitude (log scale) </a:t>
            </a:r>
          </a:p>
          <a:p>
            <a:pPr lvl="1"/>
            <a:r>
              <a:t>Depends if you care about comparing small and large earthquakes (relative) or large from superlarge (raw scale =&gt; all those small ones look the same from there)</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40" name="Continuous or discrete ?"/>
          <p:cNvSpPr txBox="1"/>
          <p:nvPr>
            <p:ph type="title"/>
          </p:nvPr>
        </p:nvSpPr>
        <p:spPr>
          <a:prstGeom prst="rect">
            <a:avLst/>
          </a:prstGeom>
        </p:spPr>
        <p:txBody>
          <a:bodyPr/>
          <a:lstStyle/>
          <a:p>
            <a:pPr/>
            <a:r>
              <a:t>Continuous or discrete ?</a:t>
            </a:r>
          </a:p>
        </p:txBody>
      </p:sp>
      <p:sp>
        <p:nvSpPr>
          <p:cNvPr id="241" name="Real data is never mathematically continuous (limit of precision in computers…)…"/>
          <p:cNvSpPr txBox="1"/>
          <p:nvPr>
            <p:ph type="body" idx="1"/>
          </p:nvPr>
        </p:nvSpPr>
        <p:spPr>
          <a:prstGeom prst="rect">
            <a:avLst/>
          </a:prstGeom>
        </p:spPr>
        <p:txBody>
          <a:bodyPr/>
          <a:lstStyle/>
          <a:p>
            <a:pPr/>
            <a:r>
              <a:t>Real data is never mathematically continuous (limit of precision in computers…)</a:t>
            </a:r>
          </a:p>
          <a:p>
            <a:pPr/>
            <a:r>
              <a:t>A dataset must be treated as continuous when the number of possible values is at least in the order of the number of observations.</a:t>
            </a:r>
          </a:p>
          <a:p>
            <a:pPr/>
            <a:r>
              <a:t>Think of plotting an histogram distribution…</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Missing values"/>
          <p:cNvSpPr txBox="1"/>
          <p:nvPr>
            <p:ph type="title"/>
          </p:nvPr>
        </p:nvSpPr>
        <p:spPr>
          <a:prstGeom prst="rect">
            <a:avLst/>
          </a:prstGeom>
        </p:spPr>
        <p:txBody>
          <a:bodyPr/>
          <a:lstStyle/>
          <a:p>
            <a:pPr/>
            <a:r>
              <a:t>Missing values</a:t>
            </a:r>
          </a:p>
        </p:txBody>
      </p:sp>
      <p:sp>
        <p:nvSpPr>
          <p:cNvPr id="244" name="Real-life datasets are full of missing values…"/>
          <p:cNvSpPr txBox="1"/>
          <p:nvPr>
            <p:ph type="body" idx="1"/>
          </p:nvPr>
        </p:nvSpPr>
        <p:spPr>
          <a:prstGeom prst="rect">
            <a:avLst/>
          </a:prstGeom>
        </p:spPr>
        <p:txBody>
          <a:bodyPr/>
          <a:lstStyle/>
          <a:p>
            <a:pPr/>
            <a:r>
              <a:t>Real-life datasets are full of missing values</a:t>
            </a:r>
          </a:p>
          <a:p>
            <a:pPr lvl="1"/>
            <a:r>
              <a:t>Impossible data: </a:t>
            </a:r>
            <a:r>
              <a:rPr i="1">
                <a:latin typeface="Gill Sans"/>
                <a:ea typeface="Gill Sans"/>
                <a:cs typeface="Gill Sans"/>
                <a:sym typeface="Gill Sans"/>
              </a:rPr>
              <a:t>fur color</a:t>
            </a:r>
            <a:r>
              <a:t> for a sphinx cat</a:t>
            </a:r>
          </a:p>
          <a:p>
            <a:pPr lvl="1"/>
            <a:r>
              <a:t>More generally, failure to obtain them</a:t>
            </a:r>
          </a:p>
          <a:p>
            <a:pPr/>
            <a:r>
              <a:t>Few methods can deal with missing values</a:t>
            </a:r>
          </a:p>
          <a:p>
            <a:pPr lvl="1"/>
            <a:r>
              <a:t>=&gt;Imputation</a:t>
            </a:r>
          </a:p>
          <a:p>
            <a:pPr lvl="2"/>
            <a:r>
              <a:t>Naive: fill with average value</a:t>
            </a:r>
          </a:p>
          <a:p>
            <a:pPr lvl="2"/>
            <a:r>
              <a:t>Use ML to fill-in missing values (other problems, introduce biases…)</a:t>
            </a:r>
          </a:p>
          <a:p>
            <a:pPr lvl="2"/>
            <a:r>
              <a:t>Large literature, no good solution</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Data quality"/>
          <p:cNvSpPr txBox="1"/>
          <p:nvPr>
            <p:ph type="title"/>
          </p:nvPr>
        </p:nvSpPr>
        <p:spPr>
          <a:prstGeom prst="rect">
            <a:avLst/>
          </a:prstGeom>
        </p:spPr>
        <p:txBody>
          <a:bodyPr/>
          <a:lstStyle/>
          <a:p>
            <a:pPr/>
            <a:r>
              <a:t>Data quality</a:t>
            </a:r>
          </a:p>
        </p:txBody>
      </p:sp>
      <p:sp>
        <p:nvSpPr>
          <p:cNvPr id="247" name="Data coming from the real world is often incorrect…"/>
          <p:cNvSpPr txBox="1"/>
          <p:nvPr>
            <p:ph type="body" idx="1"/>
          </p:nvPr>
        </p:nvSpPr>
        <p:spPr>
          <a:xfrm>
            <a:off x="355600" y="2059078"/>
            <a:ext cx="12293600" cy="7252378"/>
          </a:xfrm>
          <a:prstGeom prst="rect">
            <a:avLst/>
          </a:prstGeom>
        </p:spPr>
        <p:txBody>
          <a:bodyPr/>
          <a:lstStyle/>
          <a:p>
            <a:pPr/>
            <a:r>
              <a:t>Data coming from the real world is often incorrect</a:t>
            </a:r>
          </a:p>
          <a:p>
            <a:pPr lvl="1"/>
            <a:r>
              <a:t>Malfunctioning sensors (T°, speed…)</a:t>
            </a:r>
          </a:p>
          <a:p>
            <a:pPr lvl="1"/>
            <a:r>
              <a:t>Human error or falsification (e.g., entered 100 instead of 1.00)</a:t>
            </a:r>
          </a:p>
          <a:p>
            <a:pPr lvl="1"/>
            <a:r>
              <a:t>Undocumented change (e.g., Bicycle sharing station was moved…)</a:t>
            </a:r>
          </a:p>
          <a:p>
            <a:pPr/>
            <a:r>
              <a:t>Before applying a method blindly, </a:t>
            </a:r>
          </a:p>
          <a:p>
            <a:pPr lvl="1"/>
            <a:r>
              <a:t>=&gt;</a:t>
            </a:r>
            <a:r>
              <a:rPr b="1">
                <a:latin typeface="Gill Sans"/>
                <a:ea typeface="Gill Sans"/>
                <a:cs typeface="Gill Sans"/>
                <a:sym typeface="Gill Sans"/>
              </a:rPr>
              <a:t>check your data’s quality!</a:t>
            </a:r>
            <a:endParaRPr b="1">
              <a:latin typeface="Gill Sans"/>
              <a:ea typeface="Gill Sans"/>
              <a:cs typeface="Gill Sans"/>
              <a:sym typeface="Gill Sans"/>
            </a:endParaRPr>
          </a:p>
          <a:p>
            <a:pPr lvl="1"/>
            <a:r>
              <a:t>If the data errors are plausible, no simple solutions</a:t>
            </a:r>
          </a:p>
          <a:p>
            <a:pPr lvl="1"/>
            <a:r>
              <a:t>Common</a:t>
            </a:r>
          </a:p>
          <a:p>
            <a:pPr lvl="2"/>
            <a:r>
              <a:t>Out-of-range values (e.g., a person’s weight is negative or above 1000kg…)</a:t>
            </a:r>
          </a:p>
          <a:p>
            <a:pPr lvl="2"/>
            <a:r>
              <a:t>Zeros. (Weight of the person is 0. But in many cases, zero is possible too…)</a:t>
            </a:r>
          </a:p>
          <a:p>
            <a:pPr lvl="2"/>
            <a:r>
              <a:t>Variant: 01/01/1970…</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Univariate / multivariate"/>
          <p:cNvSpPr txBox="1"/>
          <p:nvPr>
            <p:ph type="title"/>
          </p:nvPr>
        </p:nvSpPr>
        <p:spPr>
          <a:prstGeom prst="rect">
            <a:avLst/>
          </a:prstGeom>
        </p:spPr>
        <p:txBody>
          <a:bodyPr/>
          <a:lstStyle/>
          <a:p>
            <a:pPr/>
            <a:r>
              <a:t>Univariate / multivariate</a:t>
            </a:r>
          </a:p>
        </p:txBody>
      </p:sp>
      <p:sp>
        <p:nvSpPr>
          <p:cNvPr id="250" name="Terminology:…"/>
          <p:cNvSpPr txBox="1"/>
          <p:nvPr>
            <p:ph type="body" idx="1"/>
          </p:nvPr>
        </p:nvSpPr>
        <p:spPr>
          <a:prstGeom prst="rect">
            <a:avLst/>
          </a:prstGeom>
        </p:spPr>
        <p:txBody>
          <a:bodyPr/>
          <a:lstStyle/>
          <a:p>
            <a:pPr/>
            <a:r>
              <a:t>Terminology: </a:t>
            </a:r>
          </a:p>
          <a:p>
            <a:pPr lvl="1"/>
            <a:r>
              <a:t>Feature=variable=“columns”</a:t>
            </a:r>
          </a:p>
          <a:p>
            <a:pPr/>
            <a:r>
              <a:t>Single </a:t>
            </a:r>
            <a:r>
              <a:rPr i="1">
                <a:latin typeface="Gill Sans"/>
                <a:ea typeface="Gill Sans"/>
                <a:cs typeface="Gill Sans"/>
                <a:sym typeface="Gill Sans"/>
              </a:rPr>
              <a:t>feature</a:t>
            </a:r>
            <a:r>
              <a:t>: univariate</a:t>
            </a:r>
          </a:p>
          <a:p>
            <a:pPr lvl="1"/>
            <a:r>
              <a:t>Age</a:t>
            </a:r>
          </a:p>
          <a:p>
            <a:pPr/>
            <a:r>
              <a:t>Real life: multivariate.</a:t>
            </a:r>
          </a:p>
          <a:p>
            <a:pPr lvl="1"/>
            <a:r>
              <a:t>2D (age, weight)</a:t>
            </a:r>
          </a:p>
          <a:p>
            <a:pPr lvl="1"/>
            <a:r>
              <a:t>3D (age, weight, height)</a:t>
            </a:r>
          </a:p>
          <a:p>
            <a:pPr lvl="1"/>
            <a:r>
              <a:t>4D (age, weight, height, genre)</a:t>
            </a:r>
          </a:p>
          <a:p>
            <a:pPr lvl="1"/>
            <a:r>
              <a:t>…</a:t>
            </a:r>
          </a:p>
        </p:txBody>
      </p:sp>
      <p:grpSp>
        <p:nvGrpSpPr>
          <p:cNvPr id="253" name="cosines.gif"/>
          <p:cNvGrpSpPr/>
          <p:nvPr/>
        </p:nvGrpSpPr>
        <p:grpSpPr>
          <a:xfrm>
            <a:off x="7811927" y="4111510"/>
            <a:ext cx="4191001" cy="3441701"/>
            <a:chOff x="0" y="0"/>
            <a:chExt cx="4191000" cy="3441700"/>
          </a:xfrm>
        </p:grpSpPr>
        <p:pic>
          <p:nvPicPr>
            <p:cNvPr id="252" name="cosines.gif" descr="cosines.gif"/>
            <p:cNvPicPr>
              <a:picLocks noChangeAspect="1"/>
            </p:cNvPicPr>
            <p:nvPr/>
          </p:nvPicPr>
          <p:blipFill>
            <a:blip r:embed="rId2">
              <a:extLst/>
            </a:blip>
            <a:stretch>
              <a:fillRect/>
            </a:stretch>
          </p:blipFill>
          <p:spPr>
            <a:xfrm>
              <a:off x="127000" y="88900"/>
              <a:ext cx="3937000" cy="3111500"/>
            </a:xfrm>
            <a:prstGeom prst="rect">
              <a:avLst/>
            </a:prstGeom>
            <a:ln>
              <a:noFill/>
            </a:ln>
            <a:effectLst/>
          </p:spPr>
        </p:pic>
        <p:pic>
          <p:nvPicPr>
            <p:cNvPr id="251" name="cosines.gif" descr="cosines.gif"/>
            <p:cNvPicPr>
              <a:picLocks noChangeAspect="0"/>
            </p:cNvPicPr>
            <p:nvPr/>
          </p:nvPicPr>
          <p:blipFill>
            <a:blip r:embed="rId3">
              <a:extLst/>
            </a:blip>
            <a:stretch>
              <a:fillRect/>
            </a:stretch>
          </p:blipFill>
          <p:spPr>
            <a:xfrm>
              <a:off x="0" y="0"/>
              <a:ext cx="4191000" cy="3441700"/>
            </a:xfrm>
            <a:prstGeom prst="rect">
              <a:avLst/>
            </a:prstGeom>
            <a:effectLst/>
          </p:spPr>
        </p:pic>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Describing a variable"/>
          <p:cNvSpPr txBox="1"/>
          <p:nvPr>
            <p:ph type="title"/>
          </p:nvPr>
        </p:nvSpPr>
        <p:spPr>
          <a:prstGeom prst="rect">
            <a:avLst/>
          </a:prstGeom>
        </p:spPr>
        <p:txBody>
          <a:bodyPr/>
          <a:lstStyle/>
          <a:p>
            <a:pPr/>
            <a:r>
              <a:t>Describing a variable</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57" name="Describing values"/>
          <p:cNvSpPr txBox="1"/>
          <p:nvPr>
            <p:ph type="title"/>
          </p:nvPr>
        </p:nvSpPr>
        <p:spPr>
          <a:prstGeom prst="rect">
            <a:avLst/>
          </a:prstGeom>
        </p:spPr>
        <p:txBody>
          <a:bodyPr/>
          <a:lstStyle/>
          <a:p>
            <a:pPr/>
            <a:r>
              <a:t>Describing values</a:t>
            </a:r>
          </a:p>
        </p:txBody>
      </p:sp>
      <p:grpSp>
        <p:nvGrpSpPr>
          <p:cNvPr id="260" name="Image"/>
          <p:cNvGrpSpPr/>
          <p:nvPr/>
        </p:nvGrpSpPr>
        <p:grpSpPr>
          <a:xfrm>
            <a:off x="183432" y="3168239"/>
            <a:ext cx="12637936" cy="4853938"/>
            <a:chOff x="0" y="0"/>
            <a:chExt cx="12637935" cy="4853937"/>
          </a:xfrm>
        </p:grpSpPr>
        <p:pic>
          <p:nvPicPr>
            <p:cNvPr id="259" name="Image" descr="Image"/>
            <p:cNvPicPr>
              <a:picLocks noChangeAspect="1"/>
            </p:cNvPicPr>
            <p:nvPr/>
          </p:nvPicPr>
          <p:blipFill>
            <a:blip r:embed="rId2">
              <a:extLst/>
            </a:blip>
            <a:stretch>
              <a:fillRect/>
            </a:stretch>
          </p:blipFill>
          <p:spPr>
            <a:xfrm>
              <a:off x="127000" y="88900"/>
              <a:ext cx="12383936" cy="4523738"/>
            </a:xfrm>
            <a:prstGeom prst="rect">
              <a:avLst/>
            </a:prstGeom>
            <a:ln>
              <a:noFill/>
            </a:ln>
            <a:effectLst/>
          </p:spPr>
        </p:pic>
        <p:pic>
          <p:nvPicPr>
            <p:cNvPr id="258" name="Image" descr="Image"/>
            <p:cNvPicPr>
              <a:picLocks noChangeAspect="0"/>
            </p:cNvPicPr>
            <p:nvPr/>
          </p:nvPicPr>
          <p:blipFill>
            <a:blip r:embed="rId3">
              <a:extLst/>
            </a:blip>
            <a:stretch>
              <a:fillRect/>
            </a:stretch>
          </p:blipFill>
          <p:spPr>
            <a:xfrm>
              <a:off x="0" y="0"/>
              <a:ext cx="12637936" cy="4853938"/>
            </a:xfrm>
            <a:prstGeom prst="rect">
              <a:avLst/>
            </a:prstGeom>
            <a:effectLst/>
          </p:spPr>
        </p:pic>
      </p:gr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Describing values"/>
          <p:cNvSpPr txBox="1"/>
          <p:nvPr>
            <p:ph type="title"/>
          </p:nvPr>
        </p:nvSpPr>
        <p:spPr>
          <a:prstGeom prst="rect">
            <a:avLst/>
          </a:prstGeom>
        </p:spPr>
        <p:txBody>
          <a:bodyPr/>
          <a:lstStyle/>
          <a:p>
            <a:pPr/>
            <a:r>
              <a:t>Describing values</a:t>
            </a:r>
          </a:p>
        </p:txBody>
      </p:sp>
      <p:sp>
        <p:nvSpPr>
          <p:cNvPr id="263" name="Mean / Average…"/>
          <p:cNvSpPr txBox="1"/>
          <p:nvPr>
            <p:ph type="body" idx="1"/>
          </p:nvPr>
        </p:nvSpPr>
        <p:spPr>
          <a:prstGeom prst="rect">
            <a:avLst/>
          </a:prstGeom>
        </p:spPr>
        <p:txBody>
          <a:bodyPr/>
          <a:lstStyle/>
          <a:p>
            <a:pPr/>
            <a:r>
              <a:t>Mean / Average</a:t>
            </a:r>
          </a:p>
          <a:p>
            <a:pPr lvl="1"/>
            <a:r>
              <a:t>Be careful, not necessarily representative !</a:t>
            </a:r>
          </a:p>
          <a:p>
            <a:pPr/>
            <a:r>
              <a:t>Median</a:t>
            </a:r>
          </a:p>
          <a:p>
            <a:pPr lvl="1"/>
            <a:r>
              <a:t>Be careful, not necessarily representative !</a:t>
            </a:r>
          </a:p>
          <a:p>
            <a:pPr/>
            <a:r>
              <a:t>Mode </a:t>
            </a:r>
          </a:p>
          <a:p>
            <a:pPr lvl="1"/>
            <a:r>
              <a:t>Not representative !</a:t>
            </a:r>
          </a:p>
          <a:p>
            <a:pPr/>
            <a:r>
              <a:t>Min/Max</a:t>
            </a:r>
          </a:p>
          <a:p>
            <a:pPr lvl="1"/>
            <a:r>
              <a:t>…</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Variance"/>
          <p:cNvSpPr txBox="1"/>
          <p:nvPr>
            <p:ph type="title"/>
          </p:nvPr>
        </p:nvSpPr>
        <p:spPr>
          <a:prstGeom prst="rect">
            <a:avLst/>
          </a:prstGeom>
        </p:spPr>
        <p:txBody>
          <a:bodyPr/>
          <a:lstStyle/>
          <a:p>
            <a:pPr/>
            <a:r>
              <a:t>Variance</a:t>
            </a:r>
          </a:p>
        </p:txBody>
      </p:sp>
      <p:sp>
        <p:nvSpPr>
          <p:cNvPr id="266" name="Variance:…"/>
          <p:cNvSpPr txBox="1"/>
          <p:nvPr>
            <p:ph type="body" sz="quarter" idx="1"/>
          </p:nvPr>
        </p:nvSpPr>
        <p:spPr>
          <a:xfrm>
            <a:off x="185858" y="1955800"/>
            <a:ext cx="12293601" cy="1695558"/>
          </a:xfrm>
          <a:prstGeom prst="rect">
            <a:avLst/>
          </a:prstGeom>
        </p:spPr>
        <p:txBody>
          <a:bodyPr/>
          <a:lstStyle/>
          <a:p>
            <a:pPr/>
            <a:r>
              <a:t>Variance: </a:t>
            </a:r>
          </a:p>
          <a:p>
            <a:pPr lvl="1"/>
            <a:r>
              <a:t>Expectation of the </a:t>
            </a:r>
            <a:r>
              <a:rPr u="sng"/>
              <a:t>squared</a:t>
            </a:r>
            <a:r>
              <a:t> deviation of a random variable from its mean</a:t>
            </a:r>
          </a:p>
        </p:txBody>
      </p:sp>
      <p:sp>
        <p:nvSpPr>
          <p:cNvPr id="267" name="Equation"/>
          <p:cNvSpPr txBox="1"/>
          <p:nvPr/>
        </p:nvSpPr>
        <p:spPr>
          <a:xfrm>
            <a:off x="3633848" y="3704433"/>
            <a:ext cx="5750146" cy="656083"/>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r>
                    <m:rPr>
                      <m:sty m:val="p"/>
                    </m:rPr>
                    <a:rPr xmlns:a="http://schemas.openxmlformats.org/drawingml/2006/main" sz="4200" i="1">
                      <a:solidFill>
                        <a:srgbClr val="525252"/>
                      </a:solidFill>
                      <a:latin typeface="Cambria Math" panose="02040503050406030204" pitchFamily="18" charset="0"/>
                    </a:rPr>
                    <m:t>Var</m:t>
                  </m:r>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X</m:t>
                  </m:r>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m:t>
                  </m:r>
                  <m:sSup>
                    <m:e>
                      <m:r>
                        <a:rPr xmlns:a="http://schemas.openxmlformats.org/drawingml/2006/main" sz="4200" i="1">
                          <a:solidFill>
                            <a:srgbClr val="525252"/>
                          </a:solidFill>
                          <a:latin typeface="Cambria Math" panose="02040503050406030204" pitchFamily="18" charset="0"/>
                        </a:rPr>
                        <m:t>σ</m:t>
                      </m:r>
                    </m:e>
                    <m:sup>
                      <m:r>
                        <a:rPr xmlns:a="http://schemas.openxmlformats.org/drawingml/2006/main" sz="4200" i="1">
                          <a:solidFill>
                            <a:srgbClr val="525252"/>
                          </a:solidFill>
                          <a:latin typeface="Cambria Math" panose="02040503050406030204" pitchFamily="18" charset="0"/>
                        </a:rPr>
                        <m:t>2</m:t>
                      </m:r>
                    </m:sup>
                  </m:sSup>
                  <m:r>
                    <a:rPr xmlns:a="http://schemas.openxmlformats.org/drawingml/2006/main" sz="4200" i="1">
                      <a:solidFill>
                        <a:srgbClr val="525252"/>
                      </a:solidFill>
                      <a:latin typeface="Cambria Math" panose="02040503050406030204" pitchFamily="18" charset="0"/>
                    </a:rPr>
                    <m:t>=</m:t>
                  </m:r>
                  <m:r>
                    <m:rPr>
                      <m:sty m:val="p"/>
                    </m:rPr>
                    <a:rPr xmlns:a="http://schemas.openxmlformats.org/drawingml/2006/main" sz="4200" i="1">
                      <a:solidFill>
                        <a:srgbClr val="525252"/>
                      </a:solidFill>
                      <a:latin typeface="Cambria Math" panose="02040503050406030204" pitchFamily="18" charset="0"/>
                    </a:rPr>
                    <m:t>E</m:t>
                  </m:r>
                  <m:d>
                    <m:dPr>
                      <m:ctrlPr>
                        <a:rPr xmlns:a="http://schemas.openxmlformats.org/drawingml/2006/main" sz="4200" i="1">
                          <a:solidFill>
                            <a:srgbClr val="525252"/>
                          </a:solidFill>
                          <a:latin typeface="Cambria Math" panose="02040503050406030204" pitchFamily="18" charset="0"/>
                        </a:rPr>
                      </m:ctrlPr>
                      <m:begChr m:val="["/>
                      <m:endChr m:val="]"/>
                    </m:dPr>
                    <m:e>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X</m:t>
                      </m:r>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μ</m:t>
                      </m:r>
                      <m:sSup>
                        <m:e>
                          <m:r>
                            <a:rPr xmlns:a="http://schemas.openxmlformats.org/drawingml/2006/main" sz="4200" i="1">
                              <a:solidFill>
                                <a:srgbClr val="525252"/>
                              </a:solidFill>
                              <a:latin typeface="Cambria Math" panose="02040503050406030204" pitchFamily="18" charset="0"/>
                            </a:rPr>
                            <m:t>)</m:t>
                          </m:r>
                        </m:e>
                        <m:sup>
                          <m:r>
                            <a:rPr xmlns:a="http://schemas.openxmlformats.org/drawingml/2006/main" sz="4200" i="1">
                              <a:solidFill>
                                <a:srgbClr val="525252"/>
                              </a:solidFill>
                              <a:latin typeface="Cambria Math" panose="02040503050406030204" pitchFamily="18" charset="0"/>
                            </a:rPr>
                            <m:t>2</m:t>
                          </m:r>
                        </m:sup>
                      </m:sSup>
                    </m:e>
                  </m:d>
                </m:oMath>
              </m:oMathPara>
            </a14:m>
            <a:endParaRPr sz="4200">
              <a:solidFill>
                <a:srgbClr val="535353"/>
              </a:solidFill>
            </a:endParaRPr>
          </a:p>
        </p:txBody>
      </p:sp>
      <p:sp>
        <p:nvSpPr>
          <p:cNvPr id="268" name="Equation"/>
          <p:cNvSpPr txBox="1"/>
          <p:nvPr/>
        </p:nvSpPr>
        <p:spPr>
          <a:xfrm>
            <a:off x="4948980" y="7074498"/>
            <a:ext cx="2604469" cy="810850"/>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sSup>
                    <m:e>
                      <m:r>
                        <a:rPr xmlns:a="http://schemas.openxmlformats.org/drawingml/2006/main" sz="2300" i="1">
                          <a:solidFill>
                            <a:srgbClr val="525252"/>
                          </a:solidFill>
                          <a:latin typeface="Cambria Math" panose="02040503050406030204" pitchFamily="18" charset="0"/>
                        </a:rPr>
                        <m:t>σ</m:t>
                      </m:r>
                    </m:e>
                    <m:sup>
                      <m:r>
                        <a:rPr xmlns:a="http://schemas.openxmlformats.org/drawingml/2006/main" sz="2300" i="1">
                          <a:solidFill>
                            <a:srgbClr val="525252"/>
                          </a:solidFill>
                          <a:latin typeface="Cambria Math" panose="02040503050406030204" pitchFamily="18" charset="0"/>
                        </a:rPr>
                        <m:t>2</m:t>
                      </m:r>
                    </m:sup>
                  </m:sSup>
                  <m:r>
                    <a:rPr xmlns:a="http://schemas.openxmlformats.org/drawingml/2006/main" sz="2300" i="1">
                      <a:solidFill>
                        <a:srgbClr val="525252"/>
                      </a:solidFill>
                      <a:latin typeface="Cambria Math" panose="02040503050406030204" pitchFamily="18" charset="0"/>
                    </a:rPr>
                    <m:t>=</m:t>
                  </m:r>
                  <m:f>
                    <m:fPr>
                      <m:ctrlPr>
                        <a:rPr xmlns:a="http://schemas.openxmlformats.org/drawingml/2006/main" sz="2300" i="1">
                          <a:solidFill>
                            <a:srgbClr val="525252"/>
                          </a:solidFill>
                          <a:latin typeface="Cambria Math" panose="02040503050406030204" pitchFamily="18" charset="0"/>
                        </a:rPr>
                      </m:ctrlPr>
                      <m:type m:val="bar"/>
                    </m:fPr>
                    <m:num>
                      <m:r>
                        <a:rPr xmlns:a="http://schemas.openxmlformats.org/drawingml/2006/main" sz="2300" i="1">
                          <a:solidFill>
                            <a:srgbClr val="525252"/>
                          </a:solidFill>
                          <a:latin typeface="Cambria Math" panose="02040503050406030204" pitchFamily="18" charset="0"/>
                        </a:rPr>
                        <m:t>1</m:t>
                      </m:r>
                    </m:num>
                    <m:den>
                      <m:sSup>
                        <m:e>
                          <m:r>
                            <a:rPr xmlns:a="http://schemas.openxmlformats.org/drawingml/2006/main" sz="2300" i="1">
                              <a:solidFill>
                                <a:srgbClr val="525252"/>
                              </a:solidFill>
                              <a:latin typeface="Cambria Math" panose="02040503050406030204" pitchFamily="18" charset="0"/>
                            </a:rPr>
                            <m:t>N</m:t>
                          </m:r>
                        </m:e>
                        <m:sup>
                          <m:r>
                            <a:rPr xmlns:a="http://schemas.openxmlformats.org/drawingml/2006/main" sz="2300" i="1">
                              <a:solidFill>
                                <a:srgbClr val="525252"/>
                              </a:solidFill>
                              <a:latin typeface="Cambria Math" panose="02040503050406030204" pitchFamily="18" charset="0"/>
                            </a:rPr>
                            <m:t>2</m:t>
                          </m:r>
                        </m:sup>
                      </m:sSup>
                    </m:den>
                  </m:f>
                  <m:limLow>
                    <m:e>
                      <m:r>
                        <a:rPr xmlns:a="http://schemas.openxmlformats.org/drawingml/2006/main" sz="2300" i="1">
                          <a:solidFill>
                            <a:srgbClr val="525252"/>
                          </a:solidFill>
                          <a:latin typeface="Cambria Math" panose="02040503050406030204" pitchFamily="18" charset="0"/>
                        </a:rPr>
                        <m:t>∑</m:t>
                      </m:r>
                    </m:e>
                    <m:lim>
                      <m:r>
                        <a:rPr xmlns:a="http://schemas.openxmlformats.org/drawingml/2006/main" sz="2300" i="1">
                          <a:solidFill>
                            <a:srgbClr val="525252"/>
                          </a:solidFill>
                          <a:latin typeface="Cambria Math" panose="02040503050406030204" pitchFamily="18" charset="0"/>
                        </a:rPr>
                        <m:t>i</m:t>
                      </m:r>
                      <m:r>
                        <a:rPr xmlns:a="http://schemas.openxmlformats.org/drawingml/2006/main" sz="2300" i="1">
                          <a:solidFill>
                            <a:srgbClr val="525252"/>
                          </a:solidFill>
                          <a:latin typeface="Cambria Math" panose="02040503050406030204" pitchFamily="18" charset="0"/>
                        </a:rPr>
                        <m:t>&lt;</m:t>
                      </m:r>
                      <m:r>
                        <a:rPr xmlns:a="http://schemas.openxmlformats.org/drawingml/2006/main" sz="2300" i="1">
                          <a:solidFill>
                            <a:srgbClr val="525252"/>
                          </a:solidFill>
                          <a:latin typeface="Cambria Math" panose="02040503050406030204" pitchFamily="18" charset="0"/>
                        </a:rPr>
                        <m:t>j</m:t>
                      </m:r>
                    </m:lim>
                  </m:limLow>
                  <m:sSup>
                    <m:e>
                      <m:d>
                        <m:dPr>
                          <m:ctrlPr>
                            <a:rPr xmlns:a="http://schemas.openxmlformats.org/drawingml/2006/main" sz="2300" i="1">
                              <a:solidFill>
                                <a:srgbClr val="525252"/>
                              </a:solidFill>
                              <a:latin typeface="Cambria Math" panose="02040503050406030204" pitchFamily="18" charset="0"/>
                            </a:rPr>
                          </m:ctrlPr>
                        </m:dPr>
                        <m:e>
                          <m:sSub>
                            <m:e>
                              <m:r>
                                <a:rPr xmlns:a="http://schemas.openxmlformats.org/drawingml/2006/main" sz="2300" i="1">
                                  <a:solidFill>
                                    <a:srgbClr val="525252"/>
                                  </a:solidFill>
                                  <a:latin typeface="Cambria Math" panose="02040503050406030204" pitchFamily="18" charset="0"/>
                                </a:rPr>
                                <m:t>x</m:t>
                              </m:r>
                            </m:e>
                            <m:sub>
                              <m:r>
                                <a:rPr xmlns:a="http://schemas.openxmlformats.org/drawingml/2006/main" sz="2300" i="1">
                                  <a:solidFill>
                                    <a:srgbClr val="525252"/>
                                  </a:solidFill>
                                  <a:latin typeface="Cambria Math" panose="02040503050406030204" pitchFamily="18" charset="0"/>
                                </a:rPr>
                                <m:t>i</m:t>
                              </m:r>
                            </m:sub>
                          </m:sSub>
                          <m:r>
                            <a:rPr xmlns:a="http://schemas.openxmlformats.org/drawingml/2006/main" sz="2300" i="1">
                              <a:solidFill>
                                <a:srgbClr val="525252"/>
                              </a:solidFill>
                              <a:latin typeface="Cambria Math" panose="02040503050406030204" pitchFamily="18" charset="0"/>
                            </a:rPr>
                            <m:t>-</m:t>
                          </m:r>
                          <m:sSub>
                            <m:e>
                              <m:r>
                                <a:rPr xmlns:a="http://schemas.openxmlformats.org/drawingml/2006/main" sz="2300" i="1">
                                  <a:solidFill>
                                    <a:srgbClr val="525252"/>
                                  </a:solidFill>
                                  <a:latin typeface="Cambria Math" panose="02040503050406030204" pitchFamily="18" charset="0"/>
                                </a:rPr>
                                <m:t>x</m:t>
                              </m:r>
                            </m:e>
                            <m:sub>
                              <m:r>
                                <a:rPr xmlns:a="http://schemas.openxmlformats.org/drawingml/2006/main" sz="2300" i="1">
                                  <a:solidFill>
                                    <a:srgbClr val="525252"/>
                                  </a:solidFill>
                                  <a:latin typeface="Cambria Math" panose="02040503050406030204" pitchFamily="18" charset="0"/>
                                </a:rPr>
                                <m:t>j</m:t>
                              </m:r>
                            </m:sub>
                          </m:sSub>
                        </m:e>
                      </m:d>
                    </m:e>
                    <m:sup>
                      <m:r>
                        <a:rPr xmlns:a="http://schemas.openxmlformats.org/drawingml/2006/main" sz="2300" i="1">
                          <a:solidFill>
                            <a:srgbClr val="525252"/>
                          </a:solidFill>
                          <a:latin typeface="Cambria Math" panose="02040503050406030204" pitchFamily="18" charset="0"/>
                        </a:rPr>
                        <m:t>2</m:t>
                      </m:r>
                    </m:sup>
                  </m:sSup>
                </m:oMath>
              </m:oMathPara>
            </a14:m>
            <a:endParaRPr sz="2300">
              <a:solidFill>
                <a:srgbClr val="535353"/>
              </a:solidFill>
            </a:endParaRPr>
          </a:p>
        </p:txBody>
      </p:sp>
      <p:sp>
        <p:nvSpPr>
          <p:cNvPr id="269" name="Also expressed as average squared distance…"/>
          <p:cNvSpPr txBox="1"/>
          <p:nvPr/>
        </p:nvSpPr>
        <p:spPr>
          <a:xfrm>
            <a:off x="3453224" y="5817351"/>
            <a:ext cx="4905847" cy="736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200"/>
            </a:pPr>
            <a:r>
              <a:t>Also expressed as average squared distance</a:t>
            </a:r>
          </a:p>
          <a:p>
            <a:pPr>
              <a:defRPr sz="2200"/>
            </a:pPr>
            <a:r>
              <a:t>between all elements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Who am I"/>
          <p:cNvSpPr txBox="1"/>
          <p:nvPr>
            <p:ph type="title"/>
          </p:nvPr>
        </p:nvSpPr>
        <p:spPr>
          <a:prstGeom prst="rect">
            <a:avLst/>
          </a:prstGeom>
        </p:spPr>
        <p:txBody>
          <a:bodyPr/>
          <a:lstStyle/>
          <a:p>
            <a:pPr/>
            <a:r>
              <a:t>Who am I</a:t>
            </a:r>
          </a:p>
        </p:txBody>
      </p:sp>
      <p:sp>
        <p:nvSpPr>
          <p:cNvPr id="179" name="Research topics:…"/>
          <p:cNvSpPr txBox="1"/>
          <p:nvPr>
            <p:ph type="body" idx="1"/>
          </p:nvPr>
        </p:nvSpPr>
        <p:spPr>
          <a:prstGeom prst="rect">
            <a:avLst/>
          </a:prstGeom>
        </p:spPr>
        <p:txBody>
          <a:bodyPr/>
          <a:lstStyle/>
          <a:p>
            <a:pPr/>
            <a:r>
              <a:t>Research topics: </a:t>
            </a:r>
          </a:p>
          <a:p>
            <a:pPr lvl="1"/>
            <a:r>
              <a:t>Large Network Analysis (Cryptocurrencies…)</a:t>
            </a:r>
          </a:p>
          <a:p>
            <a:pPr lvl="1"/>
            <a:r>
              <a:t>Graph Clustering</a:t>
            </a:r>
          </a:p>
          <a:p>
            <a:pPr lvl="1"/>
            <a:r>
              <a:t>Dynamic network</a:t>
            </a:r>
          </a:p>
          <a:p>
            <a:pPr lvl="1"/>
            <a:r>
              <a:t>Graph Embedding</a:t>
            </a:r>
          </a:p>
          <a:p>
            <a:pPr lvl="1"/>
            <a:r>
              <a:t>Graph Neural Networks</a:t>
            </a:r>
          </a:p>
          <a:p>
            <a:pPr/>
            <a:r>
              <a:t>Stages orienté recherche en analyse de données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tandard Deviation"/>
          <p:cNvSpPr txBox="1"/>
          <p:nvPr>
            <p:ph type="title"/>
          </p:nvPr>
        </p:nvSpPr>
        <p:spPr>
          <a:prstGeom prst="rect">
            <a:avLst/>
          </a:prstGeom>
        </p:spPr>
        <p:txBody>
          <a:bodyPr/>
          <a:lstStyle/>
          <a:p>
            <a:pPr/>
            <a:r>
              <a:t>Standard Deviation</a:t>
            </a:r>
          </a:p>
        </p:txBody>
      </p:sp>
      <p:sp>
        <p:nvSpPr>
          <p:cNvPr id="272" name="Squared root of the Variance"/>
          <p:cNvSpPr txBox="1"/>
          <p:nvPr>
            <p:ph type="body" sz="half" idx="1"/>
          </p:nvPr>
        </p:nvSpPr>
        <p:spPr>
          <a:xfrm>
            <a:off x="185858" y="1955800"/>
            <a:ext cx="12293601" cy="2854797"/>
          </a:xfrm>
          <a:prstGeom prst="rect">
            <a:avLst/>
          </a:prstGeom>
        </p:spPr>
        <p:txBody>
          <a:bodyPr/>
          <a:lstStyle/>
          <a:p>
            <a:pPr/>
            <a:r>
              <a:t>Squared root of the Variance</a:t>
            </a:r>
          </a:p>
        </p:txBody>
      </p:sp>
      <p:sp>
        <p:nvSpPr>
          <p:cNvPr id="273" name="Equation"/>
          <p:cNvSpPr txBox="1"/>
          <p:nvPr/>
        </p:nvSpPr>
        <p:spPr>
          <a:xfrm>
            <a:off x="4305173" y="5083633"/>
            <a:ext cx="5677178" cy="985191"/>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r>
                    <a:rPr xmlns:a="http://schemas.openxmlformats.org/drawingml/2006/main" sz="4200" i="1">
                      <a:solidFill>
                        <a:srgbClr val="525252"/>
                      </a:solidFill>
                      <a:latin typeface="Cambria Math" panose="02040503050406030204" pitchFamily="18" charset="0"/>
                    </a:rPr>
                    <m:t>σ</m:t>
                  </m:r>
                  <m:r>
                    <a:rPr xmlns:a="http://schemas.openxmlformats.org/drawingml/2006/main" sz="4200" i="1">
                      <a:solidFill>
                        <a:srgbClr val="525252"/>
                      </a:solidFill>
                      <a:latin typeface="Cambria Math" panose="02040503050406030204" pitchFamily="18" charset="0"/>
                    </a:rPr>
                    <m:t>=</m:t>
                  </m:r>
                  <m:rad>
                    <m:radPr>
                      <m:ctrlPr>
                        <a:rPr xmlns:a="http://schemas.openxmlformats.org/drawingml/2006/main" sz="4200" i="1">
                          <a:solidFill>
                            <a:srgbClr val="525252"/>
                          </a:solidFill>
                          <a:latin typeface="Cambria Math" panose="02040503050406030204" pitchFamily="18" charset="0"/>
                        </a:rPr>
                      </m:ctrlPr>
                      <m:degHide m:val="on"/>
                    </m:radPr>
                    <m:deg/>
                    <m:e>
                      <m:sSup>
                        <m:e>
                          <m:r>
                            <a:rPr xmlns:a="http://schemas.openxmlformats.org/drawingml/2006/main" sz="4200" i="1">
                              <a:solidFill>
                                <a:srgbClr val="525252"/>
                              </a:solidFill>
                              <a:latin typeface="Cambria Math" panose="02040503050406030204" pitchFamily="18" charset="0"/>
                            </a:rPr>
                            <m:t>σ</m:t>
                          </m:r>
                        </m:e>
                        <m:sup>
                          <m:r>
                            <a:rPr xmlns:a="http://schemas.openxmlformats.org/drawingml/2006/main" sz="4200" i="1">
                              <a:solidFill>
                                <a:srgbClr val="525252"/>
                              </a:solidFill>
                              <a:latin typeface="Cambria Math" panose="02040503050406030204" pitchFamily="18" charset="0"/>
                            </a:rPr>
                            <m:t>2</m:t>
                          </m:r>
                        </m:sup>
                      </m:sSup>
                    </m:e>
                  </m:rad>
                  <m:r>
                    <a:rPr xmlns:a="http://schemas.openxmlformats.org/drawingml/2006/main" sz="4200" i="1">
                      <a:solidFill>
                        <a:srgbClr val="525252"/>
                      </a:solidFill>
                      <a:latin typeface="Cambria Math" panose="02040503050406030204" pitchFamily="18" charset="0"/>
                    </a:rPr>
                    <m:t>=</m:t>
                  </m:r>
                  <m:rad>
                    <m:radPr>
                      <m:ctrlPr>
                        <a:rPr xmlns:a="http://schemas.openxmlformats.org/drawingml/2006/main" sz="4200" i="1">
                          <a:solidFill>
                            <a:srgbClr val="525252"/>
                          </a:solidFill>
                          <a:latin typeface="Cambria Math" panose="02040503050406030204" pitchFamily="18" charset="0"/>
                        </a:rPr>
                      </m:ctrlPr>
                      <m:degHide m:val="on"/>
                    </m:radPr>
                    <m:deg/>
                    <m:e>
                      <m:r>
                        <m:rPr>
                          <m:sty m:val="p"/>
                        </m:rPr>
                        <a:rPr xmlns:a="http://schemas.openxmlformats.org/drawingml/2006/main" sz="4200" i="1">
                          <a:solidFill>
                            <a:srgbClr val="525252"/>
                          </a:solidFill>
                          <a:latin typeface="Cambria Math" panose="02040503050406030204" pitchFamily="18" charset="0"/>
                        </a:rPr>
                        <m:t>E</m:t>
                      </m:r>
                      <m:d>
                        <m:dPr>
                          <m:ctrlPr>
                            <a:rPr xmlns:a="http://schemas.openxmlformats.org/drawingml/2006/main" sz="4200" i="1">
                              <a:solidFill>
                                <a:srgbClr val="525252"/>
                              </a:solidFill>
                              <a:latin typeface="Cambria Math" panose="02040503050406030204" pitchFamily="18" charset="0"/>
                            </a:rPr>
                          </m:ctrlPr>
                          <m:begChr m:val="["/>
                          <m:endChr m:val="]"/>
                        </m:dPr>
                        <m:e>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X</m:t>
                          </m:r>
                          <m:r>
                            <a:rPr xmlns:a="http://schemas.openxmlformats.org/drawingml/2006/main" sz="4200" i="1">
                              <a:solidFill>
                                <a:srgbClr val="525252"/>
                              </a:solidFill>
                              <a:latin typeface="Cambria Math" panose="02040503050406030204" pitchFamily="18" charset="0"/>
                            </a:rPr>
                            <m:t>-</m:t>
                          </m:r>
                          <m:r>
                            <a:rPr xmlns:a="http://schemas.openxmlformats.org/drawingml/2006/main" sz="4200" i="1">
                              <a:solidFill>
                                <a:srgbClr val="525252"/>
                              </a:solidFill>
                              <a:latin typeface="Cambria Math" panose="02040503050406030204" pitchFamily="18" charset="0"/>
                            </a:rPr>
                            <m:t>μ</m:t>
                          </m:r>
                          <m:sSup>
                            <m:e>
                              <m:r>
                                <a:rPr xmlns:a="http://schemas.openxmlformats.org/drawingml/2006/main" sz="4200" i="1">
                                  <a:solidFill>
                                    <a:srgbClr val="525252"/>
                                  </a:solidFill>
                                  <a:latin typeface="Cambria Math" panose="02040503050406030204" pitchFamily="18" charset="0"/>
                                </a:rPr>
                                <m:t>)</m:t>
                              </m:r>
                            </m:e>
                            <m:sup>
                              <m:r>
                                <a:rPr xmlns:a="http://schemas.openxmlformats.org/drawingml/2006/main" sz="4200" i="1">
                                  <a:solidFill>
                                    <a:srgbClr val="525252"/>
                                  </a:solidFill>
                                  <a:latin typeface="Cambria Math" panose="02040503050406030204" pitchFamily="18" charset="0"/>
                                </a:rPr>
                                <m:t>2</m:t>
                              </m:r>
                            </m:sup>
                          </m:sSup>
                        </m:e>
                      </m:d>
                    </m:e>
                  </m:rad>
                </m:oMath>
              </m:oMathPara>
            </a14:m>
            <a:endParaRPr sz="4200">
              <a:solidFill>
                <a:srgbClr val="535353"/>
              </a:solidFill>
            </a:endParaRP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Absolute Deviation"/>
          <p:cNvSpPr txBox="1"/>
          <p:nvPr>
            <p:ph type="title"/>
          </p:nvPr>
        </p:nvSpPr>
        <p:spPr>
          <a:prstGeom prst="rect">
            <a:avLst/>
          </a:prstGeom>
        </p:spPr>
        <p:txBody>
          <a:bodyPr/>
          <a:lstStyle/>
          <a:p>
            <a:pPr/>
            <a:r>
              <a:t>Absolute Deviation</a:t>
            </a:r>
          </a:p>
        </p:txBody>
      </p:sp>
      <p:sp>
        <p:nvSpPr>
          <p:cNvPr id="276" name="MAD (Mean Absolute Deviation)…"/>
          <p:cNvSpPr txBox="1"/>
          <p:nvPr>
            <p:ph type="body" idx="1"/>
          </p:nvPr>
        </p:nvSpPr>
        <p:spPr>
          <a:xfrm>
            <a:off x="355600" y="2005614"/>
            <a:ext cx="12293600" cy="7500783"/>
          </a:xfrm>
          <a:prstGeom prst="rect">
            <a:avLst/>
          </a:prstGeom>
        </p:spPr>
        <p:txBody>
          <a:bodyPr/>
          <a:lstStyle/>
          <a:p>
            <a:pPr/>
            <a:r>
              <a:t>MAD (Mean Absolute Deviation)</a:t>
            </a:r>
          </a:p>
          <a:p>
            <a:pPr lvl="1"/>
            <a:r>
              <a:t>Deviation from mean or from median</a:t>
            </a:r>
          </a:p>
          <a:p>
            <a:pPr lvl="1"/>
            <a:r>
              <a:t>(Variant: Median Absolute Deviation)</a:t>
            </a:r>
          </a:p>
          <a:p>
            <a:pPr/>
            <a14:m>
              <m:oMathPara>
                <m:oMathParaPr>
                  <m:jc m:val="left"/>
                </m:oMathParaPr>
                <m:oMath>
                  <m:f>
                    <m:fPr>
                      <m:ctrlPr>
                        <a:rPr xmlns:a="http://schemas.openxmlformats.org/drawingml/2006/main" sz="4000" i="1">
                          <a:solidFill>
                            <a:srgbClr val="525252"/>
                          </a:solidFill>
                          <a:latin typeface="Cambria Math" panose="02040503050406030204" pitchFamily="18" charset="0"/>
                        </a:rPr>
                      </m:ctrlPr>
                      <m:type m:val="bar"/>
                    </m:fPr>
                    <m:num>
                      <m:r>
                        <a:rPr xmlns:a="http://schemas.openxmlformats.org/drawingml/2006/main" sz="4000" i="1">
                          <a:solidFill>
                            <a:srgbClr val="525252"/>
                          </a:solidFill>
                          <a:latin typeface="Cambria Math" panose="02040503050406030204" pitchFamily="18" charset="0"/>
                        </a:rPr>
                        <m:t>1</m:t>
                      </m:r>
                    </m:num>
                    <m:den>
                      <m:r>
                        <a:rPr xmlns:a="http://schemas.openxmlformats.org/drawingml/2006/main" sz="4000" i="1">
                          <a:solidFill>
                            <a:srgbClr val="525252"/>
                          </a:solidFill>
                          <a:latin typeface="Cambria Math" panose="02040503050406030204" pitchFamily="18" charset="0"/>
                        </a:rPr>
                        <m:t>n</m:t>
                      </m:r>
                    </m:den>
                  </m:f>
                  <m:limUpp>
                    <m:e>
                      <m:limLow>
                        <m:e>
                          <m:r>
                            <a:rPr xmlns:a="http://schemas.openxmlformats.org/drawingml/2006/main" sz="4000" i="1">
                              <a:solidFill>
                                <a:srgbClr val="525252"/>
                              </a:solidFill>
                              <a:latin typeface="Cambria Math" panose="02040503050406030204" pitchFamily="18" charset="0"/>
                            </a:rPr>
                            <m:t>∑</m:t>
                          </m:r>
                        </m:e>
                        <m:lim>
                          <m:r>
                            <a:rPr xmlns:a="http://schemas.openxmlformats.org/drawingml/2006/main" sz="4000" i="1">
                              <a:solidFill>
                                <a:srgbClr val="525252"/>
                              </a:solidFill>
                              <a:latin typeface="Cambria Math" panose="02040503050406030204" pitchFamily="18" charset="0"/>
                            </a:rPr>
                            <m:t>i</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1</m:t>
                          </m:r>
                        </m:lim>
                      </m:limLow>
                    </m:e>
                    <m:lim>
                      <m:r>
                        <a:rPr xmlns:a="http://schemas.openxmlformats.org/drawingml/2006/main" sz="4000" i="1">
                          <a:solidFill>
                            <a:srgbClr val="525252"/>
                          </a:solidFill>
                          <a:latin typeface="Cambria Math" panose="02040503050406030204" pitchFamily="18" charset="0"/>
                        </a:rPr>
                        <m:t>n</m:t>
                      </m:r>
                    </m:lim>
                  </m:limUpp>
                  <m:r>
                    <a:rPr xmlns:a="http://schemas.openxmlformats.org/drawingml/2006/main" sz="4000" i="1">
                      <a:solidFill>
                        <a:srgbClr val="525252"/>
                      </a:solidFill>
                      <a:latin typeface="Cambria Math" panose="02040503050406030204" pitchFamily="18" charset="0"/>
                    </a:rPr>
                    <m:t>|</m:t>
                  </m:r>
                  <m:sSub>
                    <m:e>
                      <m:r>
                        <a:rPr xmlns:a="http://schemas.openxmlformats.org/drawingml/2006/main" sz="4000" i="1">
                          <a:solidFill>
                            <a:srgbClr val="525252"/>
                          </a:solidFill>
                          <a:latin typeface="Cambria Math" panose="02040503050406030204" pitchFamily="18" charset="0"/>
                        </a:rPr>
                        <m:t>x</m:t>
                      </m:r>
                    </m:e>
                    <m:sub>
                      <m:r>
                        <a:rPr xmlns:a="http://schemas.openxmlformats.org/drawingml/2006/main" sz="4000" i="1">
                          <a:solidFill>
                            <a:srgbClr val="525252"/>
                          </a:solidFill>
                          <a:latin typeface="Cambria Math" panose="02040503050406030204" pitchFamily="18" charset="0"/>
                        </a:rPr>
                        <m:t>i</m:t>
                      </m:r>
                    </m:sub>
                  </m:sSub>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m</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m:t>
                  </m:r>
                </m:oMath>
              </m:oMathPara>
            </a14:m>
          </a:p>
          <a:p>
            <a:pPr/>
            <a:r>
              <a:t>So why are we using the Standard Deviation again?</a:t>
            </a:r>
          </a:p>
          <a:p>
            <a:pPr lvl="1"/>
            <a:r>
              <a:t>The </a:t>
            </a:r>
            <a:r>
              <a:rPr u="sng"/>
              <a:t>mean</a:t>
            </a:r>
            <a:r>
              <a:t> minimizes the expected squared distance</a:t>
            </a:r>
          </a:p>
          <a:p>
            <a:pPr lvl="1"/>
            <a:r>
              <a:t>The </a:t>
            </a:r>
            <a:r>
              <a:rPr u="sng"/>
              <a:t>median</a:t>
            </a:r>
            <a:r>
              <a:t> minimizes the MAD</a:t>
            </a:r>
          </a:p>
          <a:p>
            <a:pPr lvl="1"/>
            <a:r>
              <a:t>Leads naturally to least square regression and PCA… see later.</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tdiv and normal distribution"/>
          <p:cNvSpPr txBox="1"/>
          <p:nvPr>
            <p:ph type="title"/>
          </p:nvPr>
        </p:nvSpPr>
        <p:spPr>
          <a:prstGeom prst="rect">
            <a:avLst/>
          </a:prstGeom>
        </p:spPr>
        <p:txBody>
          <a:bodyPr/>
          <a:lstStyle/>
          <a:p>
            <a:pPr/>
            <a:r>
              <a:t>Stdiv and normal distribution</a:t>
            </a:r>
          </a:p>
        </p:txBody>
      </p:sp>
      <p:pic>
        <p:nvPicPr>
          <p:cNvPr id="279" name="Standard_deviation_diagram.svg.png" descr="Standard_deviation_diagram.svg.png"/>
          <p:cNvPicPr>
            <a:picLocks noChangeAspect="1"/>
          </p:cNvPicPr>
          <p:nvPr/>
        </p:nvPicPr>
        <p:blipFill>
          <a:blip r:embed="rId2">
            <a:extLst/>
          </a:blip>
          <a:stretch>
            <a:fillRect/>
          </a:stretch>
        </p:blipFill>
        <p:spPr>
          <a:xfrm>
            <a:off x="1109847" y="3167094"/>
            <a:ext cx="9999032" cy="4999517"/>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1" name="Long_tail.svg.png" descr="Long_tail.svg.png"/>
          <p:cNvPicPr>
            <a:picLocks noChangeAspect="1"/>
          </p:cNvPicPr>
          <p:nvPr/>
        </p:nvPicPr>
        <p:blipFill>
          <a:blip r:embed="rId2">
            <a:extLst/>
          </a:blip>
          <a:stretch>
            <a:fillRect/>
          </a:stretch>
        </p:blipFill>
        <p:spPr>
          <a:xfrm>
            <a:off x="2368286" y="2564970"/>
            <a:ext cx="8895217" cy="4623660"/>
          </a:xfrm>
          <a:prstGeom prst="rect">
            <a:avLst/>
          </a:prstGeom>
          <a:ln w="12700">
            <a:miter lim="400000"/>
          </a:ln>
        </p:spPr>
      </p:pic>
      <p:sp>
        <p:nvSpPr>
          <p:cNvPr id="282" name="Line"/>
          <p:cNvSpPr/>
          <p:nvPr/>
        </p:nvSpPr>
        <p:spPr>
          <a:xfrm flipV="1">
            <a:off x="2785941" y="2133089"/>
            <a:ext cx="1" cy="5487422"/>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283" name="Mean"/>
          <p:cNvSpPr txBox="1"/>
          <p:nvPr/>
        </p:nvSpPr>
        <p:spPr>
          <a:xfrm>
            <a:off x="4616028" y="7609187"/>
            <a:ext cx="1275383"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Mean</a:t>
            </a:r>
          </a:p>
        </p:txBody>
      </p:sp>
      <p:sp>
        <p:nvSpPr>
          <p:cNvPr id="284" name="Line"/>
          <p:cNvSpPr/>
          <p:nvPr/>
        </p:nvSpPr>
        <p:spPr>
          <a:xfrm flipV="1">
            <a:off x="5253719" y="2133089"/>
            <a:ext cx="1" cy="5487422"/>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285" name="Median"/>
          <p:cNvSpPr txBox="1"/>
          <p:nvPr/>
        </p:nvSpPr>
        <p:spPr>
          <a:xfrm>
            <a:off x="1962159" y="7609187"/>
            <a:ext cx="1647565"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Median</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Distribution"/>
          <p:cNvSpPr txBox="1"/>
          <p:nvPr>
            <p:ph type="title"/>
          </p:nvPr>
        </p:nvSpPr>
        <p:spPr>
          <a:prstGeom prst="rect">
            <a:avLst/>
          </a:prstGeom>
        </p:spPr>
        <p:txBody>
          <a:bodyPr/>
          <a:lstStyle/>
          <a:p>
            <a:pPr/>
            <a:r>
              <a:t>Distribution</a:t>
            </a:r>
          </a:p>
        </p:txBody>
      </p:sp>
      <p:sp>
        <p:nvSpPr>
          <p:cNvPr id="288" name="What is a distribution?…"/>
          <p:cNvSpPr txBox="1"/>
          <p:nvPr>
            <p:ph type="body" sz="half" idx="1"/>
          </p:nvPr>
        </p:nvSpPr>
        <p:spPr>
          <a:xfrm>
            <a:off x="264200" y="2495677"/>
            <a:ext cx="12293601" cy="3537946"/>
          </a:xfrm>
          <a:prstGeom prst="rect">
            <a:avLst/>
          </a:prstGeom>
        </p:spPr>
        <p:txBody>
          <a:bodyPr/>
          <a:lstStyle/>
          <a:p>
            <a:pPr/>
            <a:r>
              <a:t>What is a distribution?</a:t>
            </a:r>
          </a:p>
          <a:p>
            <a:pPr lvl="1"/>
            <a:r>
              <a:t>A description of the frequency of occurence of items</a:t>
            </a:r>
          </a:p>
          <a:p>
            <a:pPr lvl="1"/>
            <a:r>
              <a:t>A generative function describing the probability to observe any of the possible events</a:t>
            </a:r>
          </a:p>
          <a:p>
            <a:pPr lvl="1"/>
            <a:r>
              <a:t>Discrete or continuous</a:t>
            </a:r>
          </a:p>
        </p:txBody>
      </p:sp>
      <p:pic>
        <p:nvPicPr>
          <p:cNvPr id="289" name="Image" descr="Image"/>
          <p:cNvPicPr>
            <a:picLocks noChangeAspect="1"/>
          </p:cNvPicPr>
          <p:nvPr/>
        </p:nvPicPr>
        <p:blipFill>
          <a:blip r:embed="rId2">
            <a:extLst/>
          </a:blip>
          <a:stretch>
            <a:fillRect/>
          </a:stretch>
        </p:blipFill>
        <p:spPr>
          <a:xfrm>
            <a:off x="1760529" y="6415127"/>
            <a:ext cx="3965780" cy="2643853"/>
          </a:xfrm>
          <a:prstGeom prst="rect">
            <a:avLst/>
          </a:prstGeom>
          <a:ln w="12700">
            <a:miter lim="400000"/>
          </a:ln>
        </p:spPr>
      </p:pic>
      <p:pic>
        <p:nvPicPr>
          <p:cNvPr id="290" name="Image" descr="Image"/>
          <p:cNvPicPr>
            <a:picLocks noChangeAspect="1"/>
          </p:cNvPicPr>
          <p:nvPr/>
        </p:nvPicPr>
        <p:blipFill>
          <a:blip r:embed="rId3">
            <a:extLst/>
          </a:blip>
          <a:stretch>
            <a:fillRect/>
          </a:stretch>
        </p:blipFill>
        <p:spPr>
          <a:xfrm>
            <a:off x="7338788" y="5649207"/>
            <a:ext cx="4116881" cy="3537946"/>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Distribution (discrete)"/>
          <p:cNvSpPr txBox="1"/>
          <p:nvPr>
            <p:ph type="title"/>
          </p:nvPr>
        </p:nvSpPr>
        <p:spPr>
          <a:prstGeom prst="rect">
            <a:avLst/>
          </a:prstGeom>
        </p:spPr>
        <p:txBody>
          <a:bodyPr/>
          <a:lstStyle/>
          <a:p>
            <a:pPr/>
            <a:r>
              <a:t>Distribution (discrete)</a:t>
            </a:r>
          </a:p>
        </p:txBody>
      </p:sp>
      <p:sp>
        <p:nvSpPr>
          <p:cNvPr id="293" name="=&gt;25 observations in the interval (13,17]…"/>
          <p:cNvSpPr txBox="1"/>
          <p:nvPr>
            <p:ph type="body" idx="1"/>
          </p:nvPr>
        </p:nvSpPr>
        <p:spPr>
          <a:xfrm>
            <a:off x="355600" y="3483762"/>
            <a:ext cx="12293600" cy="5842001"/>
          </a:xfrm>
          <a:prstGeom prst="rect">
            <a:avLst/>
          </a:prstGeom>
        </p:spPr>
        <p:txBody>
          <a:bodyPr/>
          <a:lstStyle/>
          <a:p>
            <a:pPr/>
            <a:r>
              <a:t>=&gt;25 observations in the interval (13,17]</a:t>
            </a:r>
          </a:p>
          <a:p>
            <a:pPr/>
            <a:r>
              <a:t>Raw values for a sample, </a:t>
            </a:r>
          </a:p>
          <a:p>
            <a:pPr/>
            <a:r>
              <a:t>or fraction </a:t>
            </a:r>
          </a:p>
          <a:p>
            <a:pPr lvl="1"/>
            <a:r>
              <a:t>0.25</a:t>
            </a:r>
          </a:p>
          <a:p>
            <a:pPr lvl="1"/>
            <a:r>
              <a:t>25%</a:t>
            </a:r>
          </a:p>
          <a:p>
            <a:pPr lvl="1"/>
            <a:r>
              <a:t>=&gt;Sum to 1. Must be inferior to 1 for any value</a:t>
            </a:r>
          </a:p>
        </p:txBody>
      </p:sp>
      <p:pic>
        <p:nvPicPr>
          <p:cNvPr id="294" name="Image" descr="Image"/>
          <p:cNvPicPr>
            <a:picLocks noChangeAspect="1"/>
          </p:cNvPicPr>
          <p:nvPr/>
        </p:nvPicPr>
        <p:blipFill>
          <a:blip r:embed="rId2">
            <a:extLst/>
          </a:blip>
          <a:stretch>
            <a:fillRect/>
          </a:stretch>
        </p:blipFill>
        <p:spPr>
          <a:xfrm>
            <a:off x="8697063" y="2341435"/>
            <a:ext cx="3965779" cy="2643853"/>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96" name="Distribution"/>
          <p:cNvSpPr txBox="1"/>
          <p:nvPr>
            <p:ph type="title"/>
          </p:nvPr>
        </p:nvSpPr>
        <p:spPr>
          <a:prstGeom prst="rect">
            <a:avLst/>
          </a:prstGeom>
        </p:spPr>
        <p:txBody>
          <a:bodyPr/>
          <a:lstStyle/>
          <a:p>
            <a:pPr/>
            <a:r>
              <a:t>Distribution</a:t>
            </a:r>
          </a:p>
        </p:txBody>
      </p:sp>
      <p:sp>
        <p:nvSpPr>
          <p:cNvPr id="297" name="Pdf: Probability Density Function…"/>
          <p:cNvSpPr txBox="1"/>
          <p:nvPr>
            <p:ph type="body" sz="half" idx="1"/>
          </p:nvPr>
        </p:nvSpPr>
        <p:spPr>
          <a:xfrm>
            <a:off x="585870" y="1517189"/>
            <a:ext cx="12293601" cy="4044683"/>
          </a:xfrm>
          <a:prstGeom prst="rect">
            <a:avLst/>
          </a:prstGeom>
        </p:spPr>
        <p:txBody>
          <a:bodyPr/>
          <a:lstStyle/>
          <a:p>
            <a:pPr/>
            <a:r>
              <a:t>Pdf: Probability Density Function</a:t>
            </a:r>
          </a:p>
          <a:p>
            <a:pPr lvl="1"/>
            <a:r>
              <a:t>Problem with continuous variables: If we draw at random a number</a:t>
            </a:r>
            <a14:m>
              <m:oMath>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0,1</m:t>
                </m:r>
                <m:r>
                  <a:rPr xmlns:a="http://schemas.openxmlformats.org/drawingml/2006/main" sz="3050" i="1">
                    <a:solidFill>
                      <a:srgbClr val="525252"/>
                    </a:solidFill>
                    <a:latin typeface="Cambria Math" panose="02040503050406030204" pitchFamily="18" charset="0"/>
                  </a:rPr>
                  <m:t>]</m:t>
                </m:r>
              </m:oMath>
            </a14:m>
            <a:r>
              <a:t>, the probability to be exactly any value is 0.</a:t>
            </a:r>
          </a:p>
          <a:p>
            <a:pPr lvl="1"/>
            <a:r>
              <a:t>Integral must be equal to 1</a:t>
            </a:r>
          </a:p>
          <a:p>
            <a:pPr lvl="2"/>
            <a:r>
              <a:t>=&gt;Values can be above 1</a:t>
            </a:r>
          </a:p>
        </p:txBody>
      </p:sp>
      <p:pic>
        <p:nvPicPr>
          <p:cNvPr id="298" name="Unknown.png" descr="Unknown.png"/>
          <p:cNvPicPr>
            <a:picLocks noChangeAspect="1"/>
          </p:cNvPicPr>
          <p:nvPr/>
        </p:nvPicPr>
        <p:blipFill>
          <a:blip r:embed="rId2">
            <a:extLst/>
          </a:blip>
          <a:stretch>
            <a:fillRect/>
          </a:stretch>
        </p:blipFill>
        <p:spPr>
          <a:xfrm>
            <a:off x="374960" y="5396686"/>
            <a:ext cx="3094625" cy="3094624"/>
          </a:xfrm>
          <a:prstGeom prst="rect">
            <a:avLst/>
          </a:prstGeom>
          <a:ln w="12700">
            <a:miter lim="400000"/>
          </a:ln>
        </p:spPr>
      </p:pic>
      <p:pic>
        <p:nvPicPr>
          <p:cNvPr id="299" name="Unknown.png" descr="Unknown.png"/>
          <p:cNvPicPr>
            <a:picLocks noChangeAspect="1"/>
          </p:cNvPicPr>
          <p:nvPr/>
        </p:nvPicPr>
        <p:blipFill>
          <a:blip r:embed="rId3">
            <a:extLst/>
          </a:blip>
          <a:stretch>
            <a:fillRect/>
          </a:stretch>
        </p:blipFill>
        <p:spPr>
          <a:xfrm>
            <a:off x="4083960" y="5274055"/>
            <a:ext cx="3094624" cy="3094624"/>
          </a:xfrm>
          <a:prstGeom prst="rect">
            <a:avLst/>
          </a:prstGeom>
          <a:ln w="12700">
            <a:miter lim="400000"/>
          </a:ln>
        </p:spPr>
      </p:pic>
      <p:sp>
        <p:nvSpPr>
          <p:cNvPr id="300" name="Weights in k"/>
          <p:cNvSpPr txBox="1"/>
          <p:nvPr/>
        </p:nvSpPr>
        <p:spPr>
          <a:xfrm>
            <a:off x="707802" y="8746080"/>
            <a:ext cx="270733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Weights in k</a:t>
            </a:r>
          </a:p>
        </p:txBody>
      </p:sp>
      <p:sp>
        <p:nvSpPr>
          <p:cNvPr id="301" name="Weights in tons"/>
          <p:cNvSpPr txBox="1"/>
          <p:nvPr/>
        </p:nvSpPr>
        <p:spPr>
          <a:xfrm>
            <a:off x="3842837" y="8746080"/>
            <a:ext cx="338007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Weights in tons</a:t>
            </a:r>
          </a:p>
        </p:txBody>
      </p:sp>
      <p:pic>
        <p:nvPicPr>
          <p:cNvPr id="302" name="uniform_density.png" descr="uniform_density.png"/>
          <p:cNvPicPr>
            <a:picLocks noChangeAspect="1"/>
          </p:cNvPicPr>
          <p:nvPr/>
        </p:nvPicPr>
        <p:blipFill>
          <a:blip r:embed="rId4">
            <a:extLst/>
          </a:blip>
          <a:stretch>
            <a:fillRect/>
          </a:stretch>
        </p:blipFill>
        <p:spPr>
          <a:xfrm>
            <a:off x="7972385" y="4875507"/>
            <a:ext cx="4491969" cy="2573290"/>
          </a:xfrm>
          <a:prstGeom prst="rect">
            <a:avLst/>
          </a:prstGeom>
          <a:ln w="12700">
            <a:miter lim="400000"/>
          </a:ln>
        </p:spPr>
      </p:pic>
      <p:pic>
        <p:nvPicPr>
          <p:cNvPr id="303" name="triangle_density.png" descr="triangle_density.png"/>
          <p:cNvPicPr>
            <a:picLocks noChangeAspect="1"/>
          </p:cNvPicPr>
          <p:nvPr/>
        </p:nvPicPr>
        <p:blipFill>
          <a:blip r:embed="rId5">
            <a:extLst/>
          </a:blip>
          <a:stretch>
            <a:fillRect/>
          </a:stretch>
        </p:blipFill>
        <p:spPr>
          <a:xfrm>
            <a:off x="7792959" y="7593612"/>
            <a:ext cx="4749627" cy="1873093"/>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305" name="Empirical distributions"/>
          <p:cNvSpPr txBox="1"/>
          <p:nvPr>
            <p:ph type="title"/>
          </p:nvPr>
        </p:nvSpPr>
        <p:spPr>
          <a:prstGeom prst="rect">
            <a:avLst/>
          </a:prstGeom>
        </p:spPr>
        <p:txBody>
          <a:bodyPr/>
          <a:lstStyle/>
          <a:p>
            <a:pPr/>
            <a:r>
              <a:t>Empirical distributions</a:t>
            </a:r>
          </a:p>
        </p:txBody>
      </p:sp>
      <p:pic>
        <p:nvPicPr>
          <p:cNvPr id="306" name="Unknown.png" descr="Unknown.png"/>
          <p:cNvPicPr>
            <a:picLocks noChangeAspect="1"/>
          </p:cNvPicPr>
          <p:nvPr/>
        </p:nvPicPr>
        <p:blipFill>
          <a:blip r:embed="rId2">
            <a:extLst/>
          </a:blip>
          <a:stretch>
            <a:fillRect/>
          </a:stretch>
        </p:blipFill>
        <p:spPr>
          <a:xfrm>
            <a:off x="320495" y="2264529"/>
            <a:ext cx="4902201" cy="3467101"/>
          </a:xfrm>
          <a:prstGeom prst="rect">
            <a:avLst/>
          </a:prstGeom>
          <a:ln w="12700">
            <a:miter lim="400000"/>
          </a:ln>
        </p:spPr>
      </p:pic>
      <p:pic>
        <p:nvPicPr>
          <p:cNvPr id="307" name="Unknown.png" descr="Unknown.png"/>
          <p:cNvPicPr>
            <a:picLocks noChangeAspect="1"/>
          </p:cNvPicPr>
          <p:nvPr/>
        </p:nvPicPr>
        <p:blipFill>
          <a:blip r:embed="rId3">
            <a:extLst/>
          </a:blip>
          <a:stretch>
            <a:fillRect/>
          </a:stretch>
        </p:blipFill>
        <p:spPr>
          <a:xfrm>
            <a:off x="7486828" y="2488473"/>
            <a:ext cx="5054601" cy="3327401"/>
          </a:xfrm>
          <a:prstGeom prst="rect">
            <a:avLst/>
          </a:prstGeom>
          <a:ln w="12700">
            <a:miter lim="400000"/>
          </a:ln>
        </p:spPr>
      </p:pic>
      <p:pic>
        <p:nvPicPr>
          <p:cNvPr id="308" name="Unknown.png" descr="Unknown.png"/>
          <p:cNvPicPr>
            <a:picLocks noChangeAspect="1"/>
          </p:cNvPicPr>
          <p:nvPr/>
        </p:nvPicPr>
        <p:blipFill>
          <a:blip r:embed="rId4">
            <a:extLst/>
          </a:blip>
          <a:stretch>
            <a:fillRect/>
          </a:stretch>
        </p:blipFill>
        <p:spPr>
          <a:xfrm>
            <a:off x="320495" y="5940157"/>
            <a:ext cx="4902201" cy="3467101"/>
          </a:xfrm>
          <a:prstGeom prst="rect">
            <a:avLst/>
          </a:prstGeom>
          <a:ln w="12700">
            <a:miter lim="400000"/>
          </a:ln>
        </p:spPr>
      </p:pic>
      <p:pic>
        <p:nvPicPr>
          <p:cNvPr id="309" name="Unknown.png" descr="Unknown.png"/>
          <p:cNvPicPr>
            <a:picLocks noChangeAspect="1"/>
          </p:cNvPicPr>
          <p:nvPr/>
        </p:nvPicPr>
        <p:blipFill>
          <a:blip r:embed="rId5">
            <a:extLst/>
          </a:blip>
          <a:stretch>
            <a:fillRect/>
          </a:stretch>
        </p:blipFill>
        <p:spPr>
          <a:xfrm>
            <a:off x="7563028" y="6003657"/>
            <a:ext cx="4902201" cy="3340101"/>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Theoretical Distributions"/>
          <p:cNvSpPr txBox="1"/>
          <p:nvPr>
            <p:ph type="title"/>
          </p:nvPr>
        </p:nvSpPr>
        <p:spPr>
          <a:prstGeom prst="rect">
            <a:avLst/>
          </a:prstGeom>
        </p:spPr>
        <p:txBody>
          <a:bodyPr/>
          <a:lstStyle/>
          <a:p>
            <a:pPr/>
            <a:r>
              <a:t>Theoretical Distributions</a:t>
            </a:r>
          </a:p>
        </p:txBody>
      </p:sp>
      <p:sp>
        <p:nvSpPr>
          <p:cNvPr id="312" name="Normal distribution…"/>
          <p:cNvSpPr txBox="1"/>
          <p:nvPr>
            <p:ph type="body" sz="half" idx="1"/>
          </p:nvPr>
        </p:nvSpPr>
        <p:spPr>
          <a:xfrm>
            <a:off x="140412" y="2273201"/>
            <a:ext cx="12293601" cy="3073292"/>
          </a:xfrm>
          <a:prstGeom prst="rect">
            <a:avLst/>
          </a:prstGeom>
        </p:spPr>
        <p:txBody>
          <a:bodyPr/>
          <a:lstStyle/>
          <a:p>
            <a:pPr/>
            <a:r>
              <a:t>Normal distribution</a:t>
            </a:r>
          </a:p>
          <a:p>
            <a:pPr lvl="1"/>
            <a:r>
              <a:t>Many real variables follow it approximately (height, weight, price of a given product in various locations… </a:t>
            </a:r>
          </a:p>
          <a:p>
            <a:pPr lvl="1"/>
            <a:r>
              <a:t>Random variations around a well-defined mean</a:t>
            </a:r>
          </a:p>
          <a:p>
            <a:pPr lvl="1"/>
            <a:r>
              <a:t>Central limit theorem: </a:t>
            </a:r>
            <a:r>
              <a:rPr u="sng"/>
              <a:t>average</a:t>
            </a:r>
            <a:r>
              <a:t> of many samples of a random variable converges to a normal distribution</a:t>
            </a:r>
          </a:p>
        </p:txBody>
      </p:sp>
      <p:pic>
        <p:nvPicPr>
          <p:cNvPr id="313" name="1920px-Normal_Distribution_PDF.svg.png" descr="1920px-Normal_Distribution_PDF.svg.png"/>
          <p:cNvPicPr>
            <a:picLocks noChangeAspect="1"/>
          </p:cNvPicPr>
          <p:nvPr/>
        </p:nvPicPr>
        <p:blipFill>
          <a:blip r:embed="rId2">
            <a:extLst/>
          </a:blip>
          <a:stretch>
            <a:fillRect/>
          </a:stretch>
        </p:blipFill>
        <p:spPr>
          <a:xfrm>
            <a:off x="3257994" y="5396919"/>
            <a:ext cx="6747602" cy="4312140"/>
          </a:xfrm>
          <a:prstGeom prst="rect">
            <a:avLst/>
          </a:prstGeom>
          <a:ln w="12700">
            <a:miter lim="400000"/>
          </a:ln>
        </p:spPr>
      </p:pic>
      <p:pic>
        <p:nvPicPr>
          <p:cNvPr id="314" name="s0s0x37zzto91.jpg.jpeg" descr="s0s0x37zzto91.jpg.jpeg"/>
          <p:cNvPicPr>
            <a:picLocks noChangeAspect="1"/>
          </p:cNvPicPr>
          <p:nvPr/>
        </p:nvPicPr>
        <p:blipFill>
          <a:blip r:embed="rId3">
            <a:extLst/>
          </a:blip>
          <a:srcRect l="0" t="18769" r="0" b="18769"/>
          <a:stretch>
            <a:fillRect/>
          </a:stretch>
        </p:blipFill>
        <p:spPr>
          <a:xfrm>
            <a:off x="10222545" y="5073162"/>
            <a:ext cx="2670744" cy="3611434"/>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316" name="Theoretical Distributions"/>
          <p:cNvSpPr txBox="1"/>
          <p:nvPr>
            <p:ph type="title"/>
          </p:nvPr>
        </p:nvSpPr>
        <p:spPr>
          <a:prstGeom prst="rect">
            <a:avLst/>
          </a:prstGeom>
        </p:spPr>
        <p:txBody>
          <a:bodyPr/>
          <a:lstStyle/>
          <a:p>
            <a:pPr/>
            <a:r>
              <a:t>Theoretical Distributions</a:t>
            </a:r>
          </a:p>
        </p:txBody>
      </p:sp>
      <p:sp>
        <p:nvSpPr>
          <p:cNvPr id="317" name="Binomial distribution…"/>
          <p:cNvSpPr txBox="1"/>
          <p:nvPr>
            <p:ph type="body" sz="half" idx="1"/>
          </p:nvPr>
        </p:nvSpPr>
        <p:spPr>
          <a:xfrm>
            <a:off x="133630" y="2704589"/>
            <a:ext cx="12293601" cy="2094685"/>
          </a:xfrm>
          <a:prstGeom prst="rect">
            <a:avLst/>
          </a:prstGeom>
        </p:spPr>
        <p:txBody>
          <a:bodyPr/>
          <a:lstStyle/>
          <a:p>
            <a:pPr/>
            <a:r>
              <a:t>Binomial distribution</a:t>
            </a:r>
          </a:p>
          <a:p>
            <a:pPr marL="0" indent="0" defTabSz="457200">
              <a:spcBef>
                <a:spcPts val="700"/>
              </a:spcBef>
              <a:buClrTx/>
              <a:buSzTx/>
              <a:buNone/>
              <a:defRPr sz="1400">
                <a:solidFill>
                  <a:srgbClr val="202122"/>
                </a:solidFill>
                <a:latin typeface="Helvetica"/>
                <a:ea typeface="Helvetica"/>
                <a:cs typeface="Helvetica"/>
                <a:sym typeface="Helvetica"/>
              </a:defRPr>
            </a:pPr>
            <a:r>
              <a:t>Number of successes in a sequence of </a:t>
            </a:r>
            <a:r>
              <a:rPr i="1"/>
              <a:t>n</a:t>
            </a:r>
            <a:r>
              <a:t> </a:t>
            </a:r>
            <a:r>
              <a:rPr>
                <a:solidFill>
                  <a:srgbClr val="0645AD"/>
                </a:solidFill>
                <a:hlinkClick r:id="rId2" invalidUrl="" action="" tgtFrame="" tooltip="" history="1" highlightClick="0" endSnd="0"/>
              </a:rPr>
              <a:t>independent</a:t>
            </a:r>
            <a:r>
              <a:t> </a:t>
            </a:r>
            <a:r>
              <a:rPr>
                <a:solidFill>
                  <a:srgbClr val="0645AD"/>
                </a:solidFill>
                <a:hlinkClick r:id="rId3" invalidUrl="" action="" tgtFrame="" tooltip="" history="1" highlightClick="0" endSnd="0"/>
              </a:rPr>
              <a:t>experiments</a:t>
            </a:r>
            <a:r>
              <a:t>, each asking a </a:t>
            </a:r>
            <a:r>
              <a:rPr>
                <a:solidFill>
                  <a:srgbClr val="0645AD"/>
                </a:solidFill>
                <a:hlinkClick r:id="rId4" invalidUrl="" action="" tgtFrame="" tooltip="" history="1" highlightClick="0" endSnd="0"/>
              </a:rPr>
              <a:t>yes–no question</a:t>
            </a:r>
            <a:r>
              <a:t>, and each with its own </a:t>
            </a:r>
            <a:r>
              <a:rPr>
                <a:solidFill>
                  <a:srgbClr val="0645AD"/>
                </a:solidFill>
                <a:hlinkClick r:id="rId5" invalidUrl="" action="" tgtFrame="" tooltip="" history="1" highlightClick="0" endSnd="0"/>
              </a:rPr>
              <a:t>Boolean</a:t>
            </a:r>
            <a:r>
              <a:t>-valued </a:t>
            </a:r>
            <a:r>
              <a:rPr>
                <a:solidFill>
                  <a:srgbClr val="0645AD"/>
                </a:solidFill>
                <a:hlinkClick r:id="rId6" invalidUrl="" action="" tgtFrame="" tooltip="" history="1" highlightClick="0" endSnd="0"/>
              </a:rPr>
              <a:t>outcome</a:t>
            </a:r>
            <a:r>
              <a:t>: </a:t>
            </a:r>
            <a:r>
              <a:rPr i="1"/>
              <a:t>success</a:t>
            </a:r>
            <a:r>
              <a:t> (with probability </a:t>
            </a:r>
            <a:r>
              <a:rPr i="1"/>
              <a:t>p</a:t>
            </a:r>
            <a:r>
              <a:t>) or </a:t>
            </a:r>
            <a:r>
              <a:rPr i="1"/>
              <a:t>failure</a:t>
            </a:r>
            <a:r>
              <a:t> (with probability </a:t>
            </a:r>
            <a:r>
              <a:rPr i="1"/>
              <a:t>q</a:t>
            </a:r>
            <a:r>
              <a:t> = 1 − </a:t>
            </a:r>
            <a:r>
              <a:rPr i="1"/>
              <a:t>p</a:t>
            </a:r>
            <a:r>
              <a:t>)</a:t>
            </a:r>
          </a:p>
        </p:txBody>
      </p:sp>
      <p:grpSp>
        <p:nvGrpSpPr>
          <p:cNvPr id="320" name="Binomial_distribution_pmf.svg.png"/>
          <p:cNvGrpSpPr/>
          <p:nvPr/>
        </p:nvGrpSpPr>
        <p:grpSpPr>
          <a:xfrm>
            <a:off x="5195830" y="4609018"/>
            <a:ext cx="7132432" cy="4912239"/>
            <a:chOff x="0" y="0"/>
            <a:chExt cx="7132431" cy="4912238"/>
          </a:xfrm>
        </p:grpSpPr>
        <p:pic>
          <p:nvPicPr>
            <p:cNvPr id="319" name="Binomial_distribution_pmf.svg.png" descr="Binomial_distribution_pmf.svg.png"/>
            <p:cNvPicPr>
              <a:picLocks noChangeAspect="1"/>
            </p:cNvPicPr>
            <p:nvPr/>
          </p:nvPicPr>
          <p:blipFill>
            <a:blip r:embed="rId7">
              <a:extLst/>
            </a:blip>
            <a:stretch>
              <a:fillRect/>
            </a:stretch>
          </p:blipFill>
          <p:spPr>
            <a:xfrm>
              <a:off x="127000" y="88900"/>
              <a:ext cx="6878432" cy="4582039"/>
            </a:xfrm>
            <a:prstGeom prst="rect">
              <a:avLst/>
            </a:prstGeom>
            <a:ln>
              <a:noFill/>
            </a:ln>
            <a:effectLst/>
          </p:spPr>
        </p:pic>
        <p:pic>
          <p:nvPicPr>
            <p:cNvPr id="318" name="Binomial_distribution_pmf.svg.png" descr="Binomial_distribution_pmf.svg.png"/>
            <p:cNvPicPr>
              <a:picLocks noChangeAspect="0"/>
            </p:cNvPicPr>
            <p:nvPr/>
          </p:nvPicPr>
          <p:blipFill>
            <a:blip r:embed="rId8">
              <a:extLst/>
            </a:blip>
            <a:stretch>
              <a:fillRect/>
            </a:stretch>
          </p:blipFill>
          <p:spPr>
            <a:xfrm>
              <a:off x="0" y="0"/>
              <a:ext cx="7132432" cy="4912239"/>
            </a:xfrm>
            <a:prstGeom prst="rect">
              <a:avLst/>
            </a:prstGeom>
            <a:effectLst/>
          </p:spPr>
        </p:pic>
      </p:gr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181" name="Definition"/>
          <p:cNvSpPr txBox="1"/>
          <p:nvPr>
            <p:ph type="title"/>
          </p:nvPr>
        </p:nvSpPr>
        <p:spPr>
          <a:prstGeom prst="rect">
            <a:avLst/>
          </a:prstGeom>
        </p:spPr>
        <p:txBody>
          <a:bodyPr/>
          <a:lstStyle/>
          <a:p>
            <a:pPr/>
            <a:r>
              <a:t>Definition</a:t>
            </a:r>
          </a:p>
        </p:txBody>
      </p:sp>
      <p:sp>
        <p:nvSpPr>
          <p:cNvPr id="182" name="Machine learning(ML) involves computers discovering how they can perform tasks without being explicitly programmed to do so. It involves computers learning from data provided so that they carry out certain tasks. It is a subset of Artificial Intelligence"/>
          <p:cNvSpPr txBox="1"/>
          <p:nvPr>
            <p:ph type="body" idx="1"/>
          </p:nvPr>
        </p:nvSpPr>
        <p:spPr>
          <a:prstGeom prst="rect">
            <a:avLst/>
          </a:prstGeom>
        </p:spPr>
        <p:txBody>
          <a:bodyPr/>
          <a:lstStyle/>
          <a:p>
            <a:pPr/>
            <a:r>
              <a:t>Machine learning(ML) involves computers discovering how they can perform tasks without being explicitly programmed to do so. It involves computers learning from data provided so that they carry out certain tasks. It is a subset of Artificial Intelligence. </a:t>
            </a:r>
          </a:p>
          <a:p>
            <a:pPr/>
            <a:r>
              <a:t>[https://en.wikipedia.org/wiki/Machine_learning]</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Theoretical Distributions"/>
          <p:cNvSpPr txBox="1"/>
          <p:nvPr>
            <p:ph type="title"/>
          </p:nvPr>
        </p:nvSpPr>
        <p:spPr>
          <a:prstGeom prst="rect">
            <a:avLst/>
          </a:prstGeom>
        </p:spPr>
        <p:txBody>
          <a:bodyPr/>
          <a:lstStyle/>
          <a:p>
            <a:pPr/>
            <a:r>
              <a:t>Theoretical Distributions</a:t>
            </a:r>
          </a:p>
        </p:txBody>
      </p:sp>
      <p:sp>
        <p:nvSpPr>
          <p:cNvPr id="323" name="Power Law distribution…"/>
          <p:cNvSpPr txBox="1"/>
          <p:nvPr>
            <p:ph type="body" sz="half" idx="1"/>
          </p:nvPr>
        </p:nvSpPr>
        <p:spPr>
          <a:xfrm>
            <a:off x="133630" y="2704589"/>
            <a:ext cx="12293601" cy="2782089"/>
          </a:xfrm>
          <a:prstGeom prst="rect">
            <a:avLst/>
          </a:prstGeom>
        </p:spPr>
        <p:txBody>
          <a:bodyPr/>
          <a:lstStyle/>
          <a:p>
            <a:pPr/>
            <a:r>
              <a:t>Power Law distribution</a:t>
            </a:r>
          </a:p>
          <a:p>
            <a:pPr lvl="1"/>
            <a:r>
              <a:t>A relative change in one quantity results in a proportional relative change in the other quantity, independent of the initial size of those quantities: one quantity varies as a power of another.</a:t>
            </a:r>
          </a:p>
          <a:p>
            <a:pPr lvl="2"/>
            <a:r>
              <a:t>e.g., earthquakes 10 times more powerful are </a:t>
            </a:r>
            <a14:m>
              <m:oMath>
                <m:r>
                  <a:rPr xmlns:a="http://schemas.openxmlformats.org/drawingml/2006/main" sz="2500" i="1">
                    <a:solidFill>
                      <a:srgbClr val="525252"/>
                    </a:solidFill>
                    <a:latin typeface="Cambria Math" panose="02040503050406030204" pitchFamily="18" charset="0"/>
                  </a:rPr>
                  <m:t>x</m:t>
                </m:r>
              </m:oMath>
            </a14:m>
            <a:r>
              <a:t> times less frequent.</a:t>
            </a:r>
          </a:p>
          <a:p>
            <a:pPr lvl="2"/>
            <a:r>
              <a:t>e.g., cities 10 times bigger are </a:t>
            </a:r>
            <a14:m>
              <m:oMath>
                <m:r>
                  <a:rPr xmlns:a="http://schemas.openxmlformats.org/drawingml/2006/main" sz="2500" i="1">
                    <a:solidFill>
                      <a:srgbClr val="525252"/>
                    </a:solidFill>
                    <a:latin typeface="Cambria Math" panose="02040503050406030204" pitchFamily="18" charset="0"/>
                  </a:rPr>
                  <m:t>x</m:t>
                </m:r>
              </m:oMath>
            </a14:m>
            <a:r>
              <a:t> time less frequent</a:t>
            </a:r>
          </a:p>
        </p:txBody>
      </p:sp>
      <p:pic>
        <p:nvPicPr>
          <p:cNvPr id="324" name="1280px-Log-log_plot_example.svg.png" descr="1280px-Log-log_plot_example.svg.png"/>
          <p:cNvPicPr>
            <a:picLocks noChangeAspect="1"/>
          </p:cNvPicPr>
          <p:nvPr/>
        </p:nvPicPr>
        <p:blipFill>
          <a:blip r:embed="rId2">
            <a:extLst/>
          </a:blip>
          <a:stretch>
            <a:fillRect/>
          </a:stretch>
        </p:blipFill>
        <p:spPr>
          <a:xfrm>
            <a:off x="8467033" y="5672931"/>
            <a:ext cx="3853355" cy="3853354"/>
          </a:xfrm>
          <a:prstGeom prst="rect">
            <a:avLst/>
          </a:prstGeom>
          <a:ln w="12700">
            <a:miter lim="400000"/>
          </a:ln>
        </p:spPr>
      </p:pic>
      <p:pic>
        <p:nvPicPr>
          <p:cNvPr id="325" name="Long_tail.svg.png" descr="Long_tail.svg.png"/>
          <p:cNvPicPr>
            <a:picLocks noChangeAspect="1"/>
          </p:cNvPicPr>
          <p:nvPr/>
        </p:nvPicPr>
        <p:blipFill>
          <a:blip r:embed="rId3">
            <a:extLst/>
          </a:blip>
          <a:stretch>
            <a:fillRect/>
          </a:stretch>
        </p:blipFill>
        <p:spPr>
          <a:xfrm>
            <a:off x="673885" y="6386121"/>
            <a:ext cx="5760551" cy="2994287"/>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Theoretical Distributions"/>
          <p:cNvSpPr txBox="1"/>
          <p:nvPr>
            <p:ph type="title"/>
          </p:nvPr>
        </p:nvSpPr>
        <p:spPr>
          <a:prstGeom prst="rect">
            <a:avLst/>
          </a:prstGeom>
        </p:spPr>
        <p:txBody>
          <a:bodyPr/>
          <a:lstStyle/>
          <a:p>
            <a:pPr/>
            <a:r>
              <a:t>Theoretical Distributions</a:t>
            </a:r>
          </a:p>
        </p:txBody>
      </p:sp>
      <p:sp>
        <p:nvSpPr>
          <p:cNvPr id="328" name="Power Law distribution"/>
          <p:cNvSpPr txBox="1"/>
          <p:nvPr>
            <p:ph type="body" sz="quarter" idx="1"/>
          </p:nvPr>
        </p:nvSpPr>
        <p:spPr>
          <a:xfrm>
            <a:off x="133630" y="2704589"/>
            <a:ext cx="12293601" cy="1007497"/>
          </a:xfrm>
          <a:prstGeom prst="rect">
            <a:avLst/>
          </a:prstGeom>
        </p:spPr>
        <p:txBody>
          <a:bodyPr/>
          <a:lstStyle/>
          <a:p>
            <a:pPr/>
            <a:r>
              <a:t>Power Law distribution</a:t>
            </a:r>
          </a:p>
        </p:txBody>
      </p:sp>
      <p:pic>
        <p:nvPicPr>
          <p:cNvPr id="329" name="FAfgciNUYAMi7in.jpeg" descr="FAfgciNUYAMi7in.jpeg"/>
          <p:cNvPicPr>
            <a:picLocks noChangeAspect="1"/>
          </p:cNvPicPr>
          <p:nvPr/>
        </p:nvPicPr>
        <p:blipFill>
          <a:blip r:embed="rId2">
            <a:extLst/>
          </a:blip>
          <a:stretch>
            <a:fillRect/>
          </a:stretch>
        </p:blipFill>
        <p:spPr>
          <a:xfrm>
            <a:off x="1348559" y="3789406"/>
            <a:ext cx="9863743" cy="5430305"/>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Descriptive statistics"/>
          <p:cNvSpPr txBox="1"/>
          <p:nvPr>
            <p:ph type="title"/>
          </p:nvPr>
        </p:nvSpPr>
        <p:spPr>
          <a:prstGeom prst="rect">
            <a:avLst/>
          </a:prstGeom>
        </p:spPr>
        <p:txBody>
          <a:bodyPr/>
          <a:lstStyle/>
          <a:p>
            <a:pPr/>
            <a:r>
              <a:t>Descriptive statistics</a:t>
            </a:r>
          </a:p>
        </p:txBody>
      </p:sp>
      <p:pic>
        <p:nvPicPr>
          <p:cNvPr id="332" name="DataSaurus Dozen.gif" descr="DataSaurus Dozen.gif"/>
          <p:cNvPicPr>
            <a:picLocks noChangeAspect="0"/>
          </p:cNvPicPr>
          <p:nvPr/>
        </p:nvPicPr>
        <p:blipFill>
          <a:blip r:embed="rId2">
            <a:extLst/>
          </a:blip>
          <a:stretch>
            <a:fillRect/>
          </a:stretch>
        </p:blipFill>
        <p:spPr>
          <a:xfrm>
            <a:off x="736013" y="2084432"/>
            <a:ext cx="10502901" cy="4216401"/>
          </a:xfrm>
          <a:prstGeom prst="rect">
            <a:avLst/>
          </a:prstGeom>
          <a:ln w="12700">
            <a:miter lim="400000"/>
          </a:ln>
        </p:spPr>
      </p:pic>
      <p:sp>
        <p:nvSpPr>
          <p:cNvPr id="333" name="The datasaurus"/>
          <p:cNvSpPr txBox="1"/>
          <p:nvPr/>
        </p:nvSpPr>
        <p:spPr>
          <a:xfrm>
            <a:off x="4173116" y="6661328"/>
            <a:ext cx="3300637"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The datasaurus</a:t>
            </a:r>
          </a:p>
        </p:txBody>
      </p:sp>
      <p:sp>
        <p:nvSpPr>
          <p:cNvPr id="334" name="https://github.com/jumpingrivers/datasauRus"/>
          <p:cNvSpPr txBox="1"/>
          <p:nvPr/>
        </p:nvSpPr>
        <p:spPr>
          <a:xfrm>
            <a:off x="1562820" y="8470951"/>
            <a:ext cx="9252423"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https://github.com/jumpingrivers/datasauRus</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Descriptive statistics"/>
          <p:cNvSpPr txBox="1"/>
          <p:nvPr>
            <p:ph type="title"/>
          </p:nvPr>
        </p:nvSpPr>
        <p:spPr>
          <a:prstGeom prst="rect">
            <a:avLst/>
          </a:prstGeom>
        </p:spPr>
        <p:txBody>
          <a:bodyPr/>
          <a:lstStyle/>
          <a:p>
            <a:pPr/>
            <a:r>
              <a:t>Descriptive statistics</a:t>
            </a:r>
          </a:p>
        </p:txBody>
      </p:sp>
      <p:sp>
        <p:nvSpPr>
          <p:cNvPr id="337" name="My advice:…"/>
          <p:cNvSpPr txBox="1"/>
          <p:nvPr>
            <p:ph type="body" idx="1"/>
          </p:nvPr>
        </p:nvSpPr>
        <p:spPr>
          <a:prstGeom prst="rect">
            <a:avLst/>
          </a:prstGeom>
        </p:spPr>
        <p:txBody>
          <a:bodyPr/>
          <a:lstStyle/>
          <a:p>
            <a:pPr/>
            <a:r>
              <a:t>My advice:</a:t>
            </a:r>
          </a:p>
          <a:p>
            <a:pPr lvl="1"/>
            <a:r>
              <a:t>Plot the distribution. </a:t>
            </a:r>
          </a:p>
          <a:p>
            <a:pPr lvl="1"/>
            <a:r>
              <a:t>Don’t assume a theoretical distribution</a:t>
            </a:r>
          </a:p>
          <a:p>
            <a:pPr lvl="1"/>
            <a:r>
              <a:t>Don’t believe single-number statistics. Never ever.</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tatistical tests"/>
          <p:cNvSpPr txBox="1"/>
          <p:nvPr>
            <p:ph type="ctrTitle"/>
          </p:nvPr>
        </p:nvSpPr>
        <p:spPr>
          <a:prstGeom prst="rect">
            <a:avLst/>
          </a:prstGeom>
        </p:spPr>
        <p:txBody>
          <a:bodyPr/>
          <a:lstStyle/>
          <a:p>
            <a:pPr/>
            <a:r>
              <a:t>Statistical tests</a:t>
            </a:r>
          </a:p>
        </p:txBody>
      </p:sp>
      <p:sp>
        <p:nvSpPr>
          <p:cNvPr id="340" name="Double-click to edit"/>
          <p:cNvSpPr txBox="1"/>
          <p:nvPr>
            <p:ph type="subTitle" sz="quarter" idx="1"/>
          </p:nvPr>
        </p:nvSpPr>
        <p:spPr>
          <a:prstGeom prst="rect">
            <a:avLst/>
          </a:prstGeom>
        </p:spPr>
        <p:txBody>
          <a:bodyPr/>
          <a:lstStyle/>
          <a:p>
            <a:pP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What is it?"/>
          <p:cNvSpPr txBox="1"/>
          <p:nvPr>
            <p:ph type="title"/>
          </p:nvPr>
        </p:nvSpPr>
        <p:spPr>
          <a:prstGeom prst="rect">
            <a:avLst/>
          </a:prstGeom>
        </p:spPr>
        <p:txBody>
          <a:bodyPr/>
          <a:lstStyle/>
          <a:p>
            <a:pPr/>
            <a:r>
              <a:t>What is it?</a:t>
            </a:r>
          </a:p>
        </p:txBody>
      </p:sp>
      <p:sp>
        <p:nvSpPr>
          <p:cNvPr id="343" name="Questions such as:…"/>
          <p:cNvSpPr txBox="1"/>
          <p:nvPr>
            <p:ph type="body" idx="1"/>
          </p:nvPr>
        </p:nvSpPr>
        <p:spPr>
          <a:prstGeom prst="rect">
            <a:avLst/>
          </a:prstGeom>
        </p:spPr>
        <p:txBody>
          <a:bodyPr/>
          <a:lstStyle/>
          <a:p>
            <a:pPr/>
            <a:r>
              <a:t>Questions such as:</a:t>
            </a:r>
          </a:p>
          <a:p>
            <a:pPr lvl="1"/>
            <a:r>
              <a:t>Is my data following a normal distribution?</a:t>
            </a:r>
          </a:p>
          <a:p>
            <a:pPr lvl="2"/>
            <a:r>
              <a:t>I could summarize it by mean and variance…</a:t>
            </a:r>
          </a:p>
          <a:p>
            <a:pPr lvl="1"/>
            <a:r>
              <a:t>Are two variables coming from the same “population”</a:t>
            </a:r>
          </a:p>
          <a:p>
            <a:pPr lvl="2"/>
            <a:r>
              <a:t>Is the probability of dying from COVID the same in two countries for 2 “identical” persons?</a:t>
            </a:r>
          </a:p>
          <a:p>
            <a:pPr lvl="1"/>
            <a:r>
              <a:t>Are two variables independent?</a:t>
            </a:r>
          </a:p>
          <a:p>
            <a:pPr lvl="2"/>
            <a:r>
              <a:t>“eating chocolate” and “having cancer”?</a:t>
            </a:r>
          </a:p>
          <a:p>
            <a:pPr/>
            <a:r>
              <a:t>You can use statistical tests:</a:t>
            </a:r>
          </a:p>
          <a:p>
            <a:pPr lvl="1"/>
            <a:r>
              <a:t>Normality: Shapiro-Wik, etc.</a:t>
            </a:r>
          </a:p>
          <a:p>
            <a:pPr lvl="1"/>
            <a:r>
              <a:t>Categorical variables: Chi-squared </a:t>
            </a:r>
            <a14:m>
              <m:oMath>
                <m:sSup>
                  <m:e>
                    <m:r>
                      <a:rPr xmlns:a="http://schemas.openxmlformats.org/drawingml/2006/main" sz="3050" i="1">
                        <a:solidFill>
                          <a:srgbClr val="525252"/>
                        </a:solidFill>
                        <a:latin typeface="Cambria Math" panose="02040503050406030204" pitchFamily="18" charset="0"/>
                      </a:rPr>
                      <m:t>χ</m:t>
                    </m:r>
                  </m:e>
                  <m:sup>
                    <m:r>
                      <a:rPr xmlns:a="http://schemas.openxmlformats.org/drawingml/2006/main" sz="3050" i="1">
                        <a:solidFill>
                          <a:srgbClr val="525252"/>
                        </a:solidFill>
                        <a:latin typeface="Cambria Math" panose="02040503050406030204" pitchFamily="18" charset="0"/>
                      </a:rPr>
                      <m:t>2</m:t>
                    </m:r>
                  </m:sup>
                </m:sSup>
              </m:oMath>
            </a14:m>
            <a:r>
              <a:t>, etc.</a:t>
            </a:r>
          </a:p>
          <a:p>
            <a:pPr lvl="1"/>
            <a:r>
              <a:t>Comparing distributions: Kolmogorov-Smirnov, t-test if assuming normality, etc.</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tatistical tests"/>
          <p:cNvSpPr txBox="1"/>
          <p:nvPr>
            <p:ph type="title"/>
          </p:nvPr>
        </p:nvSpPr>
        <p:spPr>
          <a:prstGeom prst="rect">
            <a:avLst/>
          </a:prstGeom>
        </p:spPr>
        <p:txBody>
          <a:bodyPr/>
          <a:lstStyle/>
          <a:p>
            <a:pPr/>
            <a:r>
              <a:t>Statistical tests</a:t>
            </a:r>
          </a:p>
        </p:txBody>
      </p:sp>
      <p:sp>
        <p:nvSpPr>
          <p:cNvPr id="346" name="“Can we reject the null hypothesis?”…"/>
          <p:cNvSpPr txBox="1"/>
          <p:nvPr>
            <p:ph type="body" idx="1"/>
          </p:nvPr>
        </p:nvSpPr>
        <p:spPr>
          <a:xfrm>
            <a:off x="252998" y="2007429"/>
            <a:ext cx="12293601" cy="6596198"/>
          </a:xfrm>
          <a:prstGeom prst="rect">
            <a:avLst/>
          </a:prstGeom>
        </p:spPr>
        <p:txBody>
          <a:bodyPr/>
          <a:lstStyle/>
          <a:p>
            <a:pPr/>
            <a:r>
              <a:t>“Can we reject the null hypothesis?” </a:t>
            </a:r>
          </a:p>
          <a:p>
            <a:pPr lvl="1"/>
            <a:r>
              <a:t>p-value large =&gt; null hypothesis Likely True.  (Probability obtain data if hypothesis True)</a:t>
            </a:r>
          </a:p>
          <a:p>
            <a:pPr lvl="1"/>
            <a:r>
              <a:t>Normality test: Null hypothesis=&gt;distribution is normal.</a:t>
            </a:r>
          </a:p>
          <a:p>
            <a:pPr lvl="1"/>
            <a:r>
              <a:t>Hypothesis testing: Null hypothesis=&gt;No relation between variables of interest</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tatistical tests"/>
          <p:cNvSpPr txBox="1"/>
          <p:nvPr>
            <p:ph type="title"/>
          </p:nvPr>
        </p:nvSpPr>
        <p:spPr>
          <a:prstGeom prst="rect">
            <a:avLst/>
          </a:prstGeom>
        </p:spPr>
        <p:txBody>
          <a:bodyPr/>
          <a:lstStyle/>
          <a:p>
            <a:pPr/>
            <a:r>
              <a:t>Statistical tests</a:t>
            </a:r>
          </a:p>
        </p:txBody>
      </p:sp>
      <p:sp>
        <p:nvSpPr>
          <p:cNvPr id="349" name="Useful when you have very little data and that you cannot obtain more…"/>
          <p:cNvSpPr txBox="1"/>
          <p:nvPr>
            <p:ph type="body" idx="1"/>
          </p:nvPr>
        </p:nvSpPr>
        <p:spPr>
          <a:prstGeom prst="rect">
            <a:avLst/>
          </a:prstGeom>
        </p:spPr>
        <p:txBody>
          <a:bodyPr/>
          <a:lstStyle/>
          <a:p>
            <a:pPr/>
            <a:r>
              <a:t>Useful when you have </a:t>
            </a:r>
            <a:r>
              <a:rPr b="1">
                <a:latin typeface="Gill Sans"/>
                <a:ea typeface="Gill Sans"/>
                <a:cs typeface="Gill Sans"/>
                <a:sym typeface="Gill Sans"/>
              </a:rPr>
              <a:t>very little data</a:t>
            </a:r>
            <a:r>
              <a:t> and that you </a:t>
            </a:r>
            <a:r>
              <a:rPr b="1">
                <a:latin typeface="Gill Sans"/>
                <a:ea typeface="Gill Sans"/>
                <a:cs typeface="Gill Sans"/>
                <a:sym typeface="Gill Sans"/>
              </a:rPr>
              <a:t>cannot obtain more</a:t>
            </a:r>
            <a:endParaRPr b="1">
              <a:latin typeface="Gill Sans"/>
              <a:ea typeface="Gill Sans"/>
              <a:cs typeface="Gill Sans"/>
              <a:sym typeface="Gill Sans"/>
            </a:endParaRPr>
          </a:p>
          <a:p>
            <a:pPr/>
            <a:r>
              <a:t>If you have large datasets, in general, these tests are useless</a:t>
            </a:r>
          </a:p>
          <a:p>
            <a:pPr lvl="1"/>
            <a:r>
              <a:t>Nothing is exactly normal</a:t>
            </a:r>
          </a:p>
          <a:p>
            <a:pPr lvl="1"/>
            <a:r>
              <a:t>No pairs of populations are exactly identical</a:t>
            </a:r>
          </a:p>
          <a:p>
            <a:pPr lvl="1"/>
            <a:r>
              <a:t>No variables are independent</a:t>
            </a:r>
          </a:p>
          <a:p>
            <a:pPr lvl="2"/>
            <a:r>
              <a:t>Having a cat and owning a SUV? Height of a person and their grades in high school? Etc.</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351" name="Why statistical tests?"/>
          <p:cNvSpPr txBox="1"/>
          <p:nvPr>
            <p:ph type="title"/>
          </p:nvPr>
        </p:nvSpPr>
        <p:spPr>
          <a:prstGeom prst="rect">
            <a:avLst/>
          </a:prstGeom>
        </p:spPr>
        <p:txBody>
          <a:bodyPr/>
          <a:lstStyle/>
          <a:p>
            <a:pPr/>
            <a:r>
              <a:t>Why statistical tests?</a:t>
            </a:r>
          </a:p>
        </p:txBody>
      </p:sp>
      <p:sp>
        <p:nvSpPr>
          <p:cNvPr id="352" name="I want to know if a variable follows a theoretical distribution…"/>
          <p:cNvSpPr txBox="1"/>
          <p:nvPr>
            <p:ph type="body" idx="1"/>
          </p:nvPr>
        </p:nvSpPr>
        <p:spPr>
          <a:prstGeom prst="rect">
            <a:avLst/>
          </a:prstGeom>
        </p:spPr>
        <p:txBody>
          <a:bodyPr/>
          <a:lstStyle/>
          <a:p>
            <a:pPr/>
            <a:r>
              <a:t>I want to know if a variable follows a theoretical distribution</a:t>
            </a:r>
          </a:p>
          <a:p>
            <a:pPr lvl="1"/>
            <a:r>
              <a:t>Normality: Shapiro-Wik, etc.</a:t>
            </a:r>
          </a:p>
          <a:p>
            <a:pPr lvl="1"/>
            <a:r>
              <a:t>Categorical variables: Chi-squared </a:t>
            </a:r>
            <a14:m>
              <m:oMath>
                <m:sSup>
                  <m:e>
                    <m:r>
                      <a:rPr xmlns:a="http://schemas.openxmlformats.org/drawingml/2006/main" sz="3050" i="1">
                        <a:solidFill>
                          <a:srgbClr val="525252"/>
                        </a:solidFill>
                        <a:latin typeface="Cambria Math" panose="02040503050406030204" pitchFamily="18" charset="0"/>
                      </a:rPr>
                      <m:t>χ</m:t>
                    </m:r>
                  </m:e>
                  <m:sup>
                    <m:r>
                      <a:rPr xmlns:a="http://schemas.openxmlformats.org/drawingml/2006/main" sz="3050" i="1">
                        <a:solidFill>
                          <a:srgbClr val="525252"/>
                        </a:solidFill>
                        <a:latin typeface="Cambria Math" panose="02040503050406030204" pitchFamily="18" charset="0"/>
                      </a:rPr>
                      <m:t>2</m:t>
                    </m:r>
                  </m:sup>
                </m:sSup>
              </m:oMath>
            </a14:m>
          </a:p>
          <a:p>
            <a:pPr lvl="1"/>
            <a:r>
              <a:t>=&gt;If you have enough real data, the answer is very likely no</a:t>
            </a:r>
          </a:p>
          <a:p>
            <a:pPr/>
            <a:r>
              <a:t>I want to know if two observed variables</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P-values"/>
          <p:cNvSpPr txBox="1"/>
          <p:nvPr>
            <p:ph type="title"/>
          </p:nvPr>
        </p:nvSpPr>
        <p:spPr>
          <a:xfrm>
            <a:off x="-987131" y="-250403"/>
            <a:ext cx="6009478" cy="2438401"/>
          </a:xfrm>
          <a:prstGeom prst="rect">
            <a:avLst/>
          </a:prstGeom>
        </p:spPr>
        <p:txBody>
          <a:bodyPr/>
          <a:lstStyle/>
          <a:p>
            <a:pPr/>
            <a:r>
              <a:t>P-values</a:t>
            </a:r>
          </a:p>
        </p:txBody>
      </p:sp>
      <p:pic>
        <p:nvPicPr>
          <p:cNvPr id="355" name="p_values.png" descr="p_values.png"/>
          <p:cNvPicPr>
            <a:picLocks noChangeAspect="1"/>
          </p:cNvPicPr>
          <p:nvPr/>
        </p:nvPicPr>
        <p:blipFill>
          <a:blip r:embed="rId2">
            <a:extLst/>
          </a:blip>
          <a:stretch>
            <a:fillRect/>
          </a:stretch>
        </p:blipFill>
        <p:spPr>
          <a:xfrm>
            <a:off x="102167" y="3164003"/>
            <a:ext cx="4645380" cy="6546577"/>
          </a:xfrm>
          <a:prstGeom prst="rect">
            <a:avLst/>
          </a:prstGeom>
          <a:ln w="12700">
            <a:miter lim="400000"/>
          </a:ln>
        </p:spPr>
      </p:pic>
      <p:pic>
        <p:nvPicPr>
          <p:cNvPr id="356" name="significant.png" descr="significant.png"/>
          <p:cNvPicPr>
            <a:picLocks noChangeAspect="1"/>
          </p:cNvPicPr>
          <p:nvPr/>
        </p:nvPicPr>
        <p:blipFill>
          <a:blip r:embed="rId3">
            <a:extLst/>
          </a:blip>
          <a:srcRect l="0" t="21008" r="0" b="0"/>
          <a:stretch>
            <a:fillRect/>
          </a:stretch>
        </p:blipFill>
        <p:spPr>
          <a:xfrm>
            <a:off x="8731155" y="83139"/>
            <a:ext cx="4204850" cy="9214059"/>
          </a:xfrm>
          <a:prstGeom prst="rect">
            <a:avLst/>
          </a:prstGeom>
          <a:ln w="12700">
            <a:miter lim="400000"/>
          </a:ln>
        </p:spPr>
      </p:pic>
      <p:pic>
        <p:nvPicPr>
          <p:cNvPr id="357" name="significant.png" descr="significant.png"/>
          <p:cNvPicPr>
            <a:picLocks noChangeAspect="1"/>
          </p:cNvPicPr>
          <p:nvPr/>
        </p:nvPicPr>
        <p:blipFill>
          <a:blip r:embed="rId3">
            <a:extLst/>
          </a:blip>
          <a:srcRect l="0" t="0" r="0" b="78545"/>
          <a:stretch>
            <a:fillRect/>
          </a:stretch>
        </p:blipFill>
        <p:spPr>
          <a:xfrm>
            <a:off x="3929739" y="139421"/>
            <a:ext cx="4799857" cy="2856674"/>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Class overview"/>
          <p:cNvSpPr txBox="1"/>
          <p:nvPr>
            <p:ph type="title"/>
          </p:nvPr>
        </p:nvSpPr>
        <p:spPr>
          <a:prstGeom prst="rect">
            <a:avLst/>
          </a:prstGeom>
        </p:spPr>
        <p:txBody>
          <a:bodyPr/>
          <a:lstStyle/>
          <a:p>
            <a:pPr/>
            <a:r>
              <a:t>Class overview</a:t>
            </a:r>
          </a:p>
        </p:txBody>
      </p:sp>
      <p:sp>
        <p:nvSpPr>
          <p:cNvPr id="185" name="Class page: http://cazabetremy.fr/Teaching/TIW/DAD.html…"/>
          <p:cNvSpPr txBox="1"/>
          <p:nvPr>
            <p:ph type="body" idx="1"/>
          </p:nvPr>
        </p:nvSpPr>
        <p:spPr>
          <a:xfrm>
            <a:off x="355600" y="2952673"/>
            <a:ext cx="12293600" cy="5842001"/>
          </a:xfrm>
          <a:prstGeom prst="rect">
            <a:avLst/>
          </a:prstGeom>
        </p:spPr>
        <p:txBody>
          <a:bodyPr/>
          <a:lstStyle/>
          <a:p>
            <a:pPr/>
            <a:r>
              <a:t>Class page: </a:t>
            </a:r>
            <a:r>
              <a:rPr u="sng">
                <a:hlinkClick r:id="rId2" invalidUrl="" action="" tgtFrame="" tooltip="" history="1" highlightClick="0" endSnd="0"/>
              </a:rPr>
              <a:t>http://cazabetremy.fr/Teaching/TIW/DAD.html</a:t>
            </a:r>
          </a:p>
          <a:p>
            <a:pPr lvl="1"/>
            <a:r>
              <a:t>All contents: slides, TP, data, corrections…</a:t>
            </a:r>
          </a:p>
          <a:p>
            <a:pPr/>
            <a:r>
              <a:t>Class divided in 2 independent parts: </a:t>
            </a:r>
          </a:p>
          <a:p>
            <a:pPr lvl="1"/>
            <a:r>
              <a:t>Monday: me, Analyse de de données, manipulation, visualization</a:t>
            </a:r>
          </a:p>
          <a:p>
            <a:pPr lvl="1"/>
            <a:r>
              <a:t>Wednesday: Fabien De Marchi (frequent patterns and others) (</a:t>
            </a:r>
            <a:r>
              <a:rPr>
                <a:solidFill>
                  <a:schemeClr val="accent4"/>
                </a:solidFill>
              </a:rPr>
              <a:t>dès ce mercredi</a:t>
            </a:r>
            <a:r>
              <a:t>)</a:t>
            </a:r>
          </a:p>
          <a:p>
            <a:pPr lvl="1"/>
          </a:p>
          <a:p>
            <a:pPr marL="232610" indent="-232610">
              <a:spcBef>
                <a:spcPts val="400"/>
              </a:spcBef>
              <a:buFont typeface="Lucida Grande"/>
              <a:buChar char="‣"/>
              <a:defRPr sz="2900"/>
            </a:pPr>
            <a:r>
              <a:t>My part: </a:t>
            </a:r>
          </a:p>
          <a:p>
            <a:pPr lvl="1"/>
            <a:r>
              <a:t>How to interpret real data</a:t>
            </a:r>
          </a:p>
          <a:p>
            <a:pPr lvl="1"/>
            <a:r>
              <a:t>How to explore it using custom interactive visualization </a:t>
            </a:r>
          </a:p>
          <a:p>
            <a:pPr lvl="2"/>
            <a:r>
              <a:t>Dash</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Descriptive statistics"/>
          <p:cNvSpPr txBox="1"/>
          <p:nvPr>
            <p:ph type="title"/>
          </p:nvPr>
        </p:nvSpPr>
        <p:spPr>
          <a:prstGeom prst="rect">
            <a:avLst/>
          </a:prstGeom>
        </p:spPr>
        <p:txBody>
          <a:bodyPr/>
          <a:lstStyle/>
          <a:p>
            <a:pPr/>
            <a:r>
              <a:t>Descriptive statistics</a:t>
            </a:r>
          </a:p>
        </p:txBody>
      </p:sp>
      <p:sp>
        <p:nvSpPr>
          <p:cNvPr id="360" name="My advice:…"/>
          <p:cNvSpPr txBox="1"/>
          <p:nvPr>
            <p:ph type="body" idx="1"/>
          </p:nvPr>
        </p:nvSpPr>
        <p:spPr>
          <a:prstGeom prst="rect">
            <a:avLst/>
          </a:prstGeom>
        </p:spPr>
        <p:txBody>
          <a:bodyPr/>
          <a:lstStyle/>
          <a:p>
            <a:pPr/>
            <a:r>
              <a:t>My advice:</a:t>
            </a:r>
          </a:p>
          <a:p>
            <a:pPr lvl="1"/>
            <a:r>
              <a:t>Plot the data</a:t>
            </a:r>
          </a:p>
          <a:p>
            <a:pPr lvl="1"/>
            <a:r>
              <a:t>If the relation is not so obvious that you have no doubts, don’t believe it</a:t>
            </a:r>
          </a:p>
          <a:p>
            <a:pPr lvl="1"/>
            <a:r>
              <a:t>Get more data :)</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362" name="Distribution comparison"/>
          <p:cNvSpPr txBox="1"/>
          <p:nvPr>
            <p:ph type="title"/>
          </p:nvPr>
        </p:nvSpPr>
        <p:spPr>
          <a:prstGeom prst="rect">
            <a:avLst/>
          </a:prstGeom>
        </p:spPr>
        <p:txBody>
          <a:bodyPr/>
          <a:lstStyle/>
          <a:p>
            <a:pPr/>
            <a:r>
              <a:t>Distribution comparison</a:t>
            </a:r>
          </a:p>
        </p:txBody>
      </p:sp>
      <p:sp>
        <p:nvSpPr>
          <p:cNvPr id="363" name="Distance between distributions:…"/>
          <p:cNvSpPr txBox="1"/>
          <p:nvPr>
            <p:ph type="body" idx="1"/>
          </p:nvPr>
        </p:nvSpPr>
        <p:spPr>
          <a:xfrm>
            <a:off x="355600" y="2247594"/>
            <a:ext cx="12293600" cy="6596197"/>
          </a:xfrm>
          <a:prstGeom prst="rect">
            <a:avLst/>
          </a:prstGeom>
        </p:spPr>
        <p:txBody>
          <a:bodyPr/>
          <a:lstStyle/>
          <a:p>
            <a:pPr/>
            <a:r>
              <a:t>Distance between distributions:</a:t>
            </a:r>
          </a:p>
          <a:p>
            <a:pPr lvl="1"/>
            <a:r>
              <a:t>Kolmogorov-Smirnov</a:t>
            </a:r>
          </a:p>
          <a:p>
            <a:pPr lvl="1"/>
            <a:r>
              <a:t>Kullback-leibler divergnece</a:t>
            </a:r>
          </a:p>
          <a:p>
            <a:pPr lvl="1"/>
            <a:r>
              <a:t>Wasserstein metric (earth mover’s distance)</a:t>
            </a:r>
          </a:p>
        </p:txBody>
      </p:sp>
      <p:pic>
        <p:nvPicPr>
          <p:cNvPr id="364" name="Image" descr="Image"/>
          <p:cNvPicPr>
            <a:picLocks noChangeAspect="1"/>
          </p:cNvPicPr>
          <p:nvPr/>
        </p:nvPicPr>
        <p:blipFill>
          <a:blip r:embed="rId2">
            <a:extLst/>
          </a:blip>
          <a:stretch>
            <a:fillRect/>
          </a:stretch>
        </p:blipFill>
        <p:spPr>
          <a:xfrm>
            <a:off x="9838077" y="7451839"/>
            <a:ext cx="2958729" cy="2438401"/>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366" name="P-values"/>
          <p:cNvSpPr txBox="1"/>
          <p:nvPr>
            <p:ph type="title"/>
          </p:nvPr>
        </p:nvSpPr>
        <p:spPr>
          <a:xfrm>
            <a:off x="-987131" y="-250403"/>
            <a:ext cx="6009478" cy="2438401"/>
          </a:xfrm>
          <a:prstGeom prst="rect">
            <a:avLst/>
          </a:prstGeom>
        </p:spPr>
        <p:txBody>
          <a:bodyPr/>
          <a:lstStyle/>
          <a:p>
            <a:pPr/>
            <a:r>
              <a:t>P-values</a:t>
            </a:r>
          </a:p>
        </p:txBody>
      </p:sp>
      <p:pic>
        <p:nvPicPr>
          <p:cNvPr id="367" name="p_values.png" descr="p_values.png"/>
          <p:cNvPicPr>
            <a:picLocks noChangeAspect="1"/>
          </p:cNvPicPr>
          <p:nvPr/>
        </p:nvPicPr>
        <p:blipFill>
          <a:blip r:embed="rId2">
            <a:extLst/>
          </a:blip>
          <a:stretch>
            <a:fillRect/>
          </a:stretch>
        </p:blipFill>
        <p:spPr>
          <a:xfrm>
            <a:off x="102167" y="3164003"/>
            <a:ext cx="4645380" cy="6546577"/>
          </a:xfrm>
          <a:prstGeom prst="rect">
            <a:avLst/>
          </a:prstGeom>
          <a:ln w="12700">
            <a:miter lim="400000"/>
          </a:ln>
        </p:spPr>
      </p:pic>
      <p:pic>
        <p:nvPicPr>
          <p:cNvPr id="368" name="significant.png" descr="significant.png"/>
          <p:cNvPicPr>
            <a:picLocks noChangeAspect="1"/>
          </p:cNvPicPr>
          <p:nvPr/>
        </p:nvPicPr>
        <p:blipFill>
          <a:blip r:embed="rId3">
            <a:extLst/>
          </a:blip>
          <a:srcRect l="0" t="21008" r="0" b="0"/>
          <a:stretch>
            <a:fillRect/>
          </a:stretch>
        </p:blipFill>
        <p:spPr>
          <a:xfrm>
            <a:off x="8731155" y="83139"/>
            <a:ext cx="4204850" cy="9214059"/>
          </a:xfrm>
          <a:prstGeom prst="rect">
            <a:avLst/>
          </a:prstGeom>
          <a:ln w="12700">
            <a:miter lim="400000"/>
          </a:ln>
        </p:spPr>
      </p:pic>
      <p:pic>
        <p:nvPicPr>
          <p:cNvPr id="369" name="significant.png" descr="significant.png"/>
          <p:cNvPicPr>
            <a:picLocks noChangeAspect="1"/>
          </p:cNvPicPr>
          <p:nvPr/>
        </p:nvPicPr>
        <p:blipFill>
          <a:blip r:embed="rId3">
            <a:extLst/>
          </a:blip>
          <a:srcRect l="0" t="0" r="0" b="78545"/>
          <a:stretch>
            <a:fillRect/>
          </a:stretch>
        </p:blipFill>
        <p:spPr>
          <a:xfrm>
            <a:off x="3929739" y="139421"/>
            <a:ext cx="4799857" cy="2856674"/>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Variable interactions"/>
          <p:cNvSpPr txBox="1"/>
          <p:nvPr>
            <p:ph type="title"/>
          </p:nvPr>
        </p:nvSpPr>
        <p:spPr>
          <a:prstGeom prst="rect">
            <a:avLst/>
          </a:prstGeom>
        </p:spPr>
        <p:txBody>
          <a:bodyPr/>
          <a:lstStyle/>
          <a:p>
            <a:pPr/>
            <a:r>
              <a:t>Variable interactions</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Covariance matrix"/>
          <p:cNvSpPr txBox="1"/>
          <p:nvPr>
            <p:ph type="title"/>
          </p:nvPr>
        </p:nvSpPr>
        <p:spPr>
          <a:prstGeom prst="rect">
            <a:avLst/>
          </a:prstGeom>
        </p:spPr>
        <p:txBody>
          <a:bodyPr/>
          <a:lstStyle/>
          <a:p>
            <a:pPr/>
            <a:r>
              <a:t>Covariance matrix</a:t>
            </a:r>
          </a:p>
        </p:txBody>
      </p:sp>
      <p:sp>
        <p:nvSpPr>
          <p:cNvPr id="374" name="Covariance matrix…"/>
          <p:cNvSpPr txBox="1"/>
          <p:nvPr>
            <p:ph type="body" idx="1"/>
          </p:nvPr>
        </p:nvSpPr>
        <p:spPr>
          <a:xfrm>
            <a:off x="355600" y="2691532"/>
            <a:ext cx="12293600" cy="6834336"/>
          </a:xfrm>
          <a:prstGeom prst="rect">
            <a:avLst/>
          </a:prstGeom>
        </p:spPr>
        <p:txBody>
          <a:bodyPr/>
          <a:lstStyle/>
          <a:p>
            <a:pPr/>
            <a:r>
              <a:t>Covariance matrix </a:t>
            </a:r>
            <a14:m>
              <m:oMath>
                <m:r>
                  <m:rPr>
                    <m:sty m:val="p"/>
                  </m:rPr>
                  <a:rPr xmlns:a="http://schemas.openxmlformats.org/drawingml/2006/main" sz="4000" i="1">
                    <a:solidFill>
                      <a:srgbClr val="525252"/>
                    </a:solidFill>
                    <a:latin typeface="Cambria Math" panose="02040503050406030204" pitchFamily="18" charset="0"/>
                  </a:rPr>
                  <m:t>K</m:t>
                </m:r>
              </m:oMath>
            </a14:m>
          </a:p>
          <a:p>
            <a:pPr lvl="1"/>
            <a:r>
              <a:t>Extension of  Variance to multivariate data</a:t>
            </a:r>
          </a:p>
          <a:p>
            <a:pPr lvl="1"/>
            <a14:m>
              <m:oMathPara>
                <m:oMathParaPr>
                  <m:jc m:val="left"/>
                </m:oMathParaPr>
                <m:oMath>
                  <m:r>
                    <m:rPr>
                      <m:sty m:val="p"/>
                    </m:rPr>
                    <a:rPr xmlns:a="http://schemas.openxmlformats.org/drawingml/2006/main" sz="3050" i="1">
                      <a:solidFill>
                        <a:srgbClr val="525252"/>
                      </a:solidFill>
                      <a:latin typeface="Cambria Math" panose="02040503050406030204" pitchFamily="18" charset="0"/>
                    </a:rPr>
                    <m:t>Var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E</m:t>
                  </m:r>
                  <m:d>
                    <m:dPr>
                      <m:ctrlPr>
                        <a:rPr xmlns:a="http://schemas.openxmlformats.org/drawingml/2006/main" sz="3050" i="1">
                          <a:solidFill>
                            <a:srgbClr val="525252"/>
                          </a:solidFill>
                          <a:latin typeface="Cambria Math" panose="02040503050406030204" pitchFamily="18" charset="0"/>
                        </a:rPr>
                      </m:ctrlPr>
                      <m:begChr m:val="["/>
                      <m:endChr m:val="]"/>
                    </m:dPr>
                    <m:e>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μ</m:t>
                      </m:r>
                      <m:sSup>
                        <m:e>
                          <m:r>
                            <a:rPr xmlns:a="http://schemas.openxmlformats.org/drawingml/2006/main" sz="3050" i="1">
                              <a:solidFill>
                                <a:srgbClr val="525252"/>
                              </a:solidFill>
                              <a:latin typeface="Cambria Math" panose="02040503050406030204" pitchFamily="18" charset="0"/>
                            </a:rPr>
                            <m:t>)</m:t>
                          </m:r>
                        </m:e>
                        <m:sup>
                          <m:r>
                            <a:rPr xmlns:a="http://schemas.openxmlformats.org/drawingml/2006/main" sz="3050" i="1">
                              <a:solidFill>
                                <a:srgbClr val="525252"/>
                              </a:solidFill>
                              <a:latin typeface="Cambria Math" panose="02040503050406030204" pitchFamily="18" charset="0"/>
                            </a:rPr>
                            <m:t>2</m:t>
                          </m:r>
                        </m:sup>
                      </m:sSup>
                    </m:e>
                  </m:d>
                </m:oMath>
              </m:oMathPara>
            </a14:m>
          </a:p>
          <a:p>
            <a:pPr lvl="1"/>
            <a14:m>
              <m:oMathPara>
                <m:oMathParaPr>
                  <m:jc m:val="left"/>
                </m:oMathParaPr>
                <m:oMath>
                  <m:r>
                    <m:rPr>
                      <m:sty m:val="p"/>
                    </m:rPr>
                    <a:rPr xmlns:a="http://schemas.openxmlformats.org/drawingml/2006/main" sz="3050" i="1">
                      <a:solidFill>
                        <a:srgbClr val="525252"/>
                      </a:solidFill>
                      <a:latin typeface="Cambria Math" panose="02040503050406030204" pitchFamily="18" charset="0"/>
                    </a:rPr>
                    <m:t>cov</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sSub>
                    <m:e>
                      <m:r>
                        <m:rPr>
                          <m:sty m:val="p"/>
                        </m:rPr>
                        <a:rPr xmlns:a="http://schemas.openxmlformats.org/drawingml/2006/main" sz="3050" i="1">
                          <a:solidFill>
                            <a:srgbClr val="525252"/>
                          </a:solidFill>
                          <a:latin typeface="Cambria Math" panose="02040503050406030204" pitchFamily="18" charset="0"/>
                        </a:rPr>
                        <m:t>K</m:t>
                      </m:r>
                    </m:e>
                    <m:sub>
                      <m:r>
                        <m:rPr>
                          <m:sty m:val="b"/>
                        </m:rPr>
                        <a:rPr xmlns:a="http://schemas.openxmlformats.org/drawingml/2006/main" sz="3050" i="1">
                          <a:solidFill>
                            <a:srgbClr val="525252"/>
                          </a:solidFill>
                          <a:latin typeface="Cambria Math" panose="02040503050406030204" pitchFamily="18" charset="0"/>
                        </a:rPr>
                        <m:t>X</m:t>
                      </m:r>
                      <m:r>
                        <m:rPr>
                          <m:sty m:val="b"/>
                        </m:rPr>
                        <a:rPr xmlns:a="http://schemas.openxmlformats.org/drawingml/2006/main" sz="3050" i="1">
                          <a:solidFill>
                            <a:srgbClr val="525252"/>
                          </a:solidFill>
                          <a:latin typeface="Cambria Math" panose="02040503050406030204" pitchFamily="18" charset="0"/>
                        </a:rPr>
                        <m:t>Y</m:t>
                      </m:r>
                    </m:sub>
                  </m:sSub>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E</m:t>
                  </m:r>
                  <m:d>
                    <m:dPr>
                      <m:ctrlPr>
                        <a:rPr xmlns:a="http://schemas.openxmlformats.org/drawingml/2006/main" sz="3050" i="1">
                          <a:solidFill>
                            <a:srgbClr val="525252"/>
                          </a:solidFill>
                          <a:latin typeface="Cambria Math" panose="02040503050406030204" pitchFamily="18" charset="0"/>
                        </a:rPr>
                      </m:ctrlPr>
                      <m:begChr m:val="["/>
                      <m:endChr m:val="]"/>
                    </m:dPr>
                    <m:e>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E</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E</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sSup>
                        <m:e>
                          <m:r>
                            <a:rPr xmlns:a="http://schemas.openxmlformats.org/drawingml/2006/main" sz="3050" i="1">
                              <a:solidFill>
                                <a:srgbClr val="525252"/>
                              </a:solidFill>
                              <a:latin typeface="Cambria Math" panose="02040503050406030204" pitchFamily="18" charset="0"/>
                            </a:rPr>
                            <m:t>)</m:t>
                          </m:r>
                        </m:e>
                        <m:sup>
                          <m:r>
                            <m:rPr>
                              <m:sty m:val="p"/>
                            </m:rPr>
                            <a:rPr xmlns:a="http://schemas.openxmlformats.org/drawingml/2006/main" sz="3050" i="1">
                              <a:solidFill>
                                <a:srgbClr val="525252"/>
                              </a:solidFill>
                              <a:latin typeface="Cambria Math" panose="02040503050406030204" pitchFamily="18" charset="0"/>
                            </a:rPr>
                            <m:t>T</m:t>
                          </m:r>
                        </m:sup>
                      </m:sSup>
                    </m:e>
                  </m:d>
                </m:oMath>
              </m:oMathPara>
            </a14:m>
          </a:p>
          <a:p>
            <a:pPr lvl="2"/>
            <a:r>
              <a:t>How much observation X differs from the mean ?  And Y ? </a:t>
            </a:r>
          </a:p>
          <a:p>
            <a:pPr lvl="2"/>
            <a:r>
              <a:t>Multiply the respective divergences of X and of  Y for each item</a:t>
            </a:r>
          </a:p>
          <a:p>
            <a:pPr lvl="2"/>
            <a:r>
              <a:t>Take the average</a:t>
            </a:r>
          </a:p>
          <a:p>
            <a:pPr lvl="1"/>
            <a:r>
              <a:t>=&gt; </a:t>
            </a:r>
            <a14:m>
              <m:oMath>
                <m:r>
                  <m:rPr>
                    <m:sty m:val="p"/>
                  </m:rPr>
                  <a:rPr xmlns:a="http://schemas.openxmlformats.org/drawingml/2006/main" sz="3050" i="1">
                    <a:solidFill>
                      <a:srgbClr val="525252"/>
                    </a:solidFill>
                    <a:latin typeface="Cambria Math" panose="02040503050406030204" pitchFamily="18" charset="0"/>
                  </a:rPr>
                  <m:t>cov</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Var</m:t>
                </m:r>
                <m:r>
                  <a:rPr xmlns:a="http://schemas.openxmlformats.org/drawingml/2006/main" sz="3050" i="1">
                    <a:solidFill>
                      <a:srgbClr val="525252"/>
                    </a:solidFill>
                    <a:latin typeface="Cambria Math" panose="02040503050406030204" pitchFamily="18" charset="0"/>
                  </a:rPr>
                  <m:t>(</m:t>
                </m:r>
                <m:r>
                  <m:rPr>
                    <m:sty m:val="b"/>
                  </m:rP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oMath>
            </a14:m>
          </a:p>
          <a:p>
            <a:pPr/>
            <a:r>
              <a:t>Covariance is hardly interpretable by itself.</a:t>
            </a:r>
          </a:p>
          <a:p>
            <a:pPr lvl="1"/>
            <a:r>
              <a:t>If &gt;0, divergences tend to be in the same direction</a:t>
            </a:r>
          </a:p>
          <a:p>
            <a:pPr lvl="1"/>
            <a:r>
              <a:t>Normalize it to obtain the “correlation coefficient”</a:t>
            </a:r>
          </a:p>
        </p:txBody>
      </p:sp>
      <p:pic>
        <p:nvPicPr>
          <p:cNvPr id="375" name="covariance-matrix-formula-1639455560.png" descr="covariance-matrix-formula-1639455560.png"/>
          <p:cNvPicPr>
            <a:picLocks noChangeAspect="1"/>
          </p:cNvPicPr>
          <p:nvPr/>
        </p:nvPicPr>
        <p:blipFill>
          <a:blip r:embed="rId2">
            <a:extLst/>
          </a:blip>
          <a:stretch>
            <a:fillRect/>
          </a:stretch>
        </p:blipFill>
        <p:spPr>
          <a:xfrm>
            <a:off x="7753730" y="2376752"/>
            <a:ext cx="5283127" cy="2532768"/>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Correlation coefficient"/>
          <p:cNvSpPr txBox="1"/>
          <p:nvPr>
            <p:ph type="title"/>
          </p:nvPr>
        </p:nvSpPr>
        <p:spPr>
          <a:prstGeom prst="rect">
            <a:avLst/>
          </a:prstGeom>
        </p:spPr>
        <p:txBody>
          <a:bodyPr/>
          <a:lstStyle/>
          <a:p>
            <a:pPr/>
            <a:r>
              <a:t>Correlation coefficient</a:t>
            </a:r>
          </a:p>
        </p:txBody>
      </p:sp>
      <p:sp>
        <p:nvSpPr>
          <p:cNvPr id="378" name="Pearson correlation coefficient :…"/>
          <p:cNvSpPr txBox="1"/>
          <p:nvPr>
            <p:ph type="body" idx="1"/>
          </p:nvPr>
        </p:nvSpPr>
        <p:spPr>
          <a:xfrm>
            <a:off x="499227" y="2299822"/>
            <a:ext cx="12293601" cy="6834335"/>
          </a:xfrm>
          <a:prstGeom prst="rect">
            <a:avLst/>
          </a:prstGeom>
        </p:spPr>
        <p:txBody>
          <a:bodyPr/>
          <a:lstStyle/>
          <a:p>
            <a:pPr/>
            <a:r>
              <a:t>Pearson correlation coefficient : </a:t>
            </a:r>
            <a14:m>
              <m:oMath>
                <m:sSub>
                  <m:e>
                    <m:r>
                      <a:rPr xmlns:a="http://schemas.openxmlformats.org/drawingml/2006/main" sz="4000" i="1">
                        <a:solidFill>
                          <a:srgbClr val="525252"/>
                        </a:solidFill>
                        <a:latin typeface="Cambria Math" panose="02040503050406030204" pitchFamily="18" charset="0"/>
                      </a:rPr>
                      <m:t>ρ</m:t>
                    </m:r>
                  </m:e>
                  <m:sub>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Y</m:t>
                    </m:r>
                  </m:sub>
                </m:sSub>
                <m:r>
                  <a:rPr xmlns:a="http://schemas.openxmlformats.org/drawingml/2006/main" sz="4000" i="1">
                    <a:solidFill>
                      <a:srgbClr val="525252"/>
                    </a:solidFill>
                    <a:latin typeface="Cambria Math" panose="02040503050406030204" pitchFamily="18" charset="0"/>
                  </a:rPr>
                  <m:t>=</m:t>
                </m:r>
                <m:f>
                  <m:fPr>
                    <m:ctrlPr>
                      <a:rPr xmlns:a="http://schemas.openxmlformats.org/drawingml/2006/main" sz="4000" i="1">
                        <a:solidFill>
                          <a:srgbClr val="525252"/>
                        </a:solidFill>
                        <a:latin typeface="Cambria Math" panose="02040503050406030204" pitchFamily="18" charset="0"/>
                      </a:rPr>
                    </m:ctrlPr>
                    <m:type m:val="bar"/>
                  </m:fPr>
                  <m:num>
                    <m:r>
                      <m:rPr>
                        <m:sty m:val="p"/>
                      </m:rPr>
                      <a:rPr xmlns:a="http://schemas.openxmlformats.org/drawingml/2006/main" sz="4000" i="1">
                        <a:solidFill>
                          <a:srgbClr val="525252"/>
                        </a:solidFill>
                        <a:latin typeface="Cambria Math" panose="02040503050406030204" pitchFamily="18" charset="0"/>
                      </a:rPr>
                      <m:t>cov</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Y</m:t>
                    </m:r>
                    <m:r>
                      <a:rPr xmlns:a="http://schemas.openxmlformats.org/drawingml/2006/main" sz="4000" i="1">
                        <a:solidFill>
                          <a:srgbClr val="525252"/>
                        </a:solidFill>
                        <a:latin typeface="Cambria Math" panose="02040503050406030204" pitchFamily="18" charset="0"/>
                      </a:rPr>
                      <m:t>)</m:t>
                    </m:r>
                  </m:num>
                  <m:den>
                    <m:sSub>
                      <m:e>
                        <m:r>
                          <a:rPr xmlns:a="http://schemas.openxmlformats.org/drawingml/2006/main" sz="4000" i="1">
                            <a:solidFill>
                              <a:srgbClr val="525252"/>
                            </a:solidFill>
                            <a:latin typeface="Cambria Math" panose="02040503050406030204" pitchFamily="18" charset="0"/>
                          </a:rPr>
                          <m:t>σ</m:t>
                        </m:r>
                      </m:e>
                      <m:sub>
                        <m:r>
                          <a:rPr xmlns:a="http://schemas.openxmlformats.org/drawingml/2006/main" sz="4000" i="1">
                            <a:solidFill>
                              <a:srgbClr val="525252"/>
                            </a:solidFill>
                            <a:latin typeface="Cambria Math" panose="02040503050406030204" pitchFamily="18" charset="0"/>
                          </a:rPr>
                          <m:t>X</m:t>
                        </m:r>
                      </m:sub>
                    </m:sSub>
                    <m:sSub>
                      <m:e>
                        <m:r>
                          <a:rPr xmlns:a="http://schemas.openxmlformats.org/drawingml/2006/main" sz="4000" i="1">
                            <a:solidFill>
                              <a:srgbClr val="525252"/>
                            </a:solidFill>
                            <a:latin typeface="Cambria Math" panose="02040503050406030204" pitchFamily="18" charset="0"/>
                          </a:rPr>
                          <m:t>σ</m:t>
                        </m:r>
                      </m:e>
                      <m:sub>
                        <m:r>
                          <a:rPr xmlns:a="http://schemas.openxmlformats.org/drawingml/2006/main" sz="4000" i="1">
                            <a:solidFill>
                              <a:srgbClr val="525252"/>
                            </a:solidFill>
                            <a:latin typeface="Cambria Math" panose="02040503050406030204" pitchFamily="18" charset="0"/>
                          </a:rPr>
                          <m:t>Y</m:t>
                        </m:r>
                      </m:sub>
                    </m:sSub>
                  </m:den>
                </m:f>
              </m:oMath>
            </a14:m>
          </a:p>
          <a:p>
            <a:pPr lvl="1"/>
            <a:r>
              <a:t>Normalize the Covariance by the Standard deviation.</a:t>
            </a:r>
          </a:p>
          <a:p>
            <a:pPr lvl="1"/>
            <a:r>
              <a:t>Independent from magnitude, i.e., no need to have normalized data</a:t>
            </a:r>
          </a:p>
          <a:p>
            <a:pPr lvl="1"/>
            <a:r>
              <a:t>Value in -1, +1. </a:t>
            </a:r>
          </a:p>
          <a:p>
            <a:pPr lvl="2"/>
            <a:r>
              <a:t>+1 means a perfect positive linear correlation, i.e., X=aY</a:t>
            </a:r>
          </a:p>
          <a:p>
            <a:pPr lvl="2"/>
            <a:r>
              <a:t>-1 a negative one, i.e., X=-bY</a:t>
            </a:r>
          </a:p>
          <a:p>
            <a:pPr lvl="1"/>
            <a:r>
              <a:t>0 can mean many different things</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0" name="Correlation coefficient"/>
          <p:cNvSpPr txBox="1"/>
          <p:nvPr>
            <p:ph type="title"/>
          </p:nvPr>
        </p:nvSpPr>
        <p:spPr>
          <a:prstGeom prst="rect">
            <a:avLst/>
          </a:prstGeom>
        </p:spPr>
        <p:txBody>
          <a:bodyPr/>
          <a:lstStyle/>
          <a:p>
            <a:pPr/>
            <a:r>
              <a:t>Correlation coefficient</a:t>
            </a:r>
          </a:p>
        </p:txBody>
      </p:sp>
      <p:grpSp>
        <p:nvGrpSpPr>
          <p:cNvPr id="383" name="Correlation_examples2.svg.png"/>
          <p:cNvGrpSpPr/>
          <p:nvPr/>
        </p:nvGrpSpPr>
        <p:grpSpPr>
          <a:xfrm>
            <a:off x="3032081" y="2104833"/>
            <a:ext cx="7800575" cy="3777257"/>
            <a:chOff x="0" y="0"/>
            <a:chExt cx="7800574" cy="3777255"/>
          </a:xfrm>
        </p:grpSpPr>
        <p:pic>
          <p:nvPicPr>
            <p:cNvPr id="382" name="Correlation_examples2.svg.png" descr="Correlation_examples2.svg.png"/>
            <p:cNvPicPr>
              <a:picLocks noChangeAspect="1"/>
            </p:cNvPicPr>
            <p:nvPr/>
          </p:nvPicPr>
          <p:blipFill>
            <a:blip r:embed="rId2">
              <a:extLst/>
            </a:blip>
            <a:stretch>
              <a:fillRect/>
            </a:stretch>
          </p:blipFill>
          <p:spPr>
            <a:xfrm>
              <a:off x="127000" y="88900"/>
              <a:ext cx="7546575" cy="3447056"/>
            </a:xfrm>
            <a:prstGeom prst="rect">
              <a:avLst/>
            </a:prstGeom>
            <a:ln>
              <a:noFill/>
            </a:ln>
            <a:effectLst/>
          </p:spPr>
        </p:pic>
        <p:pic>
          <p:nvPicPr>
            <p:cNvPr id="381" name="Correlation_examples2.svg.png" descr="Correlation_examples2.svg.png"/>
            <p:cNvPicPr>
              <a:picLocks noChangeAspect="0"/>
            </p:cNvPicPr>
            <p:nvPr/>
          </p:nvPicPr>
          <p:blipFill>
            <a:blip r:embed="rId3">
              <a:extLst/>
            </a:blip>
            <a:stretch>
              <a:fillRect/>
            </a:stretch>
          </p:blipFill>
          <p:spPr>
            <a:xfrm>
              <a:off x="0" y="0"/>
              <a:ext cx="7800575" cy="3777256"/>
            </a:xfrm>
            <a:prstGeom prst="rect">
              <a:avLst/>
            </a:prstGeom>
            <a:effectLst/>
          </p:spPr>
        </p:pic>
      </p:grpSp>
      <p:pic>
        <p:nvPicPr>
          <p:cNvPr id="384" name="DataSaurus Dozen.gif" descr="DataSaurus Dozen.gif"/>
          <p:cNvPicPr>
            <a:picLocks noChangeAspect="0"/>
          </p:cNvPicPr>
          <p:nvPr/>
        </p:nvPicPr>
        <p:blipFill>
          <a:blip r:embed="rId4">
            <a:extLst/>
          </a:blip>
          <a:stretch>
            <a:fillRect/>
          </a:stretch>
        </p:blipFill>
        <p:spPr>
          <a:xfrm>
            <a:off x="2739367" y="6248234"/>
            <a:ext cx="8085162" cy="3245797"/>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Correlation coefficient"/>
          <p:cNvSpPr txBox="1"/>
          <p:nvPr>
            <p:ph type="title"/>
          </p:nvPr>
        </p:nvSpPr>
        <p:spPr>
          <a:prstGeom prst="rect">
            <a:avLst/>
          </a:prstGeom>
        </p:spPr>
        <p:txBody>
          <a:bodyPr/>
          <a:lstStyle/>
          <a:p>
            <a:pPr/>
            <a:r>
              <a:t>Correlation coefficient</a:t>
            </a:r>
          </a:p>
        </p:txBody>
      </p:sp>
      <p:sp>
        <p:nvSpPr>
          <p:cNvPr id="387" name="Other possible interpretation, e.g.…"/>
          <p:cNvSpPr txBox="1"/>
          <p:nvPr>
            <p:ph type="body" idx="1"/>
          </p:nvPr>
        </p:nvSpPr>
        <p:spPr>
          <a:prstGeom prst="rect">
            <a:avLst/>
          </a:prstGeom>
        </p:spPr>
        <p:txBody>
          <a:bodyPr/>
          <a:lstStyle/>
          <a:p>
            <a:pPr/>
            <a:r>
              <a:t>Other possible interpretation, e.g.</a:t>
            </a:r>
          </a:p>
          <a:p>
            <a:pPr lvl="1"/>
            <a:r>
              <a:t>Cosine similarity of the vectors defined by the observations…</a:t>
            </a:r>
          </a:p>
          <a:p>
            <a:pPr/>
            <a:r>
              <a:t>0.7 ? Is it a high or low value ? </a:t>
            </a:r>
          </a:p>
          <a:p>
            <a:pPr lvl="1"/>
            <a:r>
              <a:t>It depends.</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9" name="Nonlinear relationships"/>
          <p:cNvSpPr txBox="1"/>
          <p:nvPr>
            <p:ph type="title"/>
          </p:nvPr>
        </p:nvSpPr>
        <p:spPr>
          <a:prstGeom prst="rect">
            <a:avLst/>
          </a:prstGeom>
        </p:spPr>
        <p:txBody>
          <a:bodyPr/>
          <a:lstStyle/>
          <a:p>
            <a:pPr/>
            <a:r>
              <a:t>Nonlinear relationships</a:t>
            </a:r>
          </a:p>
        </p:txBody>
      </p:sp>
      <p:grpSp>
        <p:nvGrpSpPr>
          <p:cNvPr id="392" name="nonlinear11-768x502.jpg"/>
          <p:cNvGrpSpPr/>
          <p:nvPr/>
        </p:nvGrpSpPr>
        <p:grpSpPr>
          <a:xfrm>
            <a:off x="1963603" y="2561217"/>
            <a:ext cx="7644371" cy="5160886"/>
            <a:chOff x="0" y="0"/>
            <a:chExt cx="7644369" cy="5160884"/>
          </a:xfrm>
        </p:grpSpPr>
        <p:pic>
          <p:nvPicPr>
            <p:cNvPr id="391" name="nonlinear11-768x502.jpg" descr="nonlinear11-768x502.jpg"/>
            <p:cNvPicPr>
              <a:picLocks noChangeAspect="1"/>
            </p:cNvPicPr>
            <p:nvPr/>
          </p:nvPicPr>
          <p:blipFill>
            <a:blip r:embed="rId2">
              <a:extLst/>
            </a:blip>
            <a:stretch>
              <a:fillRect/>
            </a:stretch>
          </p:blipFill>
          <p:spPr>
            <a:xfrm>
              <a:off x="127000" y="88900"/>
              <a:ext cx="7390370" cy="4830685"/>
            </a:xfrm>
            <a:prstGeom prst="rect">
              <a:avLst/>
            </a:prstGeom>
            <a:ln>
              <a:noFill/>
            </a:ln>
            <a:effectLst/>
          </p:spPr>
        </p:pic>
        <p:pic>
          <p:nvPicPr>
            <p:cNvPr id="390" name="nonlinear11-768x502.jpg" descr="nonlinear11-768x502.jpg"/>
            <p:cNvPicPr>
              <a:picLocks noChangeAspect="0"/>
            </p:cNvPicPr>
            <p:nvPr/>
          </p:nvPicPr>
          <p:blipFill>
            <a:blip r:embed="rId3">
              <a:extLst/>
            </a:blip>
            <a:stretch>
              <a:fillRect/>
            </a:stretch>
          </p:blipFill>
          <p:spPr>
            <a:xfrm>
              <a:off x="0" y="0"/>
              <a:ext cx="7644370" cy="5160885"/>
            </a:xfrm>
            <a:prstGeom prst="rect">
              <a:avLst/>
            </a:prstGeom>
            <a:effectLst/>
          </p:spPr>
        </p:pic>
      </p:grpSp>
      <p:sp>
        <p:nvSpPr>
          <p:cNvPr id="393" name="Linear relationship…"/>
          <p:cNvSpPr txBox="1"/>
          <p:nvPr/>
        </p:nvSpPr>
        <p:spPr>
          <a:xfrm>
            <a:off x="3820457" y="7748326"/>
            <a:ext cx="3930663"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Linear relationship</a:t>
            </a:r>
          </a:p>
          <a:p>
            <a:pPr/>
            <a:r>
              <a:t>Y=a+bX+e </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Nonlinear relationships"/>
          <p:cNvSpPr txBox="1"/>
          <p:nvPr>
            <p:ph type="title"/>
          </p:nvPr>
        </p:nvSpPr>
        <p:spPr>
          <a:prstGeom prst="rect">
            <a:avLst/>
          </a:prstGeom>
        </p:spPr>
        <p:txBody>
          <a:bodyPr/>
          <a:lstStyle/>
          <a:p>
            <a:pPr/>
            <a:r>
              <a:t>Nonlinear relationships</a:t>
            </a:r>
          </a:p>
        </p:txBody>
      </p:sp>
      <p:grpSp>
        <p:nvGrpSpPr>
          <p:cNvPr id="398" name="nonlinear14-768x494.jpg"/>
          <p:cNvGrpSpPr/>
          <p:nvPr/>
        </p:nvGrpSpPr>
        <p:grpSpPr>
          <a:xfrm>
            <a:off x="297098" y="2397732"/>
            <a:ext cx="5562068" cy="3744505"/>
            <a:chOff x="0" y="0"/>
            <a:chExt cx="5562067" cy="3744503"/>
          </a:xfrm>
        </p:grpSpPr>
        <p:pic>
          <p:nvPicPr>
            <p:cNvPr id="397" name="nonlinear14-768x494.jpg" descr="nonlinear14-768x494.jpg"/>
            <p:cNvPicPr>
              <a:picLocks noChangeAspect="1"/>
            </p:cNvPicPr>
            <p:nvPr/>
          </p:nvPicPr>
          <p:blipFill>
            <a:blip r:embed="rId2">
              <a:extLst/>
            </a:blip>
            <a:stretch>
              <a:fillRect/>
            </a:stretch>
          </p:blipFill>
          <p:spPr>
            <a:xfrm>
              <a:off x="127000" y="88900"/>
              <a:ext cx="5308068" cy="3414304"/>
            </a:xfrm>
            <a:prstGeom prst="rect">
              <a:avLst/>
            </a:prstGeom>
            <a:ln>
              <a:noFill/>
            </a:ln>
            <a:effectLst/>
          </p:spPr>
        </p:pic>
        <p:pic>
          <p:nvPicPr>
            <p:cNvPr id="396" name="nonlinear14-768x494.jpg" descr="nonlinear14-768x494.jpg"/>
            <p:cNvPicPr>
              <a:picLocks noChangeAspect="0"/>
            </p:cNvPicPr>
            <p:nvPr/>
          </p:nvPicPr>
          <p:blipFill>
            <a:blip r:embed="rId3">
              <a:extLst/>
            </a:blip>
            <a:stretch>
              <a:fillRect/>
            </a:stretch>
          </p:blipFill>
          <p:spPr>
            <a:xfrm>
              <a:off x="0" y="0"/>
              <a:ext cx="5562068" cy="3744504"/>
            </a:xfrm>
            <a:prstGeom prst="rect">
              <a:avLst/>
            </a:prstGeom>
            <a:effectLst/>
          </p:spPr>
        </p:pic>
      </p:grpSp>
      <p:sp>
        <p:nvSpPr>
          <p:cNvPr id="399" name="Monotonous, non-linear"/>
          <p:cNvSpPr txBox="1"/>
          <p:nvPr/>
        </p:nvSpPr>
        <p:spPr>
          <a:xfrm>
            <a:off x="3013851" y="7622244"/>
            <a:ext cx="512300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Monotonous, non-linear</a:t>
            </a:r>
          </a:p>
        </p:txBody>
      </p:sp>
      <p:pic>
        <p:nvPicPr>
          <p:cNvPr id="400" name="nonlinear15-768x520.jpg" descr="nonlinear15-768x520.jpg"/>
          <p:cNvPicPr>
            <a:picLocks noChangeAspect="1"/>
          </p:cNvPicPr>
          <p:nvPr/>
        </p:nvPicPr>
        <p:blipFill>
          <a:blip r:embed="rId4">
            <a:extLst/>
          </a:blip>
          <a:stretch>
            <a:fillRect/>
          </a:stretch>
        </p:blipFill>
        <p:spPr>
          <a:xfrm>
            <a:off x="6536652" y="2192310"/>
            <a:ext cx="5712878" cy="3868094"/>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7" name="Objective"/>
          <p:cNvSpPr txBox="1"/>
          <p:nvPr>
            <p:ph type="title"/>
          </p:nvPr>
        </p:nvSpPr>
        <p:spPr>
          <a:prstGeom prst="rect">
            <a:avLst/>
          </a:prstGeom>
        </p:spPr>
        <p:txBody>
          <a:bodyPr/>
          <a:lstStyle/>
          <a:p>
            <a:pPr/>
            <a:r>
              <a:t>Objective</a:t>
            </a:r>
          </a:p>
        </p:txBody>
      </p:sp>
      <p:sp>
        <p:nvSpPr>
          <p:cNvPr id="188" name="Data is everywhere:…"/>
          <p:cNvSpPr txBox="1"/>
          <p:nvPr>
            <p:ph type="body" idx="1"/>
          </p:nvPr>
        </p:nvSpPr>
        <p:spPr>
          <a:xfrm>
            <a:off x="355600" y="2362712"/>
            <a:ext cx="12293600" cy="6815868"/>
          </a:xfrm>
          <a:prstGeom prst="rect">
            <a:avLst/>
          </a:prstGeom>
        </p:spPr>
        <p:txBody>
          <a:bodyPr/>
          <a:lstStyle/>
          <a:p>
            <a:pPr/>
            <a:r>
              <a:t>Data is everywhere: </a:t>
            </a:r>
          </a:p>
          <a:p>
            <a:pPr lvl="1"/>
            <a:r>
              <a:t>Clients data</a:t>
            </a:r>
          </a:p>
          <a:p>
            <a:pPr lvl="1"/>
            <a:r>
              <a:t>IT service data</a:t>
            </a:r>
          </a:p>
          <a:p>
            <a:pPr lvl="1"/>
            <a:r>
              <a:t>You system’s performance data</a:t>
            </a:r>
          </a:p>
          <a:p>
            <a:pPr lvl="1"/>
            <a:r>
              <a:t>Real life</a:t>
            </a:r>
          </a:p>
          <a:p>
            <a:pPr/>
            <a:r>
              <a:t>Learn how to manipulate data and make sense of it</a:t>
            </a:r>
          </a:p>
          <a:p>
            <a:pPr lvl="1"/>
            <a:r>
              <a:t>Is this variable affected by that other one? </a:t>
            </a:r>
          </a:p>
          <a:p>
            <a:pPr lvl="1"/>
            <a:r>
              <a:t>What are the most importants, the key elements in my dataset?</a:t>
            </a:r>
          </a:p>
          <a:p>
            <a:pPr lvl="1"/>
            <a:r>
              <a:t>How to use code to explore my dataset, for me and for others?</a:t>
            </a:r>
          </a:p>
          <a:p>
            <a:pPr lvl="2"/>
            <a:r>
              <a:t>Interactive Dashboards</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Nonlinear relationships"/>
          <p:cNvSpPr txBox="1"/>
          <p:nvPr>
            <p:ph type="title"/>
          </p:nvPr>
        </p:nvSpPr>
        <p:spPr>
          <a:prstGeom prst="rect">
            <a:avLst/>
          </a:prstGeom>
        </p:spPr>
        <p:txBody>
          <a:bodyPr/>
          <a:lstStyle/>
          <a:p>
            <a:pPr/>
            <a:r>
              <a:t>Nonlinear relationships</a:t>
            </a:r>
          </a:p>
        </p:txBody>
      </p:sp>
      <p:grpSp>
        <p:nvGrpSpPr>
          <p:cNvPr id="405" name="nonlinear12-768x514.jpg"/>
          <p:cNvGrpSpPr/>
          <p:nvPr/>
        </p:nvGrpSpPr>
        <p:grpSpPr>
          <a:xfrm>
            <a:off x="504400" y="2252652"/>
            <a:ext cx="5452623" cy="3809487"/>
            <a:chOff x="0" y="0"/>
            <a:chExt cx="5452621" cy="3809486"/>
          </a:xfrm>
        </p:grpSpPr>
        <p:pic>
          <p:nvPicPr>
            <p:cNvPr id="404" name="nonlinear12-768x514.jpg" descr="nonlinear12-768x514.jpg"/>
            <p:cNvPicPr>
              <a:picLocks noChangeAspect="1"/>
            </p:cNvPicPr>
            <p:nvPr/>
          </p:nvPicPr>
          <p:blipFill>
            <a:blip r:embed="rId2">
              <a:extLst/>
            </a:blip>
            <a:stretch>
              <a:fillRect/>
            </a:stretch>
          </p:blipFill>
          <p:spPr>
            <a:xfrm>
              <a:off x="127000" y="88900"/>
              <a:ext cx="5198622" cy="3479287"/>
            </a:xfrm>
            <a:prstGeom prst="rect">
              <a:avLst/>
            </a:prstGeom>
            <a:ln>
              <a:noFill/>
            </a:ln>
            <a:effectLst/>
          </p:spPr>
        </p:pic>
        <p:pic>
          <p:nvPicPr>
            <p:cNvPr id="403" name="nonlinear12-768x514.jpg" descr="nonlinear12-768x514.jpg"/>
            <p:cNvPicPr>
              <a:picLocks noChangeAspect="0"/>
            </p:cNvPicPr>
            <p:nvPr/>
          </p:nvPicPr>
          <p:blipFill>
            <a:blip r:embed="rId3">
              <a:extLst/>
            </a:blip>
            <a:stretch>
              <a:fillRect/>
            </a:stretch>
          </p:blipFill>
          <p:spPr>
            <a:xfrm>
              <a:off x="0" y="0"/>
              <a:ext cx="5452622" cy="3809487"/>
            </a:xfrm>
            <a:prstGeom prst="rect">
              <a:avLst/>
            </a:prstGeom>
            <a:effectLst/>
          </p:spPr>
        </p:pic>
      </p:grpSp>
      <p:grpSp>
        <p:nvGrpSpPr>
          <p:cNvPr id="408" name="nonlinear13-768x516.jpg"/>
          <p:cNvGrpSpPr/>
          <p:nvPr/>
        </p:nvGrpSpPr>
        <p:grpSpPr>
          <a:xfrm>
            <a:off x="6933282" y="2252652"/>
            <a:ext cx="5432473" cy="3809487"/>
            <a:chOff x="0" y="0"/>
            <a:chExt cx="5432472" cy="3809486"/>
          </a:xfrm>
        </p:grpSpPr>
        <p:pic>
          <p:nvPicPr>
            <p:cNvPr id="407" name="nonlinear13-768x516.jpg" descr="nonlinear13-768x516.jpg"/>
            <p:cNvPicPr>
              <a:picLocks noChangeAspect="1"/>
            </p:cNvPicPr>
            <p:nvPr/>
          </p:nvPicPr>
          <p:blipFill>
            <a:blip r:embed="rId4">
              <a:extLst/>
            </a:blip>
            <a:stretch>
              <a:fillRect/>
            </a:stretch>
          </p:blipFill>
          <p:spPr>
            <a:xfrm>
              <a:off x="127000" y="88900"/>
              <a:ext cx="5178473" cy="3479287"/>
            </a:xfrm>
            <a:prstGeom prst="rect">
              <a:avLst/>
            </a:prstGeom>
            <a:ln>
              <a:noFill/>
            </a:ln>
            <a:effectLst/>
          </p:spPr>
        </p:pic>
        <p:pic>
          <p:nvPicPr>
            <p:cNvPr id="406" name="nonlinear13-768x516.jpg" descr="nonlinear13-768x516.jpg"/>
            <p:cNvPicPr>
              <a:picLocks noChangeAspect="0"/>
            </p:cNvPicPr>
            <p:nvPr/>
          </p:nvPicPr>
          <p:blipFill>
            <a:blip r:embed="rId5">
              <a:extLst/>
            </a:blip>
            <a:stretch>
              <a:fillRect/>
            </a:stretch>
          </p:blipFill>
          <p:spPr>
            <a:xfrm>
              <a:off x="0" y="0"/>
              <a:ext cx="5432473" cy="3809487"/>
            </a:xfrm>
            <a:prstGeom prst="rect">
              <a:avLst/>
            </a:prstGeom>
            <a:effectLst/>
          </p:spPr>
        </p:pic>
      </p:grpSp>
      <p:grpSp>
        <p:nvGrpSpPr>
          <p:cNvPr id="411" name="nonlinear16-768x475.jpg"/>
          <p:cNvGrpSpPr/>
          <p:nvPr/>
        </p:nvGrpSpPr>
        <p:grpSpPr>
          <a:xfrm>
            <a:off x="6933282" y="6184816"/>
            <a:ext cx="5432473" cy="3533033"/>
            <a:chOff x="0" y="0"/>
            <a:chExt cx="5432472" cy="3533031"/>
          </a:xfrm>
        </p:grpSpPr>
        <p:pic>
          <p:nvPicPr>
            <p:cNvPr id="410" name="nonlinear16-768x475.jpg" descr="nonlinear16-768x475.jpg"/>
            <p:cNvPicPr>
              <a:picLocks noChangeAspect="1"/>
            </p:cNvPicPr>
            <p:nvPr/>
          </p:nvPicPr>
          <p:blipFill>
            <a:blip r:embed="rId6">
              <a:extLst/>
            </a:blip>
            <a:stretch>
              <a:fillRect/>
            </a:stretch>
          </p:blipFill>
          <p:spPr>
            <a:xfrm>
              <a:off x="127000" y="88900"/>
              <a:ext cx="5178473" cy="3202832"/>
            </a:xfrm>
            <a:prstGeom prst="rect">
              <a:avLst/>
            </a:prstGeom>
            <a:ln>
              <a:noFill/>
            </a:ln>
            <a:effectLst/>
          </p:spPr>
        </p:pic>
        <p:pic>
          <p:nvPicPr>
            <p:cNvPr id="409" name="nonlinear16-768x475.jpg" descr="nonlinear16-768x475.jpg"/>
            <p:cNvPicPr>
              <a:picLocks noChangeAspect="0"/>
            </p:cNvPicPr>
            <p:nvPr/>
          </p:nvPicPr>
          <p:blipFill>
            <a:blip r:embed="rId7">
              <a:extLst/>
            </a:blip>
            <a:stretch>
              <a:fillRect/>
            </a:stretch>
          </p:blipFill>
          <p:spPr>
            <a:xfrm>
              <a:off x="0" y="-1"/>
              <a:ext cx="5432473" cy="3533033"/>
            </a:xfrm>
            <a:prstGeom prst="rect">
              <a:avLst/>
            </a:prstGeom>
            <a:effectLst/>
          </p:spPr>
        </p:pic>
      </p:grpSp>
      <p:sp>
        <p:nvSpPr>
          <p:cNvPr id="412" name="Non-monotonous,…"/>
          <p:cNvSpPr txBox="1"/>
          <p:nvPr/>
        </p:nvSpPr>
        <p:spPr>
          <a:xfrm>
            <a:off x="1100994" y="7173419"/>
            <a:ext cx="4039271"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Non-monotonous,</a:t>
            </a:r>
          </a:p>
          <a:p>
            <a:pPr/>
            <a:r>
              <a:t>Non-linear</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pearman’s correlation"/>
          <p:cNvSpPr txBox="1"/>
          <p:nvPr>
            <p:ph type="title"/>
          </p:nvPr>
        </p:nvSpPr>
        <p:spPr>
          <a:prstGeom prst="rect">
            <a:avLst/>
          </a:prstGeom>
        </p:spPr>
        <p:txBody>
          <a:bodyPr/>
          <a:lstStyle/>
          <a:p>
            <a:pPr/>
            <a:r>
              <a:t>Spearman’s correlation</a:t>
            </a:r>
          </a:p>
        </p:txBody>
      </p:sp>
      <p:sp>
        <p:nvSpPr>
          <p:cNvPr id="415" name="Spearman’s rank correlation coefficient…"/>
          <p:cNvSpPr txBox="1"/>
          <p:nvPr>
            <p:ph type="body" idx="1"/>
          </p:nvPr>
        </p:nvSpPr>
        <p:spPr>
          <a:prstGeom prst="rect">
            <a:avLst/>
          </a:prstGeom>
        </p:spPr>
        <p:txBody>
          <a:bodyPr/>
          <a:lstStyle/>
          <a:p>
            <a:pPr/>
            <a:r>
              <a:t>Spearman’s </a:t>
            </a:r>
            <a:r>
              <a:rPr b="1">
                <a:latin typeface="Gill Sans"/>
                <a:ea typeface="Gill Sans"/>
                <a:cs typeface="Gill Sans"/>
                <a:sym typeface="Gill Sans"/>
              </a:rPr>
              <a:t>rank</a:t>
            </a:r>
            <a:r>
              <a:t> correlation coefficient</a:t>
            </a:r>
          </a:p>
          <a:p>
            <a:pPr/>
            <a:r>
              <a:t>Assesses how well the relationship between two variables can be described using a monotonic function</a:t>
            </a:r>
          </a:p>
          <a:p>
            <a:pPr lvl="1"/>
            <a:r>
              <a:t>Not assuming a linear relation</a:t>
            </a:r>
          </a:p>
          <a:p>
            <a:pPr/>
            <a:r>
              <a:t>Pearson correlation coefficient between the rank variables</a:t>
            </a:r>
          </a:p>
          <a:p>
            <a:pPr lvl="1"/>
            <a14:m>
              <m:oMathPara>
                <m:oMathParaPr>
                  <m:jc m:val="left"/>
                </m:oMathParaPr>
                <m:oMath>
                  <m:sSub>
                    <m:e>
                      <m:r>
                        <a:rPr xmlns:a="http://schemas.openxmlformats.org/drawingml/2006/main" sz="3050" i="1">
                          <a:solidFill>
                            <a:srgbClr val="525252"/>
                          </a:solidFill>
                          <a:latin typeface="Cambria Math" panose="02040503050406030204" pitchFamily="18" charset="0"/>
                        </a:rPr>
                        <m:t>r</m:t>
                      </m:r>
                    </m:e>
                    <m:sub>
                      <m:r>
                        <a:rPr xmlns:a="http://schemas.openxmlformats.org/drawingml/2006/main" sz="3050" i="1">
                          <a:solidFill>
                            <a:srgbClr val="525252"/>
                          </a:solidFill>
                          <a:latin typeface="Cambria Math" panose="02040503050406030204" pitchFamily="18" charset="0"/>
                        </a:rPr>
                        <m:t>s</m:t>
                      </m:r>
                    </m:sub>
                  </m:sSub>
                  <m:r>
                    <a:rPr xmlns:a="http://schemas.openxmlformats.org/drawingml/2006/main" sz="3050" i="1">
                      <a:solidFill>
                        <a:srgbClr val="525252"/>
                      </a:solidFill>
                      <a:latin typeface="Cambria Math" panose="02040503050406030204" pitchFamily="18" charset="0"/>
                    </a:rPr>
                    <m:t>=</m:t>
                  </m:r>
                  <m:sSub>
                    <m:e>
                      <m:r>
                        <a:rPr xmlns:a="http://schemas.openxmlformats.org/drawingml/2006/main" sz="3050" i="1">
                          <a:solidFill>
                            <a:srgbClr val="525252"/>
                          </a:solidFill>
                          <a:latin typeface="Cambria Math" panose="02040503050406030204" pitchFamily="18" charset="0"/>
                        </a:rPr>
                        <m:t>ρ</m:t>
                      </m:r>
                    </m:e>
                    <m:sub>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sub>
                  </m:sSub>
                  <m:r>
                    <a:rPr xmlns:a="http://schemas.openxmlformats.org/drawingml/2006/main" sz="3050" i="1">
                      <a:solidFill>
                        <a:srgbClr val="525252"/>
                      </a:solidFill>
                      <a:latin typeface="Cambria Math" panose="02040503050406030204" pitchFamily="18" charset="0"/>
                    </a:rPr>
                    <m:t>=</m:t>
                  </m:r>
                  <m:f>
                    <m:fPr>
                      <m:ctrlPr>
                        <a:rPr xmlns:a="http://schemas.openxmlformats.org/drawingml/2006/main" sz="3050" i="1">
                          <a:solidFill>
                            <a:srgbClr val="525252"/>
                          </a:solidFill>
                          <a:latin typeface="Cambria Math" panose="02040503050406030204" pitchFamily="18" charset="0"/>
                        </a:rPr>
                      </m:ctrlPr>
                      <m:type m:val="bar"/>
                    </m:fPr>
                    <m:num>
                      <m:r>
                        <m:rPr>
                          <m:sty m:val="p"/>
                        </m:rPr>
                        <a:rPr xmlns:a="http://schemas.openxmlformats.org/drawingml/2006/main" sz="3050" i="1">
                          <a:solidFill>
                            <a:srgbClr val="525252"/>
                          </a:solidFill>
                          <a:latin typeface="Cambria Math" panose="02040503050406030204" pitchFamily="18" charset="0"/>
                        </a:rPr>
                        <m:t>cov</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m:t>
                      </m:r>
                    </m:num>
                    <m:den>
                      <m:sSub>
                        <m:e>
                          <m:r>
                            <a:rPr xmlns:a="http://schemas.openxmlformats.org/drawingml/2006/main" sz="3050" i="1">
                              <a:solidFill>
                                <a:srgbClr val="525252"/>
                              </a:solidFill>
                              <a:latin typeface="Cambria Math" panose="02040503050406030204" pitchFamily="18" charset="0"/>
                            </a:rPr>
                            <m:t>σ</m:t>
                          </m:r>
                        </m:e>
                        <m:sub>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X</m:t>
                          </m:r>
                          <m:r>
                            <a:rPr xmlns:a="http://schemas.openxmlformats.org/drawingml/2006/main" sz="3050" i="1">
                              <a:solidFill>
                                <a:srgbClr val="525252"/>
                              </a:solidFill>
                              <a:latin typeface="Cambria Math" panose="02040503050406030204" pitchFamily="18" charset="0"/>
                            </a:rPr>
                            <m:t>)</m:t>
                          </m:r>
                        </m:sub>
                      </m:sSub>
                      <m:sSub>
                        <m:e>
                          <m:r>
                            <a:rPr xmlns:a="http://schemas.openxmlformats.org/drawingml/2006/main" sz="3050" i="1">
                              <a:solidFill>
                                <a:srgbClr val="525252"/>
                              </a:solidFill>
                              <a:latin typeface="Cambria Math" panose="02040503050406030204" pitchFamily="18" charset="0"/>
                            </a:rPr>
                            <m:t>σ</m:t>
                          </m:r>
                        </m:e>
                        <m:sub>
                          <m:r>
                            <m:rPr>
                              <m:sty m:val="p"/>
                            </m:rPr>
                            <a:rPr xmlns:a="http://schemas.openxmlformats.org/drawingml/2006/main" sz="3050" i="1">
                              <a:solidFill>
                                <a:srgbClr val="525252"/>
                              </a:solidFill>
                              <a:latin typeface="Cambria Math" panose="02040503050406030204" pitchFamily="18" charset="0"/>
                            </a:rPr>
                            <m:t>R</m:t>
                          </m:r>
                          <m:r>
                            <a:rPr xmlns:a="http://schemas.openxmlformats.org/drawingml/2006/main" sz="3050" i="1">
                              <a:solidFill>
                                <a:srgbClr val="525252"/>
                              </a:solidFill>
                              <a:latin typeface="Cambria Math" panose="02040503050406030204" pitchFamily="18" charset="0"/>
                            </a:rPr>
                            <m:t>(</m:t>
                          </m:r>
                          <m:r>
                            <a:rPr xmlns:a="http://schemas.openxmlformats.org/drawingml/2006/main" sz="3050" i="1">
                              <a:solidFill>
                                <a:srgbClr val="525252"/>
                              </a:solidFill>
                              <a:latin typeface="Cambria Math" panose="02040503050406030204" pitchFamily="18" charset="0"/>
                            </a:rPr>
                            <m:t>Y</m:t>
                          </m:r>
                          <m:r>
                            <a:rPr xmlns:a="http://schemas.openxmlformats.org/drawingml/2006/main" sz="3050" i="1">
                              <a:solidFill>
                                <a:srgbClr val="525252"/>
                              </a:solidFill>
                              <a:latin typeface="Cambria Math" panose="02040503050406030204" pitchFamily="18" charset="0"/>
                            </a:rPr>
                            <m:t>)</m:t>
                          </m:r>
                        </m:sub>
                      </m:sSub>
                    </m:den>
                  </m:f>
                </m:oMath>
              </m:oMathPara>
            </a14:m>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pearman’s correlation"/>
          <p:cNvSpPr txBox="1"/>
          <p:nvPr>
            <p:ph type="title"/>
          </p:nvPr>
        </p:nvSpPr>
        <p:spPr>
          <a:prstGeom prst="rect">
            <a:avLst/>
          </a:prstGeom>
        </p:spPr>
        <p:txBody>
          <a:bodyPr/>
          <a:lstStyle/>
          <a:p>
            <a:pPr/>
            <a:r>
              <a:t>Spearman’s correlation</a:t>
            </a:r>
          </a:p>
        </p:txBody>
      </p:sp>
      <p:pic>
        <p:nvPicPr>
          <p:cNvPr id="418" name="Image" descr="Image"/>
          <p:cNvPicPr>
            <a:picLocks noChangeAspect="1"/>
          </p:cNvPicPr>
          <p:nvPr/>
        </p:nvPicPr>
        <p:blipFill>
          <a:blip r:embed="rId2">
            <a:extLst/>
          </a:blip>
          <a:stretch>
            <a:fillRect/>
          </a:stretch>
        </p:blipFill>
        <p:spPr>
          <a:xfrm>
            <a:off x="1250851" y="2070894"/>
            <a:ext cx="3647228" cy="3455369"/>
          </a:xfrm>
          <a:prstGeom prst="rect">
            <a:avLst/>
          </a:prstGeom>
          <a:ln w="12700">
            <a:miter lim="400000"/>
          </a:ln>
        </p:spPr>
      </p:pic>
      <p:pic>
        <p:nvPicPr>
          <p:cNvPr id="419" name="Image" descr="Image"/>
          <p:cNvPicPr>
            <a:picLocks noChangeAspect="1"/>
          </p:cNvPicPr>
          <p:nvPr/>
        </p:nvPicPr>
        <p:blipFill>
          <a:blip r:embed="rId3">
            <a:extLst/>
          </a:blip>
          <a:stretch>
            <a:fillRect/>
          </a:stretch>
        </p:blipFill>
        <p:spPr>
          <a:xfrm>
            <a:off x="7594992" y="2086571"/>
            <a:ext cx="3828764" cy="3627355"/>
          </a:xfrm>
          <a:prstGeom prst="rect">
            <a:avLst/>
          </a:prstGeom>
          <a:ln w="12700">
            <a:miter lim="400000"/>
          </a:ln>
        </p:spPr>
      </p:pic>
      <p:pic>
        <p:nvPicPr>
          <p:cNvPr id="420" name="Image" descr="Image"/>
          <p:cNvPicPr>
            <a:picLocks noChangeAspect="1"/>
          </p:cNvPicPr>
          <p:nvPr/>
        </p:nvPicPr>
        <p:blipFill>
          <a:blip r:embed="rId4">
            <a:extLst/>
          </a:blip>
          <a:stretch>
            <a:fillRect/>
          </a:stretch>
        </p:blipFill>
        <p:spPr>
          <a:xfrm>
            <a:off x="1054503" y="5577900"/>
            <a:ext cx="4039923" cy="3827406"/>
          </a:xfrm>
          <a:prstGeom prst="rect">
            <a:avLst/>
          </a:prstGeom>
          <a:ln w="12700">
            <a:miter lim="400000"/>
          </a:ln>
        </p:spPr>
      </p:pic>
      <p:pic>
        <p:nvPicPr>
          <p:cNvPr id="421" name="Image" descr="Image"/>
          <p:cNvPicPr>
            <a:picLocks noChangeAspect="1"/>
          </p:cNvPicPr>
          <p:nvPr/>
        </p:nvPicPr>
        <p:blipFill>
          <a:blip r:embed="rId5">
            <a:extLst/>
          </a:blip>
          <a:stretch>
            <a:fillRect/>
          </a:stretch>
        </p:blipFill>
        <p:spPr>
          <a:xfrm>
            <a:off x="7623119" y="5808681"/>
            <a:ext cx="4039923" cy="3827406"/>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Descriptive statistics"/>
          <p:cNvSpPr txBox="1"/>
          <p:nvPr>
            <p:ph type="title"/>
          </p:nvPr>
        </p:nvSpPr>
        <p:spPr>
          <a:prstGeom prst="rect">
            <a:avLst/>
          </a:prstGeom>
        </p:spPr>
        <p:txBody>
          <a:bodyPr/>
          <a:lstStyle/>
          <a:p>
            <a:pPr/>
            <a:r>
              <a:t>Descriptive statistics</a:t>
            </a:r>
          </a:p>
        </p:txBody>
      </p:sp>
      <p:sp>
        <p:nvSpPr>
          <p:cNvPr id="424" name="My advice:…"/>
          <p:cNvSpPr txBox="1"/>
          <p:nvPr>
            <p:ph type="body" idx="1"/>
          </p:nvPr>
        </p:nvSpPr>
        <p:spPr>
          <a:prstGeom prst="rect">
            <a:avLst/>
          </a:prstGeom>
        </p:spPr>
        <p:txBody>
          <a:bodyPr/>
          <a:lstStyle/>
          <a:p>
            <a:pPr/>
            <a:r>
              <a:t>My advice:</a:t>
            </a:r>
          </a:p>
          <a:p>
            <a:pPr lvl="1"/>
            <a:r>
              <a:t>Plot the relations </a:t>
            </a:r>
          </a:p>
          <a:p>
            <a:pPr lvl="1"/>
            <a:r>
              <a:t>Don’t believe single-number statistics. Never ever.</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WARNING"/>
          <p:cNvSpPr txBox="1"/>
          <p:nvPr>
            <p:ph type="title"/>
          </p:nvPr>
        </p:nvSpPr>
        <p:spPr>
          <a:prstGeom prst="rect">
            <a:avLst/>
          </a:prstGeom>
        </p:spPr>
        <p:txBody>
          <a:bodyPr/>
          <a:lstStyle/>
          <a:p>
            <a:pPr/>
            <a:r>
              <a:t>WARNING</a:t>
            </a:r>
          </a:p>
        </p:txBody>
      </p:sp>
      <p:sp>
        <p:nvSpPr>
          <p:cNvPr id="427" name="Correlation is not causation!!!…"/>
          <p:cNvSpPr txBox="1"/>
          <p:nvPr>
            <p:ph type="body" idx="1"/>
          </p:nvPr>
        </p:nvSpPr>
        <p:spPr>
          <a:prstGeom prst="rect">
            <a:avLst/>
          </a:prstGeom>
        </p:spPr>
        <p:txBody>
          <a:bodyPr/>
          <a:lstStyle/>
          <a:p>
            <a:pPr/>
            <a:r>
              <a:t>Correlation is not causation!!!</a:t>
            </a:r>
          </a:p>
          <a:p>
            <a:pPr lvl="1"/>
            <a:r>
              <a:t>“People having a Ferrari live longer in average”</a:t>
            </a:r>
          </a:p>
          <a:p>
            <a:pPr/>
            <a:r>
              <a:t>Confounding variable:</a:t>
            </a:r>
          </a:p>
          <a:p>
            <a:pPr lvl="1"/>
            <a:r>
              <a:t>an unobserved variable that affects both the cause being studied (Ferrari) and the effect observed (life expectation)</a:t>
            </a:r>
          </a:p>
          <a:p>
            <a:pPr lvl="1"/>
            <a:r>
              <a:t>=&gt;The main problem of any study. It is impossible (apart from strictly controlled experiments) to avoid this problem.</a:t>
            </a:r>
          </a:p>
          <a:p>
            <a:pPr lvl="1"/>
            <a:r>
              <a:t>=&gt; </a:t>
            </a:r>
            <a:r>
              <a:rPr b="1">
                <a:latin typeface="Gill Sans"/>
                <a:ea typeface="Gill Sans"/>
                <a:cs typeface="Gill Sans"/>
                <a:sym typeface="Gill Sans"/>
              </a:rPr>
              <a:t>Be careful</a:t>
            </a:r>
            <a:r>
              <a:t> when drawing conclusions from data</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Feature scaling"/>
          <p:cNvSpPr txBox="1"/>
          <p:nvPr>
            <p:ph type="ctrTitle"/>
          </p:nvPr>
        </p:nvSpPr>
        <p:spPr>
          <a:prstGeom prst="rect">
            <a:avLst/>
          </a:prstGeom>
        </p:spPr>
        <p:txBody>
          <a:bodyPr/>
          <a:lstStyle/>
          <a:p>
            <a:pPr/>
          </a:p>
          <a:p>
            <a:pPr/>
          </a:p>
          <a:p>
            <a:pPr/>
            <a:r>
              <a:t>Feature scaling</a:t>
            </a:r>
          </a:p>
        </p:txBody>
      </p:sp>
      <p:sp>
        <p:nvSpPr>
          <p:cNvPr id="430" name="Double-click to edit"/>
          <p:cNvSpPr txBox="1"/>
          <p:nvPr>
            <p:ph type="subTitle" sz="quarter" idx="1"/>
          </p:nvPr>
        </p:nvSpPr>
        <p:spPr>
          <a:prstGeom prst="rect">
            <a:avLst/>
          </a:prstGeom>
        </p:spPr>
        <p:txBody>
          <a:bodyPr/>
          <a:lstStyle/>
          <a:p>
            <a:pP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32" name="Notions of distance"/>
          <p:cNvSpPr txBox="1"/>
          <p:nvPr>
            <p:ph type="title"/>
          </p:nvPr>
        </p:nvSpPr>
        <p:spPr>
          <a:xfrm>
            <a:off x="355600" y="123735"/>
            <a:ext cx="12293600" cy="2438401"/>
          </a:xfrm>
          <a:prstGeom prst="rect">
            <a:avLst/>
          </a:prstGeom>
        </p:spPr>
        <p:txBody>
          <a:bodyPr/>
          <a:lstStyle/>
          <a:p>
            <a:pPr/>
            <a:r>
              <a:t>Notions of distance</a:t>
            </a:r>
          </a:p>
        </p:txBody>
      </p:sp>
      <p:pic>
        <p:nvPicPr>
          <p:cNvPr id="433" name="Image" descr="Image"/>
          <p:cNvPicPr>
            <a:picLocks noChangeAspect="1"/>
          </p:cNvPicPr>
          <p:nvPr/>
        </p:nvPicPr>
        <p:blipFill>
          <a:blip r:embed="rId2">
            <a:extLst/>
          </a:blip>
          <a:stretch>
            <a:fillRect/>
          </a:stretch>
        </p:blipFill>
        <p:spPr>
          <a:xfrm>
            <a:off x="3231449" y="2414323"/>
            <a:ext cx="6897628" cy="6967458"/>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Feature scaling: why"/>
          <p:cNvSpPr txBox="1"/>
          <p:nvPr>
            <p:ph type="title"/>
          </p:nvPr>
        </p:nvSpPr>
        <p:spPr>
          <a:prstGeom prst="rect">
            <a:avLst/>
          </a:prstGeom>
        </p:spPr>
        <p:txBody>
          <a:bodyPr/>
          <a:lstStyle/>
          <a:p>
            <a:pPr/>
            <a:r>
              <a:t>Feature scaling: why</a:t>
            </a:r>
          </a:p>
        </p:txBody>
      </p:sp>
      <p:sp>
        <p:nvSpPr>
          <p:cNvPr id="436" name="Age: 20"/>
          <p:cNvSpPr txBox="1"/>
          <p:nvPr/>
        </p:nvSpPr>
        <p:spPr>
          <a:xfrm>
            <a:off x="1491009" y="6945171"/>
            <a:ext cx="168637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Age: 20</a:t>
            </a:r>
          </a:p>
        </p:txBody>
      </p:sp>
      <p:sp>
        <p:nvSpPr>
          <p:cNvPr id="437" name="Height: 1.82"/>
          <p:cNvSpPr txBox="1"/>
          <p:nvPr/>
        </p:nvSpPr>
        <p:spPr>
          <a:xfrm>
            <a:off x="1496931" y="7931463"/>
            <a:ext cx="2597945"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Height: 1.82</a:t>
            </a:r>
          </a:p>
        </p:txBody>
      </p:sp>
      <p:sp>
        <p:nvSpPr>
          <p:cNvPr id="438" name="Weight: 80 000"/>
          <p:cNvSpPr txBox="1"/>
          <p:nvPr/>
        </p:nvSpPr>
        <p:spPr>
          <a:xfrm>
            <a:off x="1536396" y="8917754"/>
            <a:ext cx="331418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Weight: 80 000</a:t>
            </a:r>
          </a:p>
        </p:txBody>
      </p:sp>
      <p:sp>
        <p:nvSpPr>
          <p:cNvPr id="439" name="Y"/>
          <p:cNvSpPr txBox="1"/>
          <p:nvPr/>
        </p:nvSpPr>
        <p:spPr>
          <a:xfrm>
            <a:off x="273468" y="6945171"/>
            <a:ext cx="42527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Y</a:t>
            </a:r>
          </a:p>
        </p:txBody>
      </p:sp>
      <p:sp>
        <p:nvSpPr>
          <p:cNvPr id="440" name="m"/>
          <p:cNvSpPr txBox="1"/>
          <p:nvPr/>
        </p:nvSpPr>
        <p:spPr>
          <a:xfrm>
            <a:off x="149234" y="7931463"/>
            <a:ext cx="673746"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 </a:t>
            </a:r>
          </a:p>
        </p:txBody>
      </p:sp>
      <p:sp>
        <p:nvSpPr>
          <p:cNvPr id="441" name="g"/>
          <p:cNvSpPr txBox="1"/>
          <p:nvPr/>
        </p:nvSpPr>
        <p:spPr>
          <a:xfrm>
            <a:off x="166945" y="8917754"/>
            <a:ext cx="63832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 g </a:t>
            </a:r>
          </a:p>
        </p:txBody>
      </p:sp>
      <p:pic>
        <p:nvPicPr>
          <p:cNvPr id="442" name="pasted-movie.png" descr="pasted-movie.png"/>
          <p:cNvPicPr>
            <a:picLocks noChangeAspect="1"/>
          </p:cNvPicPr>
          <p:nvPr/>
        </p:nvPicPr>
        <p:blipFill>
          <a:blip r:embed="rId2">
            <a:extLst/>
          </a:blip>
          <a:srcRect l="25248" t="18458" r="30625" b="0"/>
          <a:stretch>
            <a:fillRect/>
          </a:stretch>
        </p:blipFill>
        <p:spPr>
          <a:xfrm>
            <a:off x="9850362" y="2189329"/>
            <a:ext cx="1285171" cy="4156107"/>
          </a:xfrm>
          <a:prstGeom prst="rect">
            <a:avLst/>
          </a:prstGeom>
          <a:ln w="12700">
            <a:miter lim="400000"/>
          </a:ln>
        </p:spPr>
      </p:pic>
      <p:pic>
        <p:nvPicPr>
          <p:cNvPr id="443" name="pasted-movie.png" descr="pasted-movie.png"/>
          <p:cNvPicPr>
            <a:picLocks noChangeAspect="1"/>
          </p:cNvPicPr>
          <p:nvPr/>
        </p:nvPicPr>
        <p:blipFill>
          <a:blip r:embed="rId3">
            <a:extLst/>
          </a:blip>
          <a:srcRect l="0" t="0" r="50073" b="0"/>
          <a:stretch>
            <a:fillRect/>
          </a:stretch>
        </p:blipFill>
        <p:spPr>
          <a:xfrm>
            <a:off x="1331887" y="2363525"/>
            <a:ext cx="2004710" cy="4015360"/>
          </a:xfrm>
          <a:prstGeom prst="rect">
            <a:avLst/>
          </a:prstGeom>
          <a:ln w="12700">
            <a:miter lim="400000"/>
          </a:ln>
        </p:spPr>
      </p:pic>
      <p:pic>
        <p:nvPicPr>
          <p:cNvPr id="444" name="pasted-movie.png" descr="pasted-movie.png"/>
          <p:cNvPicPr>
            <a:picLocks noChangeAspect="0"/>
          </p:cNvPicPr>
          <p:nvPr/>
        </p:nvPicPr>
        <p:blipFill>
          <a:blip r:embed="rId4">
            <a:extLst/>
          </a:blip>
          <a:srcRect l="0" t="0" r="50073" b="0"/>
          <a:stretch>
            <a:fillRect/>
          </a:stretch>
        </p:blipFill>
        <p:spPr>
          <a:xfrm flipH="1">
            <a:off x="5543232" y="2310432"/>
            <a:ext cx="2140891" cy="4015003"/>
          </a:xfrm>
          <a:prstGeom prst="rect">
            <a:avLst/>
          </a:prstGeom>
          <a:ln w="12700">
            <a:miter lim="400000"/>
          </a:ln>
        </p:spPr>
      </p:pic>
      <p:sp>
        <p:nvSpPr>
          <p:cNvPr id="445" name="Age: 20"/>
          <p:cNvSpPr txBox="1"/>
          <p:nvPr/>
        </p:nvSpPr>
        <p:spPr>
          <a:xfrm>
            <a:off x="5350156" y="6764365"/>
            <a:ext cx="168637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Age: 20</a:t>
            </a:r>
          </a:p>
        </p:txBody>
      </p:sp>
      <p:sp>
        <p:nvSpPr>
          <p:cNvPr id="446" name="Height: 1.82"/>
          <p:cNvSpPr txBox="1"/>
          <p:nvPr/>
        </p:nvSpPr>
        <p:spPr>
          <a:xfrm>
            <a:off x="5356078" y="7750657"/>
            <a:ext cx="2597945"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Height: 1.82</a:t>
            </a:r>
          </a:p>
        </p:txBody>
      </p:sp>
      <p:sp>
        <p:nvSpPr>
          <p:cNvPr id="447" name="Weight: 81 000"/>
          <p:cNvSpPr txBox="1"/>
          <p:nvPr/>
        </p:nvSpPr>
        <p:spPr>
          <a:xfrm>
            <a:off x="5395543" y="8736948"/>
            <a:ext cx="331418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Weight: 81 000</a:t>
            </a:r>
          </a:p>
        </p:txBody>
      </p:sp>
      <p:sp>
        <p:nvSpPr>
          <p:cNvPr id="448" name="Age: 90"/>
          <p:cNvSpPr txBox="1"/>
          <p:nvPr/>
        </p:nvSpPr>
        <p:spPr>
          <a:xfrm>
            <a:off x="9542759" y="6764365"/>
            <a:ext cx="168637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Age: 90</a:t>
            </a:r>
          </a:p>
        </p:txBody>
      </p:sp>
      <p:sp>
        <p:nvSpPr>
          <p:cNvPr id="449" name="Height: 1.50"/>
          <p:cNvSpPr txBox="1"/>
          <p:nvPr/>
        </p:nvSpPr>
        <p:spPr>
          <a:xfrm>
            <a:off x="9548682" y="7750657"/>
            <a:ext cx="2597945"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Height: 1.50</a:t>
            </a:r>
          </a:p>
        </p:txBody>
      </p:sp>
      <p:sp>
        <p:nvSpPr>
          <p:cNvPr id="450" name="Weight: 81 000"/>
          <p:cNvSpPr txBox="1"/>
          <p:nvPr/>
        </p:nvSpPr>
        <p:spPr>
          <a:xfrm>
            <a:off x="9588147" y="8736948"/>
            <a:ext cx="331418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Weight: 81 000</a:t>
            </a:r>
          </a:p>
        </p:txBody>
      </p:sp>
      <p:sp>
        <p:nvSpPr>
          <p:cNvPr id="451" name="A"/>
          <p:cNvSpPr txBox="1"/>
          <p:nvPr/>
        </p:nvSpPr>
        <p:spPr>
          <a:xfrm>
            <a:off x="2957598" y="1885173"/>
            <a:ext cx="419250" cy="622301"/>
          </a:xfrm>
          <a:prstGeom prst="rect">
            <a:avLst/>
          </a:prstGeom>
          <a:blipFill>
            <a:blip r:embed="rId5"/>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pPr/>
            <a:r>
              <a:t>A</a:t>
            </a:r>
          </a:p>
        </p:txBody>
      </p:sp>
      <p:sp>
        <p:nvSpPr>
          <p:cNvPr id="452" name="B"/>
          <p:cNvSpPr txBox="1"/>
          <p:nvPr/>
        </p:nvSpPr>
        <p:spPr>
          <a:xfrm>
            <a:off x="7327012" y="2000600"/>
            <a:ext cx="356965" cy="622301"/>
          </a:xfrm>
          <a:prstGeom prst="rect">
            <a:avLst/>
          </a:prstGeom>
          <a:blipFill>
            <a:blip r:embed="rId6"/>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pPr/>
            <a:r>
              <a:t>B</a:t>
            </a:r>
          </a:p>
        </p:txBody>
      </p:sp>
      <p:sp>
        <p:nvSpPr>
          <p:cNvPr id="453" name="C"/>
          <p:cNvSpPr txBox="1"/>
          <p:nvPr/>
        </p:nvSpPr>
        <p:spPr>
          <a:xfrm>
            <a:off x="10830683" y="1885173"/>
            <a:ext cx="423715" cy="622301"/>
          </a:xfrm>
          <a:prstGeom prst="rect">
            <a:avLst/>
          </a:prstGeom>
          <a:blipFill>
            <a:blip r:embed="rId7"/>
          </a:blipFill>
          <a:ln w="12700">
            <a:miter lim="400000"/>
          </a:ln>
          <a:effectLst>
            <a:outerShdw sx="100000" sy="100000" kx="0" ky="0" algn="b" rotWithShape="0" blurRad="38100" dist="25400" dir="5400000">
              <a:srgbClr val="000000">
                <a:alpha val="50000"/>
              </a:srgbClr>
            </a:outerShdw>
          </a:effectLst>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pPr/>
            <a:r>
              <a:t>C</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5" name="Feature scaling: why"/>
          <p:cNvSpPr txBox="1"/>
          <p:nvPr>
            <p:ph type="title"/>
          </p:nvPr>
        </p:nvSpPr>
        <p:spPr>
          <a:prstGeom prst="rect">
            <a:avLst/>
          </a:prstGeom>
        </p:spPr>
        <p:txBody>
          <a:bodyPr/>
          <a:lstStyle/>
          <a:p>
            <a:pPr/>
            <a:r>
              <a:t>Feature scaling: why</a:t>
            </a:r>
          </a:p>
        </p:txBody>
      </p:sp>
      <p:sp>
        <p:nvSpPr>
          <p:cNvPr id="456" name="We want to use euclidean distance to compute the “distance” between 2 people…"/>
          <p:cNvSpPr txBox="1"/>
          <p:nvPr>
            <p:ph type="body" idx="1"/>
          </p:nvPr>
        </p:nvSpPr>
        <p:spPr>
          <a:prstGeom prst="rect">
            <a:avLst/>
          </a:prstGeom>
        </p:spPr>
        <p:txBody>
          <a:bodyPr/>
          <a:lstStyle/>
          <a:p>
            <a:pPr/>
            <a:r>
              <a:t>We want to use euclidean distance to compute the “distance” between 2 people</a:t>
            </a:r>
          </a:p>
          <a:p>
            <a:pPr lvl="1"/>
            <a:r>
              <a:t>a= (y:20,m:1.82,g:80 000), b=(y:20,m:1.82,g:81000), c=(y:90,m:1.50,g:80 020)</a:t>
            </a:r>
          </a:p>
          <a:p>
            <a:pPr lvl="2">
              <a:defRPr b="1">
                <a:latin typeface="Gill Sans"/>
                <a:ea typeface="Gill Sans"/>
                <a:cs typeface="Gill Sans"/>
                <a:sym typeface="Gill Sans"/>
              </a:defRPr>
            </a:pPr>
            <a:r>
              <a:t>d(a,b)=1000.0005</a:t>
            </a:r>
          </a:p>
          <a:p>
            <a:pPr lvl="2">
              <a:defRPr b="1">
                <a:latin typeface="Gill Sans"/>
                <a:ea typeface="Gill Sans"/>
                <a:cs typeface="Gill Sans"/>
                <a:sym typeface="Gill Sans"/>
              </a:defRPr>
            </a:pPr>
            <a:r>
              <a:t>d(a,c)=72.8</a:t>
            </a:r>
          </a:p>
          <a:p>
            <a:pPr lvl="1"/>
            <a:r>
              <a:t>That is not what we expected from our expert knowledge!</a:t>
            </a:r>
          </a:p>
          <a:p>
            <a:pPr lvl="2"/>
            <a:r>
              <a:t>We should normalize/standardize data</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58" name="Feature scaling: why"/>
          <p:cNvSpPr txBox="1"/>
          <p:nvPr>
            <p:ph type="title"/>
          </p:nvPr>
        </p:nvSpPr>
        <p:spPr>
          <a:prstGeom prst="rect">
            <a:avLst/>
          </a:prstGeom>
        </p:spPr>
        <p:txBody>
          <a:bodyPr/>
          <a:lstStyle/>
          <a:p>
            <a:pPr/>
            <a:r>
              <a:t>Feature scaling: why</a:t>
            </a:r>
          </a:p>
        </p:txBody>
      </p:sp>
      <p:sp>
        <p:nvSpPr>
          <p:cNvPr id="459" name="We want to use euclidean distance to compute the “distance” between 2 people based on attributes age(y), height(m), weight(g).…"/>
          <p:cNvSpPr txBox="1"/>
          <p:nvPr>
            <p:ph type="body" idx="1"/>
          </p:nvPr>
        </p:nvSpPr>
        <p:spPr>
          <a:prstGeom prst="rect">
            <a:avLst/>
          </a:prstGeom>
        </p:spPr>
        <p:txBody>
          <a:bodyPr/>
          <a:lstStyle/>
          <a:p>
            <a:pPr/>
            <a:r>
              <a:t>We want to use euclidean distance to compute the “distance” between 2 people based on attributes age(y), height(m), weight(g).</a:t>
            </a:r>
          </a:p>
          <a:p>
            <a:pPr lvl="1"/>
            <a:r>
              <a:t>a= (y:20,m:1.82,g:80 000), b=(y:20,m:1.82,g:81000), c=(y:90,m:1.50,g:80 020)</a:t>
            </a:r>
          </a:p>
          <a:p>
            <a:pPr lvl="2"/>
            <a:r>
              <a:t>d(a,b)=1000.0005</a:t>
            </a:r>
          </a:p>
          <a:p>
            <a:pPr lvl="2"/>
            <a:r>
              <a:t>d(a,c)=72.8</a:t>
            </a:r>
          </a:p>
          <a:p>
            <a:pPr lvl="1"/>
            <a:r>
              <a:t>That is not what we expected from our expert knowledge!</a:t>
            </a:r>
          </a:p>
          <a:p>
            <a:pPr lvl="2"/>
            <a:r>
              <a:t>We should normalize/standardize data</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Class overview"/>
          <p:cNvSpPr txBox="1"/>
          <p:nvPr>
            <p:ph type="title"/>
          </p:nvPr>
        </p:nvSpPr>
        <p:spPr>
          <a:prstGeom prst="rect">
            <a:avLst/>
          </a:prstGeom>
        </p:spPr>
        <p:txBody>
          <a:bodyPr/>
          <a:lstStyle/>
          <a:p>
            <a:pPr/>
            <a:r>
              <a:t>Class overview</a:t>
            </a:r>
          </a:p>
        </p:txBody>
      </p:sp>
      <p:sp>
        <p:nvSpPr>
          <p:cNvPr id="191" name="Data cleaning and Data description…"/>
          <p:cNvSpPr txBox="1"/>
          <p:nvPr>
            <p:ph type="body" idx="1"/>
          </p:nvPr>
        </p:nvSpPr>
        <p:spPr>
          <a:xfrm>
            <a:off x="355600" y="1869340"/>
            <a:ext cx="12293600" cy="7786128"/>
          </a:xfrm>
          <a:prstGeom prst="rect">
            <a:avLst/>
          </a:prstGeom>
        </p:spPr>
        <p:txBody>
          <a:bodyPr/>
          <a:lstStyle/>
          <a:p>
            <a:pPr/>
            <a:r>
              <a:t>Data cleaning and Data description</a:t>
            </a:r>
          </a:p>
          <a:p>
            <a:pPr/>
            <a:r>
              <a:t>Unsupervised ML (beyond k-means)</a:t>
            </a:r>
          </a:p>
          <a:p>
            <a:pPr/>
            <a:r>
              <a:t>Network Data</a:t>
            </a:r>
          </a:p>
          <a:p>
            <a:pPr/>
            <a:r>
              <a:t>Projections and other data types</a:t>
            </a:r>
          </a:p>
          <a:p>
            <a:pPr/>
          </a:p>
          <a:p>
            <a:pPr/>
            <a:r>
              <a:t>Dash: data analysis webapp</a:t>
            </a:r>
          </a:p>
          <a:p>
            <a:pPr/>
            <a:r>
              <a:t>Project =&gt; Data Analysis WebApp</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1" name="Feature scaling"/>
          <p:cNvSpPr txBox="1"/>
          <p:nvPr>
            <p:ph type="title"/>
          </p:nvPr>
        </p:nvSpPr>
        <p:spPr>
          <a:prstGeom prst="rect">
            <a:avLst/>
          </a:prstGeom>
        </p:spPr>
        <p:txBody>
          <a:bodyPr/>
          <a:lstStyle/>
          <a:p>
            <a:pPr/>
            <a:r>
              <a:t>Feature scaling</a:t>
            </a:r>
          </a:p>
        </p:txBody>
      </p:sp>
      <p:sp>
        <p:nvSpPr>
          <p:cNvPr id="462" name="Rescaling (Normalization):   :[0,1]…"/>
          <p:cNvSpPr txBox="1"/>
          <p:nvPr>
            <p:ph type="body" idx="1"/>
          </p:nvPr>
        </p:nvSpPr>
        <p:spPr>
          <a:prstGeom prst="rect">
            <a:avLst/>
          </a:prstGeom>
        </p:spPr>
        <p:txBody>
          <a:bodyPr/>
          <a:lstStyle/>
          <a:p>
            <a:pPr/>
            <a:r>
              <a:t>Rescaling (Normalization): </a:t>
            </a:r>
            <a14:m>
              <m:oMath>
                <m:sSup>
                  <m:e>
                    <m:r>
                      <a:rPr xmlns:a="http://schemas.openxmlformats.org/drawingml/2006/main" sz="4000" i="1">
                        <a:solidFill>
                          <a:srgbClr val="525252"/>
                        </a:solidFill>
                        <a:latin typeface="Cambria Math" panose="02040503050406030204" pitchFamily="18" charset="0"/>
                      </a:rPr>
                      <m:t>x</m:t>
                    </m:r>
                  </m:e>
                  <m:sup>
                    <m:r>
                      <a:rPr xmlns:a="http://schemas.openxmlformats.org/drawingml/2006/main" sz="4000" i="1">
                        <a:solidFill>
                          <a:srgbClr val="525252"/>
                        </a:solidFill>
                        <a:latin typeface="Cambria Math" panose="02040503050406030204" pitchFamily="18" charset="0"/>
                      </a:rPr>
                      <m:t>′</m:t>
                    </m:r>
                  </m:sup>
                </m:sSup>
                <m:r>
                  <a:rPr xmlns:a="http://schemas.openxmlformats.org/drawingml/2006/main" sz="4000" i="1">
                    <a:solidFill>
                      <a:srgbClr val="525252"/>
                    </a:solidFill>
                    <a:latin typeface="Cambria Math" panose="02040503050406030204" pitchFamily="18" charset="0"/>
                  </a:rPr>
                  <m:t>=</m:t>
                </m:r>
                <m:f>
                  <m:fPr>
                    <m:ctrlPr>
                      <a:rPr xmlns:a="http://schemas.openxmlformats.org/drawingml/2006/main" sz="4000" i="1">
                        <a:solidFill>
                          <a:srgbClr val="525252"/>
                        </a:solidFill>
                        <a:latin typeface="Cambria Math" panose="02040503050406030204" pitchFamily="18" charset="0"/>
                      </a:rPr>
                    </m:ctrlPr>
                    <m:type m:val="bar"/>
                  </m:fPr>
                  <m:num>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m:rPr>
                        <m:nor/>
                      </m:rPr>
                      <a:rPr xmlns:a="http://schemas.openxmlformats.org/drawingml/2006/main" sz="4000" i="1">
                        <a:solidFill>
                          <a:srgbClr val="525252"/>
                        </a:solidFill>
                        <a:latin typeface="Cambria Math" panose="02040503050406030204" pitchFamily="18" charset="0"/>
                      </a:rPr>
                      <m:t>min</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num>
                  <m:den>
                    <m:r>
                      <m:rPr>
                        <m:nor/>
                      </m:rPr>
                      <a:rPr xmlns:a="http://schemas.openxmlformats.org/drawingml/2006/main" sz="4000" i="1">
                        <a:solidFill>
                          <a:srgbClr val="525252"/>
                        </a:solidFill>
                        <a:latin typeface="Cambria Math" panose="02040503050406030204" pitchFamily="18" charset="0"/>
                      </a:rPr>
                      <m:t>max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m:t>
                    </m:r>
                    <m:r>
                      <m:rPr>
                        <m:nor/>
                      </m:rPr>
                      <a:rPr xmlns:a="http://schemas.openxmlformats.org/drawingml/2006/main" sz="4000" i="1">
                        <a:solidFill>
                          <a:srgbClr val="525252"/>
                        </a:solidFill>
                        <a:latin typeface="Cambria Math" panose="02040503050406030204" pitchFamily="18" charset="0"/>
                      </a:rPr>
                      <m:t>min</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den>
                </m:f>
              </m:oMath>
            </a14:m>
            <a:r>
              <a:t> :[0,1]</a:t>
            </a:r>
          </a:p>
          <a:p>
            <a:pPr/>
            <a:r>
              <a:t>Mean normalization: </a:t>
            </a:r>
            <a14:m>
              <m:oMath>
                <m:sSup>
                  <m:e>
                    <m:r>
                      <a:rPr xmlns:a="http://schemas.openxmlformats.org/drawingml/2006/main" sz="4000" i="1">
                        <a:solidFill>
                          <a:srgbClr val="525252"/>
                        </a:solidFill>
                        <a:latin typeface="Cambria Math" panose="02040503050406030204" pitchFamily="18" charset="0"/>
                      </a:rPr>
                      <m:t>x</m:t>
                    </m:r>
                  </m:e>
                  <m:sup>
                    <m:r>
                      <a:rPr xmlns:a="http://schemas.openxmlformats.org/drawingml/2006/main" sz="4000" i="1">
                        <a:solidFill>
                          <a:srgbClr val="525252"/>
                        </a:solidFill>
                        <a:latin typeface="Cambria Math" panose="02040503050406030204" pitchFamily="18" charset="0"/>
                      </a:rPr>
                      <m:t>′</m:t>
                    </m:r>
                  </m:sup>
                </m:sSup>
                <m:r>
                  <a:rPr xmlns:a="http://schemas.openxmlformats.org/drawingml/2006/main" sz="4000" i="1">
                    <a:solidFill>
                      <a:srgbClr val="525252"/>
                    </a:solidFill>
                    <a:latin typeface="Cambria Math" panose="02040503050406030204" pitchFamily="18" charset="0"/>
                  </a:rPr>
                  <m:t>=</m:t>
                </m:r>
                <m:f>
                  <m:fPr>
                    <m:ctrlPr>
                      <a:rPr xmlns:a="http://schemas.openxmlformats.org/drawingml/2006/main" sz="4000" i="1">
                        <a:solidFill>
                          <a:srgbClr val="525252"/>
                        </a:solidFill>
                        <a:latin typeface="Cambria Math" panose="02040503050406030204" pitchFamily="18" charset="0"/>
                      </a:rPr>
                    </m:ctrlPr>
                    <m:type m:val="bar"/>
                  </m:fPr>
                  <m:num>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m:rPr>
                        <m:nor/>
                      </m:rPr>
                      <a:rPr xmlns:a="http://schemas.openxmlformats.org/drawingml/2006/main" sz="4000" i="1">
                        <a:solidFill>
                          <a:srgbClr val="525252"/>
                        </a:solidFill>
                        <a:latin typeface="Cambria Math" panose="02040503050406030204" pitchFamily="18" charset="0"/>
                      </a:rPr>
                      <m:t>average</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num>
                  <m:den>
                    <m:r>
                      <m:rPr>
                        <m:nor/>
                      </m:rPr>
                      <a:rPr xmlns:a="http://schemas.openxmlformats.org/drawingml/2006/main" sz="4000" i="1">
                        <a:solidFill>
                          <a:srgbClr val="525252"/>
                        </a:solidFill>
                        <a:latin typeface="Cambria Math" panose="02040503050406030204" pitchFamily="18" charset="0"/>
                      </a:rPr>
                      <m:t>max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m:t>
                    </m:r>
                    <m:r>
                      <m:rPr>
                        <m:nor/>
                      </m:rPr>
                      <a:rPr xmlns:a="http://schemas.openxmlformats.org/drawingml/2006/main" sz="4000" i="1">
                        <a:solidFill>
                          <a:srgbClr val="525252"/>
                        </a:solidFill>
                        <a:latin typeface="Cambria Math" panose="02040503050406030204" pitchFamily="18" charset="0"/>
                      </a:rPr>
                      <m:t>min</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den>
                </m:f>
              </m:oMath>
            </a14:m>
            <a:r>
              <a:t>: 0=mean</a:t>
            </a:r>
          </a:p>
          <a:p>
            <a:pPr/>
            <a:r>
              <a:t>Standardization (z-score normalization): </a:t>
            </a:r>
            <a14:m>
              <m:oMath>
                <m:sSup>
                  <m:e>
                    <m:r>
                      <a:rPr xmlns:a="http://schemas.openxmlformats.org/drawingml/2006/main" sz="4000" i="1">
                        <a:solidFill>
                          <a:srgbClr val="525252"/>
                        </a:solidFill>
                        <a:latin typeface="Cambria Math" panose="02040503050406030204" pitchFamily="18" charset="0"/>
                      </a:rPr>
                      <m:t>x</m:t>
                    </m:r>
                  </m:e>
                  <m:sup>
                    <m:r>
                      <a:rPr xmlns:a="http://schemas.openxmlformats.org/drawingml/2006/main" sz="4000" i="1">
                        <a:solidFill>
                          <a:srgbClr val="525252"/>
                        </a:solidFill>
                        <a:latin typeface="Cambria Math" panose="02040503050406030204" pitchFamily="18" charset="0"/>
                      </a:rPr>
                      <m:t>′</m:t>
                    </m:r>
                  </m:sup>
                </m:sSup>
                <m:r>
                  <a:rPr xmlns:a="http://schemas.openxmlformats.org/drawingml/2006/main" sz="4000" i="1">
                    <a:solidFill>
                      <a:srgbClr val="525252"/>
                    </a:solidFill>
                    <a:latin typeface="Cambria Math" panose="02040503050406030204" pitchFamily="18" charset="0"/>
                  </a:rPr>
                  <m:t>=</m:t>
                </m:r>
                <m:f>
                  <m:fPr>
                    <m:ctrlPr>
                      <a:rPr xmlns:a="http://schemas.openxmlformats.org/drawingml/2006/main" sz="4000" i="1">
                        <a:solidFill>
                          <a:srgbClr val="525252"/>
                        </a:solidFill>
                        <a:latin typeface="Cambria Math" panose="02040503050406030204" pitchFamily="18" charset="0"/>
                      </a:rPr>
                    </m:ctrlPr>
                    <m:type m:val="bar"/>
                  </m:fPr>
                  <m:num>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bar>
                      <m:barPr>
                        <m:ctrlPr>
                          <a:rPr xmlns:a="http://schemas.openxmlformats.org/drawingml/2006/main" sz="4000" i="1">
                            <a:solidFill>
                              <a:srgbClr val="525252"/>
                            </a:solidFill>
                            <a:latin typeface="Cambria Math" panose="02040503050406030204" pitchFamily="18" charset="0"/>
                          </a:rPr>
                        </m:ctrlPr>
                        <m:pos m:val="top"/>
                      </m:barPr>
                      <m:e>
                        <m:r>
                          <a:rPr xmlns:a="http://schemas.openxmlformats.org/drawingml/2006/main" sz="4000" i="1">
                            <a:solidFill>
                              <a:srgbClr val="525252"/>
                            </a:solidFill>
                            <a:latin typeface="Cambria Math" panose="02040503050406030204" pitchFamily="18" charset="0"/>
                          </a:rPr>
                          <m:t>x</m:t>
                        </m:r>
                      </m:e>
                    </m:bar>
                  </m:num>
                  <m:den>
                    <m:r>
                      <a:rPr xmlns:a="http://schemas.openxmlformats.org/drawingml/2006/main" sz="4000" i="1">
                        <a:solidFill>
                          <a:srgbClr val="525252"/>
                        </a:solidFill>
                        <a:latin typeface="Cambria Math" panose="02040503050406030204" pitchFamily="18" charset="0"/>
                      </a:rPr>
                      <m:t>σ</m:t>
                    </m:r>
                  </m:den>
                </m:f>
              </m:oMath>
            </a14:m>
            <a:r>
              <a:t>  </a:t>
            </a:r>
          </a:p>
          <a:p>
            <a:pPr lvl="1"/>
            <a:r>
              <a:t>0: mean, -1/+1: 1 standard deviation from the mean</a:t>
            </a: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4" name="WARNING"/>
          <p:cNvSpPr txBox="1"/>
          <p:nvPr>
            <p:ph type="title"/>
          </p:nvPr>
        </p:nvSpPr>
        <p:spPr>
          <a:prstGeom prst="rect">
            <a:avLst/>
          </a:prstGeom>
        </p:spPr>
        <p:txBody>
          <a:bodyPr/>
          <a:lstStyle/>
          <a:p>
            <a:pPr/>
            <a:r>
              <a:t>WARNING</a:t>
            </a:r>
          </a:p>
        </p:txBody>
      </p:sp>
      <p:sp>
        <p:nvSpPr>
          <p:cNvPr id="465" name="There is no magic recipe!…"/>
          <p:cNvSpPr txBox="1"/>
          <p:nvPr>
            <p:ph type="body" idx="1"/>
          </p:nvPr>
        </p:nvSpPr>
        <p:spPr>
          <a:prstGeom prst="rect">
            <a:avLst/>
          </a:prstGeom>
        </p:spPr>
        <p:txBody>
          <a:bodyPr/>
          <a:lstStyle/>
          <a:p>
            <a:pPr/>
            <a:r>
              <a:t>There is no magic recipe!</a:t>
            </a:r>
          </a:p>
          <a:p>
            <a:pPr/>
            <a:r>
              <a:t>Everything cannot be normalized</a:t>
            </a:r>
          </a:p>
          <a:p>
            <a:pPr lvl="1"/>
            <a:r>
              <a:t>Percentage scores, grades, scores between 0 and 1…</a:t>
            </a:r>
          </a:p>
          <a:p>
            <a:pPr lvl="2"/>
            <a:r>
              <a:t>You could make low values big.</a:t>
            </a:r>
          </a:p>
          <a:p>
            <a:pPr lvl="1"/>
            <a:r>
              <a:t>Binary variables (one hot encoded or not)</a:t>
            </a:r>
          </a:p>
          <a:p>
            <a:pPr lvl="1"/>
            <a:r>
              <a:t>Careful with variables having an “absolute meaning”</a:t>
            </a:r>
          </a:p>
          <a:p>
            <a:pPr lvl="2"/>
            <a:r>
              <a:t>Number of observations, duration of time, positions, distances, etc.</a:t>
            </a:r>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67" name="Notions of distance"/>
          <p:cNvSpPr txBox="1"/>
          <p:nvPr>
            <p:ph type="title"/>
          </p:nvPr>
        </p:nvSpPr>
        <p:spPr>
          <a:prstGeom prst="rect">
            <a:avLst/>
          </a:prstGeom>
        </p:spPr>
        <p:txBody>
          <a:bodyPr/>
          <a:lstStyle/>
          <a:p>
            <a:pPr/>
            <a:r>
              <a:t>Notions of distance</a:t>
            </a:r>
          </a:p>
        </p:txBody>
      </p:sp>
      <p:pic>
        <p:nvPicPr>
          <p:cNvPr id="468" name="Image" descr="Image"/>
          <p:cNvPicPr>
            <a:picLocks noChangeAspect="1"/>
          </p:cNvPicPr>
          <p:nvPr/>
        </p:nvPicPr>
        <p:blipFill>
          <a:blip r:embed="rId2">
            <a:extLst/>
          </a:blip>
          <a:stretch>
            <a:fillRect/>
          </a:stretch>
        </p:blipFill>
        <p:spPr>
          <a:xfrm>
            <a:off x="869500" y="3455716"/>
            <a:ext cx="11265800" cy="3651998"/>
          </a:xfrm>
          <a:prstGeom prst="rect">
            <a:avLst/>
          </a:prstGeom>
          <a:ln w="12700">
            <a:miter lim="400000"/>
          </a:ln>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70" name="Curse of dimensionality"/>
          <p:cNvSpPr txBox="1"/>
          <p:nvPr>
            <p:ph type="title"/>
          </p:nvPr>
        </p:nvSpPr>
        <p:spPr>
          <a:prstGeom prst="rect">
            <a:avLst/>
          </a:prstGeom>
        </p:spPr>
        <p:txBody>
          <a:bodyPr/>
          <a:lstStyle/>
          <a:p>
            <a:pPr/>
            <a:r>
              <a:t>Curse of dimensionality</a:t>
            </a:r>
          </a:p>
        </p:txBody>
      </p:sp>
      <p:grpSp>
        <p:nvGrpSpPr>
          <p:cNvPr id="473" name="41592_2018_19_Fig1_HTML.jpg"/>
          <p:cNvGrpSpPr/>
          <p:nvPr/>
        </p:nvGrpSpPr>
        <p:grpSpPr>
          <a:xfrm>
            <a:off x="610736" y="2200060"/>
            <a:ext cx="4614641" cy="4557157"/>
            <a:chOff x="0" y="0"/>
            <a:chExt cx="4614639" cy="4557155"/>
          </a:xfrm>
        </p:grpSpPr>
        <p:pic>
          <p:nvPicPr>
            <p:cNvPr id="472" name="41592_2018_19_Fig1_HTML.jpg" descr="41592_2018_19_Fig1_HTML.jpg"/>
            <p:cNvPicPr>
              <a:picLocks noChangeAspect="1"/>
            </p:cNvPicPr>
            <p:nvPr/>
          </p:nvPicPr>
          <p:blipFill>
            <a:blip r:embed="rId2">
              <a:extLst/>
            </a:blip>
            <a:stretch>
              <a:fillRect/>
            </a:stretch>
          </p:blipFill>
          <p:spPr>
            <a:xfrm>
              <a:off x="127000" y="88900"/>
              <a:ext cx="4360640" cy="4226956"/>
            </a:xfrm>
            <a:prstGeom prst="rect">
              <a:avLst/>
            </a:prstGeom>
            <a:ln>
              <a:noFill/>
            </a:ln>
            <a:effectLst/>
          </p:spPr>
        </p:pic>
        <p:pic>
          <p:nvPicPr>
            <p:cNvPr id="471" name="41592_2018_19_Fig1_HTML.jpg" descr="41592_2018_19_Fig1_HTML.jpg"/>
            <p:cNvPicPr>
              <a:picLocks noChangeAspect="0"/>
            </p:cNvPicPr>
            <p:nvPr/>
          </p:nvPicPr>
          <p:blipFill>
            <a:blip r:embed="rId3">
              <a:extLst/>
            </a:blip>
            <a:stretch>
              <a:fillRect/>
            </a:stretch>
          </p:blipFill>
          <p:spPr>
            <a:xfrm>
              <a:off x="0" y="0"/>
              <a:ext cx="4614640" cy="4557156"/>
            </a:xfrm>
            <a:prstGeom prst="rect">
              <a:avLst/>
            </a:prstGeom>
            <a:effectLst/>
          </p:spPr>
        </p:pic>
      </p:grpSp>
      <p:pic>
        <p:nvPicPr>
          <p:cNvPr id="474" name="sparseness.png" descr="sparseness.png"/>
          <p:cNvPicPr>
            <a:picLocks noChangeAspect="1"/>
          </p:cNvPicPr>
          <p:nvPr/>
        </p:nvPicPr>
        <p:blipFill>
          <a:blip r:embed="rId4">
            <a:extLst/>
          </a:blip>
          <a:stretch>
            <a:fillRect/>
          </a:stretch>
        </p:blipFill>
        <p:spPr>
          <a:xfrm>
            <a:off x="2825830" y="6624865"/>
            <a:ext cx="9283557" cy="3177905"/>
          </a:xfrm>
          <a:prstGeom prst="rect">
            <a:avLst/>
          </a:prstGeom>
          <a:ln w="12700">
            <a:miter lim="400000"/>
          </a:ln>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76" name="Curse of dimensionality"/>
          <p:cNvSpPr txBox="1"/>
          <p:nvPr>
            <p:ph type="title"/>
          </p:nvPr>
        </p:nvSpPr>
        <p:spPr>
          <a:prstGeom prst="rect">
            <a:avLst/>
          </a:prstGeom>
        </p:spPr>
        <p:txBody>
          <a:bodyPr/>
          <a:lstStyle/>
          <a:p>
            <a:pPr/>
            <a:r>
              <a:t>Curse of dimensionality</a:t>
            </a:r>
          </a:p>
        </p:txBody>
      </p:sp>
      <p:sp>
        <p:nvSpPr>
          <p:cNvPr id="477" name="Every observation is “far” from any other observation…"/>
          <p:cNvSpPr txBox="1"/>
          <p:nvPr>
            <p:ph type="body" idx="1"/>
          </p:nvPr>
        </p:nvSpPr>
        <p:spPr>
          <a:xfrm>
            <a:off x="355600" y="3187700"/>
            <a:ext cx="12293600" cy="6313550"/>
          </a:xfrm>
          <a:prstGeom prst="rect">
            <a:avLst/>
          </a:prstGeom>
        </p:spPr>
        <p:txBody>
          <a:bodyPr/>
          <a:lstStyle/>
          <a:p>
            <a:pPr/>
            <a:r>
              <a:t>Every observation is “far” from any other observation</a:t>
            </a:r>
          </a:p>
          <a:p>
            <a:pPr/>
            <a:r>
              <a:t>Imagine you focus on the 80% most frequent values for each variable:</a:t>
            </a:r>
          </a:p>
          <a:p>
            <a:pPr lvl="1"/>
            <a:r>
              <a:t>1 var: Covers 80% of the population</a:t>
            </a:r>
          </a:p>
          <a:p>
            <a:pPr lvl="1"/>
            <a:r>
              <a:t>2 var: 64% of the population</a:t>
            </a:r>
          </a:p>
          <a:p>
            <a:pPr lvl="1"/>
            <a:r>
              <a:t>3 var: 51%</a:t>
            </a:r>
          </a:p>
          <a:p>
            <a:pPr lvl="1"/>
            <a:r>
              <a:t>10 var: 10%</a:t>
            </a:r>
          </a:p>
          <a:p>
            <a:pPr lvl="1"/>
            <a:r>
              <a:t>100 var: 0.00000002% </a:t>
            </a:r>
          </a:p>
          <a:p>
            <a:pPr/>
            <a:r>
              <a:t>If you have many variables, you need huge datasets, else you cannot generalize if all observations are completely different</a:t>
            </a:r>
          </a:p>
        </p:txBody>
      </p:sp>
      <p:pic>
        <p:nvPicPr>
          <p:cNvPr id="478" name="sparseness.png" descr="sparseness.png"/>
          <p:cNvPicPr>
            <a:picLocks noChangeAspect="1"/>
          </p:cNvPicPr>
          <p:nvPr/>
        </p:nvPicPr>
        <p:blipFill>
          <a:blip r:embed="rId2">
            <a:extLst/>
          </a:blip>
          <a:srcRect l="64699" t="0" r="0" b="0"/>
          <a:stretch>
            <a:fillRect/>
          </a:stretch>
        </p:blipFill>
        <p:spPr>
          <a:xfrm>
            <a:off x="8876127" y="5100694"/>
            <a:ext cx="3277121" cy="3177904"/>
          </a:xfrm>
          <a:prstGeom prst="rect">
            <a:avLst/>
          </a:prstGeom>
          <a:ln w="12700">
            <a:miter lim="400000"/>
          </a:ln>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80" name="Curse of dimensionality"/>
          <p:cNvSpPr txBox="1"/>
          <p:nvPr>
            <p:ph type="title"/>
          </p:nvPr>
        </p:nvSpPr>
        <p:spPr>
          <a:prstGeom prst="rect">
            <a:avLst/>
          </a:prstGeom>
        </p:spPr>
        <p:txBody>
          <a:bodyPr/>
          <a:lstStyle/>
          <a:p>
            <a:pPr/>
            <a:r>
              <a:t>Curse of dimensionality</a:t>
            </a:r>
          </a:p>
        </p:txBody>
      </p:sp>
      <p:sp>
        <p:nvSpPr>
          <p:cNvPr id="481" name="Figure 8 illustrates the above in a different manner. Let’s say we want to train a classifier using only a single feature whose value ranges from 0 to 1. Let’s assume that this feature is unique for each cat and dog. If we want our training data to cover"/>
          <p:cNvSpPr txBox="1"/>
          <p:nvPr/>
        </p:nvSpPr>
        <p:spPr>
          <a:xfrm>
            <a:off x="100723" y="2974018"/>
            <a:ext cx="13012267" cy="1181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1400"/>
              </a:spcBef>
              <a:defRPr sz="1400">
                <a:solidFill>
                  <a:srgbClr val="555555"/>
                </a:solidFill>
                <a:latin typeface="Helvetica"/>
                <a:ea typeface="Helvetica"/>
                <a:cs typeface="Helvetica"/>
                <a:sym typeface="Helvetica"/>
              </a:defRPr>
            </a:lvl1pPr>
          </a:lstStyle>
          <a:p>
            <a:pPr/>
            <a:r>
              <a:t>Figure 8 illustrates the above in a different manner. Let’s say we want to train a classifier using only a single feature whose value ranges from 0 to 1. Let’s assume that this feature is unique for each cat and dog. If we want our training data to cover 20% of this range, then the amount of training data needed is 20% of the complete population of cats and dogs. Now, if we add another feature, resulting in a 2D feature space, things change; To cover 20% of the 2D feature range, we now need to obtain 45% of the complete population of cats and dogs in each dimension (0.45^2 = 0.2). In the 3D case this gets even worse: to cover 20% of the 3D feature range, we need to obtain 58% of the population in each dimension (0.58^3 = 0.2).</a:t>
            </a:r>
          </a:p>
        </p:txBody>
      </p:sp>
      <p:pic>
        <p:nvPicPr>
          <p:cNvPr id="482" name="curseofdimensionality.png" descr="curseofdimensionality.png"/>
          <p:cNvPicPr>
            <a:picLocks noChangeAspect="1"/>
          </p:cNvPicPr>
          <p:nvPr/>
        </p:nvPicPr>
        <p:blipFill>
          <a:blip r:embed="rId2">
            <a:extLst/>
          </a:blip>
          <a:stretch>
            <a:fillRect/>
          </a:stretch>
        </p:blipFill>
        <p:spPr>
          <a:xfrm>
            <a:off x="1159601" y="4881721"/>
            <a:ext cx="11264901" cy="3695701"/>
          </a:xfrm>
          <a:prstGeom prst="rect">
            <a:avLst/>
          </a:prstGeom>
          <a:ln w="12700">
            <a:miter lim="400000"/>
          </a:ln>
        </p:spPr>
      </p:pic>
      <p:sp>
        <p:nvSpPr>
          <p:cNvPr id="483" name="Text"/>
          <p:cNvSpPr txBox="1"/>
          <p:nvPr/>
        </p:nvSpPr>
        <p:spPr>
          <a:xfrm>
            <a:off x="1144381" y="8830547"/>
            <a:ext cx="1022747" cy="711201"/>
          </a:xfrm>
          <a:prstGeom prst="rect">
            <a:avLst/>
          </a:prstGeom>
          <a:ln w="12700">
            <a:miter lim="400000"/>
          </a:ln>
        </p:spPr>
        <p:txBody>
          <a:bodyPr wrap="none" lIns="50800" tIns="50800" rIns="50800" bIns="50800" anchor="ctr">
            <a:spAutoFit/>
          </a:bodyPr>
          <a:lstStyle/>
          <a:p>
            <a:pPr/>
          </a:p>
        </p:txBody>
      </p:sp>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5" name="Some “golden rules”"/>
          <p:cNvSpPr txBox="1"/>
          <p:nvPr>
            <p:ph type="title"/>
          </p:nvPr>
        </p:nvSpPr>
        <p:spPr>
          <a:prstGeom prst="rect">
            <a:avLst/>
          </a:prstGeom>
        </p:spPr>
        <p:txBody>
          <a:bodyPr/>
          <a:lstStyle/>
          <a:p>
            <a:pPr/>
            <a:r>
              <a:t>Some “golden rules”</a:t>
            </a:r>
          </a:p>
        </p:txBody>
      </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7" name="In real life:…"/>
          <p:cNvSpPr txBox="1"/>
          <p:nvPr>
            <p:ph type="body" idx="1"/>
          </p:nvPr>
        </p:nvSpPr>
        <p:spPr>
          <a:xfrm>
            <a:off x="355600" y="2978787"/>
            <a:ext cx="12293600" cy="5842001"/>
          </a:xfrm>
          <a:prstGeom prst="rect">
            <a:avLst/>
          </a:prstGeom>
        </p:spPr>
        <p:txBody>
          <a:bodyPr/>
          <a:lstStyle/>
          <a:p>
            <a:pPr/>
            <a:r>
              <a:t>In real life:</a:t>
            </a:r>
          </a:p>
          <a:p>
            <a:pPr lvl="1"/>
            <a:r>
              <a:t>Your data does not follow a normal distribution. Nor a power law, nor any other theoretical distribution</a:t>
            </a:r>
          </a:p>
          <a:p>
            <a:pPr lvl="1"/>
            <a:r>
              <a:t>Your features are always correlated</a:t>
            </a:r>
          </a:p>
          <a:p>
            <a:pPr lvl="1"/>
            <a:r>
              <a:t>You always have non-linear relationships</a:t>
            </a:r>
          </a:p>
        </p:txBody>
      </p:sp>
      <p:sp>
        <p:nvSpPr>
          <p:cNvPr id="488" name="Some “golden rules”"/>
          <p:cNvSpPr txBox="1"/>
          <p:nvPr>
            <p:ph type="title"/>
          </p:nvPr>
        </p:nvSpPr>
        <p:spPr>
          <a:prstGeom prst="rect">
            <a:avLst/>
          </a:prstGeom>
        </p:spPr>
        <p:txBody>
          <a:bodyPr/>
          <a:lstStyle/>
          <a:p>
            <a:pPr/>
            <a:r>
              <a:t>Some “golden rules”</a:t>
            </a:r>
          </a:p>
        </p:txBody>
      </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Some “golden rules”"/>
          <p:cNvSpPr txBox="1"/>
          <p:nvPr>
            <p:ph type="title"/>
          </p:nvPr>
        </p:nvSpPr>
        <p:spPr>
          <a:prstGeom prst="rect">
            <a:avLst/>
          </a:prstGeom>
        </p:spPr>
        <p:txBody>
          <a:bodyPr/>
          <a:lstStyle/>
          <a:p>
            <a:pPr/>
            <a:r>
              <a:t>Some “golden rules”</a:t>
            </a:r>
          </a:p>
        </p:txBody>
      </p:sp>
      <p:sp>
        <p:nvSpPr>
          <p:cNvPr id="491" name="GIGO: Garbage in, Garbage out"/>
          <p:cNvSpPr txBox="1"/>
          <p:nvPr>
            <p:ph type="body" idx="1"/>
          </p:nvPr>
        </p:nvSpPr>
        <p:spPr>
          <a:prstGeom prst="rect">
            <a:avLst/>
          </a:prstGeom>
        </p:spPr>
        <p:txBody>
          <a:bodyPr/>
          <a:lstStyle/>
          <a:p>
            <a:pPr/>
            <a:r>
              <a:t>GIGO: Garbage in, Garbage out</a:t>
            </a:r>
          </a:p>
        </p:txBody>
      </p:sp>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Some “golden rules”"/>
          <p:cNvSpPr txBox="1"/>
          <p:nvPr>
            <p:ph type="title"/>
          </p:nvPr>
        </p:nvSpPr>
        <p:spPr>
          <a:prstGeom prst="rect">
            <a:avLst/>
          </a:prstGeom>
        </p:spPr>
        <p:txBody>
          <a:bodyPr/>
          <a:lstStyle/>
          <a:p>
            <a:pPr/>
            <a:r>
              <a:t>Some “golden rules”</a:t>
            </a:r>
          </a:p>
        </p:txBody>
      </p:sp>
      <p:sp>
        <p:nvSpPr>
          <p:cNvPr id="494" name="Real data is always garbage"/>
          <p:cNvSpPr txBox="1"/>
          <p:nvPr>
            <p:ph type="body" idx="1"/>
          </p:nvPr>
        </p:nvSpPr>
        <p:spPr>
          <a:prstGeom prst="rect">
            <a:avLst/>
          </a:prstGeom>
        </p:spPr>
        <p:txBody>
          <a:bodyPr/>
          <a:lstStyle/>
          <a:p>
            <a:pPr/>
            <a:r>
              <a:t>Real data is always garbage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This class"/>
          <p:cNvSpPr txBox="1"/>
          <p:nvPr>
            <p:ph type="title"/>
          </p:nvPr>
        </p:nvSpPr>
        <p:spPr>
          <a:prstGeom prst="rect">
            <a:avLst/>
          </a:prstGeom>
        </p:spPr>
        <p:txBody>
          <a:bodyPr/>
          <a:lstStyle/>
          <a:p>
            <a:pPr/>
            <a:r>
              <a:t>This class</a:t>
            </a:r>
          </a:p>
        </p:txBody>
      </p:sp>
      <p:sp>
        <p:nvSpPr>
          <p:cNvPr id="194" name="This class is based on:…"/>
          <p:cNvSpPr txBox="1"/>
          <p:nvPr>
            <p:ph type="body" sz="half" idx="1"/>
          </p:nvPr>
        </p:nvSpPr>
        <p:spPr>
          <a:xfrm>
            <a:off x="355600" y="2156965"/>
            <a:ext cx="12293600" cy="3109509"/>
          </a:xfrm>
          <a:prstGeom prst="rect">
            <a:avLst/>
          </a:prstGeom>
        </p:spPr>
        <p:txBody>
          <a:bodyPr/>
          <a:lstStyle/>
          <a:p>
            <a:pPr/>
            <a:r>
              <a:t>This class is based on:</a:t>
            </a:r>
          </a:p>
          <a:p>
            <a:pPr lvl="1"/>
            <a:r>
              <a:t>Countless Wikipedia and blogs (use them too!)</a:t>
            </a:r>
          </a:p>
          <a:p>
            <a:pPr/>
            <a:r>
              <a:t>Some books</a:t>
            </a:r>
          </a:p>
          <a:p>
            <a:pPr lvl="1"/>
            <a:r>
              <a:t>Borrow at my office</a:t>
            </a:r>
          </a:p>
        </p:txBody>
      </p:sp>
      <p:pic>
        <p:nvPicPr>
          <p:cNvPr id="195" name="61ANr+w9WQL.jpg" descr="61ANr+w9WQL.jpg"/>
          <p:cNvPicPr>
            <a:picLocks noChangeAspect="1"/>
          </p:cNvPicPr>
          <p:nvPr/>
        </p:nvPicPr>
        <p:blipFill>
          <a:blip r:embed="rId2">
            <a:extLst/>
          </a:blip>
          <a:stretch>
            <a:fillRect/>
          </a:stretch>
        </p:blipFill>
        <p:spPr>
          <a:xfrm>
            <a:off x="7013714" y="5646296"/>
            <a:ext cx="2988127" cy="3685356"/>
          </a:xfrm>
          <a:prstGeom prst="rect">
            <a:avLst/>
          </a:prstGeom>
          <a:ln w="12700">
            <a:miter lim="400000"/>
          </a:ln>
        </p:spPr>
      </p:pic>
      <p:pic>
        <p:nvPicPr>
          <p:cNvPr id="196" name="bookpic-2nd.png" descr="bookpic-2nd.png"/>
          <p:cNvPicPr>
            <a:picLocks noChangeAspect="1"/>
          </p:cNvPicPr>
          <p:nvPr/>
        </p:nvPicPr>
        <p:blipFill>
          <a:blip r:embed="rId3">
            <a:extLst/>
          </a:blip>
          <a:stretch>
            <a:fillRect/>
          </a:stretch>
        </p:blipFill>
        <p:spPr>
          <a:xfrm>
            <a:off x="10255870" y="5703429"/>
            <a:ext cx="2474655" cy="3571090"/>
          </a:xfrm>
          <a:prstGeom prst="rect">
            <a:avLst/>
          </a:prstGeom>
          <a:ln w="12700">
            <a:miter lim="400000"/>
          </a:ln>
        </p:spPr>
      </p:pic>
      <p:pic>
        <p:nvPicPr>
          <p:cNvPr id="197" name="412FWZS6qyL._SX404_BO1,204,203,200_.jpg" descr="412FWZS6qyL._SX404_BO1,204,203,200_.jpg"/>
          <p:cNvPicPr>
            <a:picLocks noChangeAspect="1"/>
          </p:cNvPicPr>
          <p:nvPr/>
        </p:nvPicPr>
        <p:blipFill>
          <a:blip r:embed="rId4">
            <a:extLst/>
          </a:blip>
          <a:stretch>
            <a:fillRect/>
          </a:stretch>
        </p:blipFill>
        <p:spPr>
          <a:xfrm>
            <a:off x="626353" y="5646296"/>
            <a:ext cx="2992509" cy="3685356"/>
          </a:xfrm>
          <a:prstGeom prst="rect">
            <a:avLst/>
          </a:prstGeom>
          <a:ln w="12700">
            <a:miter lim="400000"/>
          </a:ln>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Some “golden rules”"/>
          <p:cNvSpPr txBox="1"/>
          <p:nvPr>
            <p:ph type="title"/>
          </p:nvPr>
        </p:nvSpPr>
        <p:spPr>
          <a:prstGeom prst="rect">
            <a:avLst/>
          </a:prstGeom>
        </p:spPr>
        <p:txBody>
          <a:bodyPr/>
          <a:lstStyle/>
          <a:p>
            <a:pPr/>
            <a:r>
              <a:t>Some “golden rules”</a:t>
            </a:r>
          </a:p>
        </p:txBody>
      </p:sp>
      <p:sp>
        <p:nvSpPr>
          <p:cNvPr id="497" name="Get to know your data…"/>
          <p:cNvSpPr txBox="1"/>
          <p:nvPr>
            <p:ph type="body" idx="1"/>
          </p:nvPr>
        </p:nvSpPr>
        <p:spPr>
          <a:prstGeom prst="rect">
            <a:avLst/>
          </a:prstGeom>
        </p:spPr>
        <p:txBody>
          <a:bodyPr/>
          <a:lstStyle/>
          <a:p>
            <a:pPr/>
            <a:r>
              <a:t>Get to know your data </a:t>
            </a:r>
          </a:p>
          <a:p>
            <a:pPr lvl="1"/>
            <a:r>
              <a:t>Exploratory Analysis</a:t>
            </a:r>
          </a:p>
        </p:txBody>
      </p:sp>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499" name="Some “golden rules”"/>
          <p:cNvSpPr txBox="1"/>
          <p:nvPr>
            <p:ph type="title"/>
          </p:nvPr>
        </p:nvSpPr>
        <p:spPr>
          <a:prstGeom prst="rect">
            <a:avLst/>
          </a:prstGeom>
        </p:spPr>
        <p:txBody>
          <a:bodyPr/>
          <a:lstStyle/>
          <a:p>
            <a:pPr/>
            <a:r>
              <a:t>Some “golden rules”</a:t>
            </a:r>
          </a:p>
        </p:txBody>
      </p:sp>
      <p:sp>
        <p:nvSpPr>
          <p:cNvPr id="500" name="Your real data does not follow a normal distribution. Nor a power law, nor any other theoretical distribution…"/>
          <p:cNvSpPr txBox="1"/>
          <p:nvPr>
            <p:ph type="body" idx="1"/>
          </p:nvPr>
        </p:nvSpPr>
        <p:spPr>
          <a:prstGeom prst="rect">
            <a:avLst/>
          </a:prstGeom>
        </p:spPr>
        <p:txBody>
          <a:bodyPr/>
          <a:lstStyle/>
          <a:p>
            <a:pPr/>
            <a:r>
              <a:t>Your real data does not follow a normal distribution. Nor a power law, nor any other theoretical distribution</a:t>
            </a:r>
          </a:p>
          <a:p>
            <a:pPr/>
            <a:r>
              <a:t>Your features are always correlated</a:t>
            </a:r>
          </a:p>
        </p:txBody>
      </p:sp>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Experiments"/>
          <p:cNvSpPr txBox="1"/>
          <p:nvPr>
            <p:ph type="title"/>
          </p:nvPr>
        </p:nvSpPr>
        <p:spPr>
          <a:prstGeom prst="rect">
            <a:avLst/>
          </a:prstGeom>
        </p:spPr>
        <p:txBody>
          <a:bodyPr/>
          <a:lstStyle/>
          <a:p>
            <a:pPr/>
            <a:r>
              <a:t>Experiments</a:t>
            </a:r>
          </a:p>
        </p:txBody>
      </p:sp>
      <p:sp>
        <p:nvSpPr>
          <p:cNvPr id="503" name="Go to the webpage of the class and do today’s experiments…"/>
          <p:cNvSpPr txBox="1"/>
          <p:nvPr>
            <p:ph type="body" idx="1"/>
          </p:nvPr>
        </p:nvSpPr>
        <p:spPr>
          <a:prstGeom prst="rect">
            <a:avLst/>
          </a:prstGeom>
        </p:spPr>
        <p:txBody>
          <a:bodyPr/>
          <a:lstStyle/>
          <a:p>
            <a:pPr/>
            <a:r>
              <a:t>Go to the webpage of the class and do today’s experiments</a:t>
            </a:r>
          </a:p>
          <a:p>
            <a:pPr/>
            <a:r>
              <a:t>The “Advanced” section is not mandatory, you can do it if you have time</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Types of data"/>
          <p:cNvSpPr txBox="1"/>
          <p:nvPr>
            <p:ph type="title"/>
          </p:nvPr>
        </p:nvSpPr>
        <p:spPr>
          <a:prstGeom prst="rect">
            <a:avLst/>
          </a:prstGeom>
        </p:spPr>
        <p:txBody>
          <a:bodyPr/>
          <a:lstStyle/>
          <a:p>
            <a:pPr/>
            <a:r>
              <a:t>Types of data</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535353"/>
      </a:dk1>
      <a:lt1>
        <a:srgbClr val="340053"/>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Light"/>
        <a:ea typeface="Gill Sans Light"/>
        <a:cs typeface="Gill Sans Light"/>
      </a:majorFont>
      <a:minorFont>
        <a:latin typeface="Gill Sans Light"/>
        <a:ea typeface="Gill Sans Light"/>
        <a:cs typeface="Gill Sans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53535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Light"/>
        <a:ea typeface="Gill Sans Light"/>
        <a:cs typeface="Gill Sans Light"/>
      </a:majorFont>
      <a:minorFont>
        <a:latin typeface="Gill Sans Light"/>
        <a:ea typeface="Gill Sans Light"/>
        <a:cs typeface="Gill Sans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53535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