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Ref idx="minor">
          <a:srgbClr val="5F7579"/>
        </a:fontRef>
        <a:srgbClr val="5F7579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3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0" name="Shape 17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355600" y="2044700"/>
            <a:ext cx="12293600" cy="3238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355600" y="5270500"/>
            <a:ext cx="122936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Text"/>
          <p:cNvSpPr txBox="1"/>
          <p:nvPr>
            <p:ph type="title"/>
          </p:nvPr>
        </p:nvSpPr>
        <p:spPr>
          <a:xfrm>
            <a:off x="355600" y="3225800"/>
            <a:ext cx="122936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05" name="Title Text"/>
          <p:cNvSpPr txBox="1"/>
          <p:nvPr>
            <p:ph type="title"/>
          </p:nvPr>
        </p:nvSpPr>
        <p:spPr>
          <a:xfrm>
            <a:off x="355600" y="7416800"/>
            <a:ext cx="12293600" cy="1282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14" name="Title Text"/>
          <p:cNvSpPr txBox="1"/>
          <p:nvPr>
            <p:ph type="title"/>
          </p:nvPr>
        </p:nvSpPr>
        <p:spPr>
          <a:xfrm>
            <a:off x="355600" y="7416800"/>
            <a:ext cx="12293600" cy="1282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Image"/>
          <p:cNvSpPr/>
          <p:nvPr>
            <p:ph type="pic" sz="half" idx="21"/>
          </p:nvPr>
        </p:nvSpPr>
        <p:spPr>
          <a:xfrm>
            <a:off x="7251700" y="800100"/>
            <a:ext cx="4902200" cy="8286637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23" name="Title Text"/>
          <p:cNvSpPr txBox="1"/>
          <p:nvPr>
            <p:ph type="title"/>
          </p:nvPr>
        </p:nvSpPr>
        <p:spPr>
          <a:xfrm>
            <a:off x="355600" y="1384300"/>
            <a:ext cx="5892800" cy="3505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4" name="Body Level One…"/>
          <p:cNvSpPr txBox="1"/>
          <p:nvPr>
            <p:ph type="body" sz="quarter" idx="1"/>
          </p:nvPr>
        </p:nvSpPr>
        <p:spPr>
          <a:xfrm>
            <a:off x="355600" y="4876800"/>
            <a:ext cx="5892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Image"/>
          <p:cNvSpPr/>
          <p:nvPr>
            <p:ph type="pic" sz="half" idx="21"/>
          </p:nvPr>
        </p:nvSpPr>
        <p:spPr>
          <a:xfrm>
            <a:off x="7251700" y="800100"/>
            <a:ext cx="4902200" cy="8286637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33" name="Title Text"/>
          <p:cNvSpPr txBox="1"/>
          <p:nvPr>
            <p:ph type="title"/>
          </p:nvPr>
        </p:nvSpPr>
        <p:spPr>
          <a:xfrm>
            <a:off x="355600" y="1384300"/>
            <a:ext cx="5892800" cy="3505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sz="quarter" idx="1"/>
          </p:nvPr>
        </p:nvSpPr>
        <p:spPr>
          <a:xfrm>
            <a:off x="355600" y="4876800"/>
            <a:ext cx="5892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Image"/>
          <p:cNvSpPr/>
          <p:nvPr>
            <p:ph type="pic" sz="quarter" idx="21"/>
          </p:nvPr>
        </p:nvSpPr>
        <p:spPr>
          <a:xfrm>
            <a:off x="7759700" y="2857500"/>
            <a:ext cx="3873500" cy="6547732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4" name="Body Level One…"/>
          <p:cNvSpPr txBox="1"/>
          <p:nvPr>
            <p:ph type="body" sz="half" idx="1"/>
          </p:nvPr>
        </p:nvSpPr>
        <p:spPr>
          <a:xfrm>
            <a:off x="3556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53" name="Body Level One…"/>
          <p:cNvSpPr txBox="1"/>
          <p:nvPr>
            <p:ph type="body" sz="half" idx="1"/>
          </p:nvPr>
        </p:nvSpPr>
        <p:spPr>
          <a:xfrm>
            <a:off x="3556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62" name="Body Level One…"/>
          <p:cNvSpPr txBox="1"/>
          <p:nvPr>
            <p:ph type="body" sz="half" idx="1"/>
          </p:nvPr>
        </p:nvSpPr>
        <p:spPr>
          <a:xfrm>
            <a:off x="67564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 - Photo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mage"/>
          <p:cNvSpPr/>
          <p:nvPr>
            <p:ph type="pic" idx="21"/>
          </p:nvPr>
        </p:nvSpPr>
        <p:spPr>
          <a:xfrm>
            <a:off x="1308101" y="520687"/>
            <a:ext cx="10388602" cy="5880853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31" name="Title Text"/>
          <p:cNvSpPr txBox="1"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32" name="Body Level One…"/>
          <p:cNvSpPr txBox="1"/>
          <p:nvPr>
            <p:ph type="body" sz="quarter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1" name="Body Level One…"/>
          <p:cNvSpPr txBox="1"/>
          <p:nvPr>
            <p:ph type="body" idx="1"/>
          </p:nvPr>
        </p:nvSpPr>
        <p:spPr>
          <a:xfrm>
            <a:off x="355600" y="3187700"/>
            <a:ext cx="122936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/>
            </a:lvl1pPr>
            <a:lvl2pPr>
              <a:lnSpc>
                <a:spcPct val="100000"/>
              </a:lnSpc>
              <a:spcBef>
                <a:spcPts val="400"/>
              </a:spcBef>
              <a:buSzPct val="66000"/>
              <a:buFont typeface="Lucida Grande"/>
              <a:buChar char="‣"/>
              <a:defRPr sz="2900"/>
            </a:lvl2pPr>
            <a:lvl3pPr>
              <a:lnSpc>
                <a:spcPct val="100000"/>
              </a:lnSpc>
              <a:spcBef>
                <a:spcPts val="500"/>
              </a:spcBef>
              <a:buChar char="-"/>
              <a:defRPr sz="2400"/>
            </a:lvl3pPr>
            <a:lvl4pPr>
              <a:lnSpc>
                <a:spcPct val="100000"/>
              </a:lnSpc>
              <a:defRPr sz="3800"/>
            </a:lvl4pPr>
            <a:lvl5pPr>
              <a:lnSpc>
                <a:spcPct val="100000"/>
              </a:lnSpc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0" name="Body Level One…"/>
          <p:cNvSpPr txBox="1"/>
          <p:nvPr>
            <p:ph type="body" idx="1"/>
          </p:nvPr>
        </p:nvSpPr>
        <p:spPr>
          <a:xfrm>
            <a:off x="355600" y="3187700"/>
            <a:ext cx="12293600" cy="5842000"/>
          </a:xfrm>
          <a:prstGeom prst="rect">
            <a:avLst/>
          </a:prstGeom>
        </p:spPr>
        <p:txBody>
          <a:bodyPr numCol="2" spcCol="614680" anchor="t"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355600" y="254000"/>
            <a:ext cx="12293600" cy="923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355600" y="254000"/>
            <a:ext cx="122936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4600" y="9271000"/>
            <a:ext cx="342900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304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1pPr>
      <a:lvl2pPr marL="685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2pPr>
      <a:lvl3pPr marL="1066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3pPr>
      <a:lvl4pPr marL="1447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4pPr>
      <a:lvl5pPr marL="1828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5pPr>
      <a:lvl6pPr marL="2209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6pPr>
      <a:lvl7pPr marL="2590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7pPr>
      <a:lvl8pPr marL="2971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8pPr>
      <a:lvl9pPr marL="3352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g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tif"/><Relationship Id="rId3" Type="http://schemas.openxmlformats.org/officeDocument/2006/relationships/image" Target="../media/image3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tif"/><Relationship Id="rId3" Type="http://schemas.openxmlformats.org/officeDocument/2006/relationships/image" Target="../media/image20.pn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3" Type="http://schemas.openxmlformats.org/officeDocument/2006/relationships/image" Target="../media/image11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en.wikipedia.org/wiki/Minimum_description_length" TargetMode="Externa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tif"/><Relationship Id="rId3" Type="http://schemas.openxmlformats.org/officeDocument/2006/relationships/image" Target="../media/image24.png"/><Relationship Id="rId4" Type="http://schemas.openxmlformats.org/officeDocument/2006/relationships/image" Target="../media/image9.tif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tif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tif"/><Relationship Id="rId3" Type="http://schemas.openxmlformats.org/officeDocument/2006/relationships/image" Target="../media/image25.png"/><Relationship Id="rId4" Type="http://schemas.openxmlformats.org/officeDocument/2006/relationships/image" Target="../media/image12.tif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image" Target="../media/image5.jpe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tif"/><Relationship Id="rId3" Type="http://schemas.openxmlformats.org/officeDocument/2006/relationships/image" Target="../media/image14.tif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tif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tif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1" Type="http://schemas.openxmlformats.org/officeDocument/2006/relationships/image" Target="../media/image36.pn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tif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tif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s://ieeexplore.ieee.org/document/585893" TargetMode="Externa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Unsupervised M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Unsupervised ML</a:t>
            </a:r>
          </a:p>
        </p:txBody>
      </p:sp>
      <p:sp>
        <p:nvSpPr>
          <p:cNvPr id="173" name="Clustering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</a:t>
            </a:r>
          </a:p>
        </p:txBody>
      </p:sp>
      <p:sp>
        <p:nvSpPr>
          <p:cNvPr id="174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sp>
        <p:nvSpPr>
          <p:cNvPr id="209" name="Equation"/>
          <p:cNvSpPr txBox="1"/>
          <p:nvPr/>
        </p:nvSpPr>
        <p:spPr>
          <a:xfrm>
            <a:off x="1027847" y="2418236"/>
            <a:ext cx="11194971" cy="161592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lim>
                  </m:limLow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limLow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S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</m:lim>
                  </m:limLow>
                  <m:sSup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sSub>
                        <m:e>
                          <m:r>
                            <m:rPr>
                              <m:sty m:val="bi"/>
                            </m:r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μ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</m:e>
                    <m:sup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lim>
                  </m:limLow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m:rPr>
                      <m:sty m:val="p"/>
                    </m:rP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Var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210" name="with…"/>
          <p:cNvSpPr txBox="1"/>
          <p:nvPr/>
        </p:nvSpPr>
        <p:spPr>
          <a:xfrm>
            <a:off x="2047342" y="4782663"/>
            <a:ext cx="8910116" cy="3303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with </a:t>
            </a:r>
          </a:p>
          <a:p>
            <a:pPr lvl="1"/>
            <a14:m>
              <m:oMath>
                <m:r>
                  <m:rPr>
                    <m:sty m:val="b"/>
                  </m:rPr>
                  <a:rPr xmlns:a="http://schemas.openxmlformats.org/drawingml/2006/main" sz="44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S</m:t>
                </m:r>
              </m:oMath>
            </a14:m>
            <a:r>
              <a:t> a cluster assignment, </a:t>
            </a:r>
          </a:p>
          <a:p>
            <a:pPr lvl="1">
              <a:defRPr b="1">
                <a:latin typeface="Gill Sans"/>
                <a:ea typeface="Gill Sans"/>
                <a:cs typeface="Gill Sans"/>
                <a:sym typeface="Gill Sans"/>
              </a:defRPr>
            </a:pPr>
            <a14:m>
              <m:oMath>
                <m:r>
                  <a:rPr xmlns:a="http://schemas.openxmlformats.org/drawingml/2006/main" sz="44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  <a:r>
              <a:t> </a:t>
            </a:r>
            <a:r>
              <a:rPr b="0">
                <a:latin typeface="+mn-lt"/>
                <a:ea typeface="+mn-ea"/>
                <a:cs typeface="+mn-cs"/>
                <a:sym typeface="Gill Sans Light"/>
              </a:rPr>
              <a:t>a number of clusters</a:t>
            </a:r>
          </a:p>
          <a:p>
            <a:pPr lvl="1"/>
            <a14:m>
              <m:oMath>
                <m:r>
                  <a:rPr xmlns:a="http://schemas.openxmlformats.org/drawingml/2006/main" sz="44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x</m:t>
                </m:r>
              </m:oMath>
            </a14:m>
            <a:r>
              <a:t> a d dimensional item, and </a:t>
            </a:r>
          </a:p>
          <a:p>
            <a:pPr lvl="1"/>
            <a14:m>
              <m:oMath>
                <m:sSub>
                  <m:e>
                    <m:r>
                      <a:rPr xmlns:a="http://schemas.openxmlformats.org/drawingml/2006/main" sz="44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μ</m:t>
                    </m:r>
                  </m:e>
                  <m:sub>
                    <m:r>
                      <a:rPr xmlns:a="http://schemas.openxmlformats.org/drawingml/2006/main" sz="44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 the centroid of items in the cluster </a:t>
            </a:r>
            <a14:m>
              <m:oMath>
                <m:sSub>
                  <m:e>
                    <m:r>
                      <m:rPr>
                        <m:sty m:val="b"/>
                      </m:rPr>
                      <a:rPr xmlns:a="http://schemas.openxmlformats.org/drawingml/2006/main" sz="44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S</m:t>
                    </m:r>
                  </m:e>
                  <m:sub>
                    <m:r>
                      <a:rPr xmlns:a="http://schemas.openxmlformats.org/drawingml/2006/main" sz="44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</m:oMath>
            </a14:m>
            <a:r>
              <a:t>.</a:t>
            </a:r>
          </a:p>
        </p:txBody>
      </p:sp>
      <p:sp>
        <p:nvSpPr>
          <p:cNvPr id="211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sp>
        <p:nvSpPr>
          <p:cNvPr id="214" name="Equation"/>
          <p:cNvSpPr txBox="1"/>
          <p:nvPr/>
        </p:nvSpPr>
        <p:spPr>
          <a:xfrm>
            <a:off x="1027847" y="2418236"/>
            <a:ext cx="11194971" cy="161592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lim>
                  </m:limLow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limLow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S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</m:lim>
                  </m:limLow>
                  <m:sSup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sSub>
                        <m:e>
                          <m:r>
                            <m:rPr>
                              <m:sty m:val="bi"/>
                            </m:r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μ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</m:e>
                    <m:sup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lim>
                  </m:limLow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m:rPr>
                      <m:sty m:val="p"/>
                    </m:rP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Var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215" name="This is only one possible objective for clustering!…"/>
          <p:cNvSpPr txBox="1"/>
          <p:nvPr/>
        </p:nvSpPr>
        <p:spPr>
          <a:xfrm>
            <a:off x="188143" y="4722865"/>
            <a:ext cx="12628514" cy="2554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/>
            <a:r>
              <a:t>This is only one possible objective for clustering!</a:t>
            </a:r>
          </a:p>
          <a:p>
            <a:pPr lvl="1"/>
            <a:r>
              <a:t>For instance, why using the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squared distance? </a:t>
            </a:r>
            <a:endParaRPr b="1">
              <a:latin typeface="Gill Sans"/>
              <a:ea typeface="Gill Sans"/>
              <a:cs typeface="Gill Sans"/>
              <a:sym typeface="Gill Sans"/>
            </a:endParaRPr>
          </a:p>
          <a:p>
            <a:pPr lvl="1"/>
            <a:r>
              <a:t>=&gt;Good math properties (derivation), history</a:t>
            </a:r>
          </a:p>
          <a:p>
            <a:pPr lvl="1"/>
            <a:r>
              <a:t>=&gt;Consequence: outliers penalized more (pros and cons)</a:t>
            </a:r>
          </a:p>
        </p:txBody>
      </p:sp>
      <p:sp>
        <p:nvSpPr>
          <p:cNvPr id="216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pic>
        <p:nvPicPr>
          <p:cNvPr id="2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79647" y="4606205"/>
            <a:ext cx="7845506" cy="5184515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=&gt;Consequence: outliers penalized more (pros and cons)…"/>
          <p:cNvSpPr txBox="1"/>
          <p:nvPr/>
        </p:nvSpPr>
        <p:spPr>
          <a:xfrm>
            <a:off x="435911" y="2085457"/>
            <a:ext cx="12433809" cy="2569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=&gt;Consequence: outliers penalized more (pros and cons) </a:t>
            </a:r>
          </a:p>
          <a:p>
            <a:pPr/>
          </a:p>
          <a:p>
            <a:pPr/>
            <a:r>
              <a:t>Squared distance minimized by the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mean.</a:t>
            </a:r>
            <a:endParaRPr b="1">
              <a:latin typeface="Gill Sans"/>
              <a:ea typeface="Gill Sans"/>
              <a:cs typeface="Gill Sans"/>
              <a:sym typeface="Gill Sans"/>
            </a:endParaRPr>
          </a:p>
          <a:p>
            <a:pPr/>
            <a:r>
              <a:t>Absolute distance minimized by the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 median.</a:t>
            </a:r>
          </a:p>
        </p:txBody>
      </p:sp>
      <p:sp>
        <p:nvSpPr>
          <p:cNvPr id="22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K-MEDOI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K-MEDOIDS</a:t>
            </a:r>
          </a:p>
        </p:txBody>
      </p:sp>
      <p:sp>
        <p:nvSpPr>
          <p:cNvPr id="224" name="Same method, replacing the squared distance by the absolute distance"/>
          <p:cNvSpPr txBox="1"/>
          <p:nvPr/>
        </p:nvSpPr>
        <p:spPr>
          <a:xfrm>
            <a:off x="1064245" y="4216400"/>
            <a:ext cx="10876311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Same method, replacing the squared distance by the absolute distance</a:t>
            </a:r>
          </a:p>
        </p:txBody>
      </p:sp>
      <p:sp>
        <p:nvSpPr>
          <p:cNvPr id="22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sp>
        <p:nvSpPr>
          <p:cNvPr id="228" name="Equation"/>
          <p:cNvSpPr txBox="1"/>
          <p:nvPr/>
        </p:nvSpPr>
        <p:spPr>
          <a:xfrm>
            <a:off x="1027847" y="2418236"/>
            <a:ext cx="11194971" cy="161592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lim>
                  </m:limLow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limLow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∑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S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</m:lim>
                  </m:limLow>
                  <m:sSup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sSub>
                        <m:e>
                          <m:r>
                            <m:rPr>
                              <m:sty m:val="bi"/>
                            </m:r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μ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∥</m:t>
                      </m:r>
                    </m:e>
                    <m:sup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p>
                  </m:sSup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lim>
                  </m:limLow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m:rPr>
                      <m:sty m:val="p"/>
                    </m:rP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Var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229" name="Note that without fixing  , there is a trivial solution with each item alone in its own cluster."/>
          <p:cNvSpPr txBox="1"/>
          <p:nvPr/>
        </p:nvSpPr>
        <p:spPr>
          <a:xfrm>
            <a:off x="787972" y="6110706"/>
            <a:ext cx="11674721" cy="1353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1"/>
            <a:r>
              <a:t>Note that without fixing </a:t>
            </a:r>
            <a14:m>
              <m:oMath>
                <m:r>
                  <a:rPr xmlns:a="http://schemas.openxmlformats.org/drawingml/2006/main" sz="44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  <a:r>
              <a:t>, there is a trivial solution with each item alone in its own cluster.</a:t>
            </a:r>
          </a:p>
        </p:txBody>
      </p:sp>
      <p:sp>
        <p:nvSpPr>
          <p:cNvPr id="23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sp>
        <p:nvSpPr>
          <p:cNvPr id="233" name="Discovering the global optimum is NP-hard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Discovering the global optimum is NP-hard</a:t>
            </a:r>
          </a:p>
          <a:p>
            <a:pPr/>
            <a:r>
              <a:t>How to find quickly a good solution ?</a:t>
            </a:r>
          </a:p>
          <a:p>
            <a:pPr lvl="1"/>
            <a:r>
              <a:t>Naive k-means</a:t>
            </a:r>
          </a:p>
          <a:p>
            <a:pPr lvl="1"/>
            <a:r>
              <a:t>K-means ++ (used in most current implementations)</a:t>
            </a:r>
          </a:p>
          <a:p>
            <a:pPr lvl="1"/>
            <a:r>
              <a:t>Use optimized data structure (KDtrees…)</a:t>
            </a:r>
          </a:p>
        </p:txBody>
      </p:sp>
      <p:sp>
        <p:nvSpPr>
          <p:cNvPr id="23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sp>
        <p:nvSpPr>
          <p:cNvPr id="237" name="1)Assigment: Assign each item to its closest cluster center…"/>
          <p:cNvSpPr txBox="1"/>
          <p:nvPr>
            <p:ph type="body" idx="1"/>
          </p:nvPr>
        </p:nvSpPr>
        <p:spPr>
          <a:xfrm>
            <a:off x="355600" y="3637915"/>
            <a:ext cx="12293600" cy="5742654"/>
          </a:xfrm>
          <a:prstGeom prst="rect">
            <a:avLst/>
          </a:prstGeom>
        </p:spPr>
        <p:txBody>
          <a:bodyPr/>
          <a:lstStyle/>
          <a:p>
            <a:pPr/>
            <a:r>
              <a:t>1)Assigment: Assign each item to its closest cluster center</a:t>
            </a:r>
          </a:p>
          <a:p>
            <a:pPr/>
            <a:r>
              <a:t>2) Update: Recompute the center of each cluster as the mean (centroid) of items that compose that cluster</a:t>
            </a:r>
          </a:p>
          <a:p>
            <a:pPr/>
            <a:r>
              <a:t>Start with random centroids</a:t>
            </a:r>
          </a:p>
        </p:txBody>
      </p:sp>
      <p:sp>
        <p:nvSpPr>
          <p:cNvPr id="23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pic>
        <p:nvPicPr>
          <p:cNvPr id="24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73993" y="2099150"/>
            <a:ext cx="8342652" cy="7324847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Naive 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Naive K-means</a:t>
            </a:r>
          </a:p>
        </p:txBody>
      </p:sp>
      <p:pic>
        <p:nvPicPr>
          <p:cNvPr id="245" name="K-means_convergence.gif" descr="K-means_convergence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80030" y="2208293"/>
            <a:ext cx="7116969" cy="6915863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Naive 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Naive K-means</a:t>
            </a:r>
          </a:p>
        </p:txBody>
      </p:sp>
      <p:sp>
        <p:nvSpPr>
          <p:cNvPr id="249" name="Known limit: convergence to poor local minimum if poor initial centroids"/>
          <p:cNvSpPr txBox="1"/>
          <p:nvPr>
            <p:ph type="body" sz="quarter" idx="1"/>
          </p:nvPr>
        </p:nvSpPr>
        <p:spPr>
          <a:xfrm>
            <a:off x="355600" y="2478590"/>
            <a:ext cx="12293600" cy="1541889"/>
          </a:xfrm>
          <a:prstGeom prst="rect">
            <a:avLst/>
          </a:prstGeom>
        </p:spPr>
        <p:txBody>
          <a:bodyPr/>
          <a:lstStyle/>
          <a:p>
            <a:pPr/>
            <a:r>
              <a:t>Known limit: convergence to poor local minimum if poor initial centroids</a:t>
            </a:r>
          </a:p>
        </p:txBody>
      </p:sp>
      <p:pic>
        <p:nvPicPr>
          <p:cNvPr id="250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50085" b="0"/>
          <a:stretch>
            <a:fillRect/>
          </a:stretch>
        </p:blipFill>
        <p:spPr>
          <a:xfrm>
            <a:off x="1367049" y="4335559"/>
            <a:ext cx="10028654" cy="24068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50126" t="0" r="0" b="0"/>
          <a:stretch>
            <a:fillRect/>
          </a:stretch>
        </p:blipFill>
        <p:spPr>
          <a:xfrm>
            <a:off x="1394544" y="6954031"/>
            <a:ext cx="10019788" cy="2406668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Objectiv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Objective</a:t>
            </a:r>
          </a:p>
        </p:txBody>
      </p:sp>
      <p:sp>
        <p:nvSpPr>
          <p:cNvPr id="177" name="Discover information from data without labeled exampl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Discover information from data without labeled examples</a:t>
            </a:r>
          </a:p>
          <a:p>
            <a:pPr/>
            <a:r>
              <a:t>Extract some hidden organisation, patterns, relation between elements</a:t>
            </a:r>
          </a:p>
          <a:p>
            <a:pPr/>
            <a:r>
              <a:t>Extract a (statistical ?) model of the data ?</a:t>
            </a:r>
          </a:p>
        </p:txBody>
      </p:sp>
      <p:sp>
        <p:nvSpPr>
          <p:cNvPr id="178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K-means++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K-means++</a:t>
            </a:r>
          </a:p>
        </p:txBody>
      </p:sp>
      <p:sp>
        <p:nvSpPr>
          <p:cNvPr id="255" name="Several variants to choose wisely the initial centroid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Several variants to choose wisely the initial centroids</a:t>
            </a:r>
          </a:p>
          <a:p>
            <a:pPr/>
            <a:r>
              <a:t>K-means++ is proven to improve the results, statistically</a:t>
            </a:r>
          </a:p>
          <a:p>
            <a:pPr lvl="1"/>
            <a:r>
              <a:t>Not always, but improves more often than deteriorate the results.</a:t>
            </a:r>
          </a:p>
        </p:txBody>
      </p:sp>
      <p:sp>
        <p:nvSpPr>
          <p:cNvPr id="25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K-means++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K-means++</a:t>
            </a:r>
          </a:p>
        </p:txBody>
      </p:sp>
      <p:pic>
        <p:nvPicPr>
          <p:cNvPr id="25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32264" r="0" b="3504"/>
          <a:stretch>
            <a:fillRect/>
          </a:stretch>
        </p:blipFill>
        <p:spPr>
          <a:xfrm>
            <a:off x="93287" y="2640899"/>
            <a:ext cx="12626435" cy="5374593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K-means++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K-means++</a:t>
            </a:r>
          </a:p>
        </p:txBody>
      </p:sp>
      <p:pic>
        <p:nvPicPr>
          <p:cNvPr id="26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01637" y="2355614"/>
            <a:ext cx="9023534" cy="6266762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Optimizing proximity calculation: KDtre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Optimizing proximity calculation: KDtree</a:t>
            </a:r>
          </a:p>
        </p:txBody>
      </p:sp>
      <p:grpSp>
        <p:nvGrpSpPr>
          <p:cNvPr id="269" name="Image"/>
          <p:cNvGrpSpPr/>
          <p:nvPr/>
        </p:nvGrpSpPr>
        <p:grpSpPr>
          <a:xfrm>
            <a:off x="779696" y="3733141"/>
            <a:ext cx="11445408" cy="5075050"/>
            <a:chOff x="0" y="0"/>
            <a:chExt cx="11445406" cy="5075049"/>
          </a:xfrm>
        </p:grpSpPr>
        <p:pic>
          <p:nvPicPr>
            <p:cNvPr id="268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1191407" cy="474485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67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1445407" cy="5075050"/>
            </a:xfrm>
            <a:prstGeom prst="rect">
              <a:avLst/>
            </a:prstGeom>
            <a:effectLst/>
          </p:spPr>
        </p:pic>
      </p:grpSp>
      <p:sp>
        <p:nvSpPr>
          <p:cNvPr id="27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Weakness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Weaknesses</a:t>
            </a:r>
          </a:p>
        </p:txBody>
      </p:sp>
      <p:sp>
        <p:nvSpPr>
          <p:cNvPr id="273" name="We can identify some clear weaknesses:…"/>
          <p:cNvSpPr txBox="1"/>
          <p:nvPr>
            <p:ph type="body" idx="1"/>
          </p:nvPr>
        </p:nvSpPr>
        <p:spPr>
          <a:xfrm>
            <a:off x="355600" y="3187700"/>
            <a:ext cx="8688996" cy="5842000"/>
          </a:xfrm>
          <a:prstGeom prst="rect">
            <a:avLst/>
          </a:prstGeom>
        </p:spPr>
        <p:txBody>
          <a:bodyPr/>
          <a:lstStyle/>
          <a:p>
            <a:pPr/>
            <a:r>
              <a:t>We can identify some clear weaknesses:</a:t>
            </a:r>
          </a:p>
          <a:p>
            <a:pPr lvl="1"/>
            <a:r>
              <a:t>K-means has a tendency to search for clusters of equal sizes (minimize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overall</a:t>
            </a:r>
            <a:r>
              <a:t> cluster variance)</a:t>
            </a:r>
          </a:p>
          <a:p>
            <a:pPr lvl="1"/>
            <a:r>
              <a:t>Clusters tend to be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circular</a:t>
            </a:r>
            <a:r>
              <a:t>, since all directions are worth the same. </a:t>
            </a:r>
          </a:p>
        </p:txBody>
      </p:sp>
      <p:pic>
        <p:nvPicPr>
          <p:cNvPr id="274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422" t="36414" r="88305" b="30787"/>
          <a:stretch>
            <a:fillRect/>
          </a:stretch>
        </p:blipFill>
        <p:spPr>
          <a:xfrm>
            <a:off x="9644212" y="2578966"/>
            <a:ext cx="3272689" cy="6468792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Norm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Normalization</a:t>
            </a:r>
          </a:p>
        </p:txBody>
      </p:sp>
      <p:sp>
        <p:nvSpPr>
          <p:cNvPr id="278" name="Important point: k-means is based on Euclidean distance.…"/>
          <p:cNvSpPr txBox="1"/>
          <p:nvPr>
            <p:ph type="body" idx="1"/>
          </p:nvPr>
        </p:nvSpPr>
        <p:spPr>
          <a:xfrm>
            <a:off x="355600" y="2929776"/>
            <a:ext cx="12293600" cy="5842001"/>
          </a:xfrm>
          <a:prstGeom prst="rect">
            <a:avLst/>
          </a:prstGeom>
        </p:spPr>
        <p:txBody>
          <a:bodyPr/>
          <a:lstStyle/>
          <a:p>
            <a:pPr/>
            <a:r>
              <a:t>Important point: k-means is based on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Euclidean distance</a:t>
            </a:r>
            <a:r>
              <a:t>.</a:t>
            </a:r>
          </a:p>
          <a:p>
            <a:pPr lvl="1"/>
            <a:r>
              <a:t>We minimize the inter-cluster Euclidean distance between points</a:t>
            </a:r>
          </a:p>
          <a:p>
            <a:pPr lvl="1"/>
            <a:r>
              <a:t>We could adapt the method to other distances</a:t>
            </a:r>
          </a:p>
          <a:p>
            <a:pPr/>
            <a:r>
              <a:t>Data needs to be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normalized/standardized</a:t>
            </a:r>
            <a:endParaRPr b="1">
              <a:latin typeface="Gill Sans"/>
              <a:ea typeface="Gill Sans"/>
              <a:cs typeface="Gill Sans"/>
              <a:sym typeface="Gill Sans"/>
            </a:endParaRPr>
          </a:p>
          <a:p>
            <a:pPr lvl="1"/>
            <a:r>
              <a:t>Clustering based on age in years and revenue in $. The “distance” in $ will dominate</a:t>
            </a:r>
          </a:p>
        </p:txBody>
      </p:sp>
      <p:sp>
        <p:nvSpPr>
          <p:cNvPr id="27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aussian mixtures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Gaussian mixtures</a:t>
            </a:r>
          </a:p>
        </p:txBody>
      </p:sp>
      <p:sp>
        <p:nvSpPr>
          <p:cNvPr id="282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enerative mod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Generative model</a:t>
            </a:r>
          </a:p>
        </p:txBody>
      </p:sp>
      <p:sp>
        <p:nvSpPr>
          <p:cNvPr id="286" name="K-means: Optimize an objectiv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K-means: Optimize an objective.</a:t>
            </a:r>
          </a:p>
          <a:p>
            <a:pPr lvl="1"/>
            <a:r>
              <a:t>No “explanation” of clusters found</a:t>
            </a:r>
          </a:p>
          <a:p>
            <a:pPr/>
            <a:r>
              <a:t>Generative models are more powerful</a:t>
            </a:r>
          </a:p>
          <a:p>
            <a:pPr lvl="1"/>
            <a:r>
              <a:t>We make a clear hypothesis on HOW the data was created</a:t>
            </a:r>
          </a:p>
          <a:p>
            <a:pPr lvl="2"/>
            <a:r>
              <a:t>A natural mechanism</a:t>
            </a:r>
          </a:p>
          <a:p>
            <a:pPr lvl="2"/>
            <a:r>
              <a:t>A realistic approximation</a:t>
            </a:r>
          </a:p>
          <a:p>
            <a:pPr lvl="1"/>
            <a:r>
              <a:t>We optimize the parameters of the models</a:t>
            </a:r>
          </a:p>
        </p:txBody>
      </p:sp>
      <p:sp>
        <p:nvSpPr>
          <p:cNvPr id="28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aussian mixtur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Gaussian mixtures</a:t>
            </a:r>
          </a:p>
        </p:txBody>
      </p:sp>
      <p:sp>
        <p:nvSpPr>
          <p:cNvPr id="290" name="We define a generative model for   cluste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define a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generative model</a:t>
            </a:r>
            <a:r>
              <a:t> for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  <a:r>
              <a:t> clusters</a:t>
            </a:r>
          </a:p>
          <a:p>
            <a:pPr lvl="1"/>
            <a:r>
              <a:t>Each cluster corresponds to a gaussian distribution, defined by a center and a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variance</a:t>
            </a:r>
            <a:r>
              <a:t>, or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covariance matrix</a:t>
            </a:r>
            <a:endParaRPr i="1">
              <a:latin typeface="Gill Sans"/>
              <a:ea typeface="Gill Sans"/>
              <a:cs typeface="Gill Sans"/>
              <a:sym typeface="Gill Sans"/>
            </a:endParaRPr>
          </a:p>
          <a:p>
            <a:pPr lvl="1"/>
            <a:r>
              <a:t>The problem to solve is to find the parameters </a:t>
            </a:r>
            <a14:m>
              <m:oMath>
                <m:r>
                  <m:rPr>
                    <m:sty m:val="p"/>
                  </m:rP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Θ</m:t>
                </m:r>
              </m:oMath>
            </a14:m>
            <a:r>
              <a:t> (centers, variances) that maximize the likelihood of the corresponding model to generate the observed items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X</m:t>
                </m:r>
              </m:oMath>
            </a14:m>
          </a:p>
          <a:p>
            <a:pPr lvl="1"/>
            <a:r>
              <a:t>More formally, we are searching for: </a:t>
            </a:r>
            <a14:m>
              <m:oMath>
                <m:limLow>
                  <m:e>
                    <m:r>
                      <m:rPr>
                        <m:sty m:val="p"/>
                      </m:rP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arg</m:t>
                    </m:r>
                    <m:r>
                      <m:rPr>
                        <m:sty m:val="p"/>
                      </m:rP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max</m:t>
                    </m:r>
                  </m:e>
                  <m:lim>
                    <m:r>
                      <m:rPr>
                        <m:sty m:val="b"/>
                      </m:rP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Θ</m:t>
                    </m:r>
                  </m:lim>
                </m:limLow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X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|</m:t>
                </m:r>
                <m:r>
                  <m:rPr>
                    <m:sty m:val="p"/>
                  </m:rP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Θ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</a:p>
        </p:txBody>
      </p:sp>
      <p:sp>
        <p:nvSpPr>
          <p:cNvPr id="29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aussian mixtur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Gaussian mixtures</a:t>
            </a:r>
          </a:p>
        </p:txBody>
      </p:sp>
      <p:grpSp>
        <p:nvGrpSpPr>
          <p:cNvPr id="296" name="sphx_glr_plot_gmm_pdf_001.png"/>
          <p:cNvGrpSpPr/>
          <p:nvPr/>
        </p:nvGrpSpPr>
        <p:grpSpPr>
          <a:xfrm>
            <a:off x="6194577" y="3008733"/>
            <a:ext cx="6571618" cy="4550986"/>
            <a:chOff x="0" y="0"/>
            <a:chExt cx="6571617" cy="4550984"/>
          </a:xfrm>
        </p:grpSpPr>
        <p:pic>
          <p:nvPicPr>
            <p:cNvPr id="295" name="sphx_glr_plot_gmm_pdf_001.png" descr="sphx_glr_plot_gmm_pdf_00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10920" r="0" b="0"/>
            <a:stretch>
              <a:fillRect/>
            </a:stretch>
          </p:blipFill>
          <p:spPr>
            <a:xfrm>
              <a:off x="127000" y="88900"/>
              <a:ext cx="6317618" cy="422078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94" name="sphx_glr_plot_gmm_pdf_001.png" descr="sphx_glr_plot_gmm_pdf_001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-1"/>
              <a:ext cx="6571619" cy="4550986"/>
            </a:xfrm>
            <a:prstGeom prst="rect">
              <a:avLst/>
            </a:prstGeom>
            <a:effectLst/>
          </p:spPr>
        </p:pic>
      </p:grpSp>
      <p:grpSp>
        <p:nvGrpSpPr>
          <p:cNvPr id="299" name="sphx_glr_plot_gmm_covariances_001.png"/>
          <p:cNvGrpSpPr/>
          <p:nvPr/>
        </p:nvGrpSpPr>
        <p:grpSpPr>
          <a:xfrm>
            <a:off x="182519" y="2856598"/>
            <a:ext cx="5083327" cy="4702838"/>
            <a:chOff x="0" y="0"/>
            <a:chExt cx="5083325" cy="4702836"/>
          </a:xfrm>
        </p:grpSpPr>
        <p:pic>
          <p:nvPicPr>
            <p:cNvPr id="298" name="sphx_glr_plot_gmm_covariances_001.png" descr="sphx_glr_plot_gmm_covariances_001.p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3809" r="49865" b="50797"/>
            <a:stretch>
              <a:fillRect/>
            </a:stretch>
          </p:blipFill>
          <p:spPr>
            <a:xfrm>
              <a:off x="127000" y="88900"/>
              <a:ext cx="4829326" cy="437263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97" name="sphx_glr_plot_gmm_covariances_001.png" descr="sphx_glr_plot_gmm_covariances_001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5083326" cy="4702837"/>
            </a:xfrm>
            <a:prstGeom prst="rect">
              <a:avLst/>
            </a:prstGeom>
            <a:effectLst/>
          </p:spPr>
        </p:pic>
      </p:grpSp>
      <p:sp>
        <p:nvSpPr>
          <p:cNvPr id="30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Objectiv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Objective</a:t>
            </a:r>
          </a:p>
        </p:txBody>
      </p:sp>
      <p:sp>
        <p:nvSpPr>
          <p:cNvPr id="181" name="Typical objectiv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Typical objectives:</a:t>
            </a:r>
          </a:p>
          <a:p>
            <a:pPr lvl="1">
              <a:defRPr u="sng"/>
            </a:pPr>
            <a:r>
              <a:t>Cluster discovery</a:t>
            </a:r>
          </a:p>
          <a:p>
            <a:pPr lvl="1"/>
            <a:r>
              <a:t>Anomaly Detection</a:t>
            </a:r>
          </a:p>
          <a:p>
            <a:pPr lvl="1"/>
            <a:r>
              <a:t>Latent variable discovery / Embedding / dimensionality reduction…</a:t>
            </a:r>
          </a:p>
        </p:txBody>
      </p:sp>
      <p:sp>
        <p:nvSpPr>
          <p:cNvPr id="18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aussian mixtur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Gaussian mixtures</a:t>
            </a:r>
          </a:p>
        </p:txBody>
      </p:sp>
      <p:sp>
        <p:nvSpPr>
          <p:cNvPr id="303" name="Why it makes sense"/>
          <p:cNvSpPr txBox="1"/>
          <p:nvPr/>
        </p:nvSpPr>
        <p:spPr>
          <a:xfrm>
            <a:off x="360594" y="2851481"/>
            <a:ext cx="430154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Why it makes sense</a:t>
            </a:r>
          </a:p>
        </p:txBody>
      </p:sp>
      <p:pic>
        <p:nvPicPr>
          <p:cNvPr id="304" name="1*f6KbPXwksAliMIsibFyGJw.png" descr="1*f6KbPXwksAliMIsibFyGJw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92782" y="2239042"/>
            <a:ext cx="6800320" cy="2438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Unknown.png" descr="Unknow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0597" y="5064247"/>
            <a:ext cx="5841243" cy="4172316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Each flower is seen as a “random generation” from an “imperfect model”…"/>
          <p:cNvSpPr txBox="1"/>
          <p:nvPr/>
        </p:nvSpPr>
        <p:spPr>
          <a:xfrm>
            <a:off x="6143649" y="5766104"/>
            <a:ext cx="6676692" cy="276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100"/>
            </a:pPr>
            <a:r>
              <a:t>Each flower is seen as a “random generation” from an “imperfect model”</a:t>
            </a:r>
          </a:p>
          <a:p>
            <a:pPr>
              <a:defRPr sz="3100"/>
            </a:pPr>
          </a:p>
          <a:p>
            <a:pPr>
              <a:defRPr sz="3100"/>
            </a:pPr>
            <a:r>
              <a:t>The mean is the “perfect flower”</a:t>
            </a:r>
          </a:p>
          <a:p>
            <a:pPr>
              <a:defRPr sz="3100"/>
            </a:pPr>
            <a:r>
              <a:t>The variance is the “precision” of the generation</a:t>
            </a:r>
          </a:p>
        </p:txBody>
      </p:sp>
      <p:sp>
        <p:nvSpPr>
          <p:cNvPr id="30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aussian mixtur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Gaussian mixtures</a:t>
            </a:r>
          </a:p>
        </p:txBody>
      </p:sp>
      <p:sp>
        <p:nvSpPr>
          <p:cNvPr id="310" name="Generalize k-means concep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Generalize k-means concept:</a:t>
            </a:r>
          </a:p>
          <a:p>
            <a:pPr lvl="1"/>
            <a:r>
              <a:t>Clusters are sets of points that are close in euclidean space</a:t>
            </a:r>
          </a:p>
          <a:p>
            <a:pPr lvl="1"/>
            <a:r>
              <a:t>Different clusters tend to be far appart</a:t>
            </a:r>
          </a:p>
          <a:p>
            <a:pPr/>
            <a:r>
              <a:t>Translate it statistically:</a:t>
            </a:r>
          </a:p>
          <a:p>
            <a:pPr lvl="1"/>
            <a:r>
              <a:t>Each cluster can be described using a normal distribution centered on its centroid, with the probability of observing points decreasing with the distance to the centroid.</a:t>
            </a:r>
          </a:p>
        </p:txBody>
      </p:sp>
      <p:sp>
        <p:nvSpPr>
          <p:cNvPr id="31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Multivariate gaussi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Multivariate gaussian</a:t>
            </a:r>
          </a:p>
        </p:txBody>
      </p:sp>
      <p:sp>
        <p:nvSpPr>
          <p:cNvPr id="314" name="A gaussian is defined by…"/>
          <p:cNvSpPr txBox="1"/>
          <p:nvPr>
            <p:ph type="body" sz="quarter" idx="1"/>
          </p:nvPr>
        </p:nvSpPr>
        <p:spPr>
          <a:xfrm>
            <a:off x="355600" y="3065525"/>
            <a:ext cx="5371066" cy="4314342"/>
          </a:xfrm>
          <a:prstGeom prst="rect">
            <a:avLst/>
          </a:prstGeom>
        </p:spPr>
        <p:txBody>
          <a:bodyPr/>
          <a:lstStyle/>
          <a:p>
            <a:pPr/>
            <a:r>
              <a:t>A gaussian is defined by</a:t>
            </a:r>
          </a:p>
          <a:p>
            <a:pPr lvl="1"/>
            <a:r>
              <a:t>a mean </a:t>
            </a:r>
          </a:p>
          <a:p>
            <a:pPr lvl="1"/>
            <a:r>
              <a:t>a variance</a:t>
            </a:r>
          </a:p>
          <a:p>
            <a:pPr/>
            <a:r>
              <a:t>A multivariate gaussian is defined by a </a:t>
            </a:r>
          </a:p>
          <a:p>
            <a:pPr lvl="1"/>
            <a:r>
              <a:t>A center </a:t>
            </a:r>
          </a:p>
          <a:p>
            <a:pPr lvl="1"/>
            <a:r>
              <a:t>a covariance matrix</a:t>
            </a:r>
          </a:p>
        </p:txBody>
      </p:sp>
      <p:pic>
        <p:nvPicPr>
          <p:cNvPr id="315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0" b="2119"/>
          <a:stretch>
            <a:fillRect/>
          </a:stretch>
        </p:blipFill>
        <p:spPr>
          <a:xfrm>
            <a:off x="6216294" y="3491309"/>
            <a:ext cx="6711212" cy="5234626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K-means equivalen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 equivalence</a:t>
            </a:r>
          </a:p>
        </p:txBody>
      </p:sp>
      <p:sp>
        <p:nvSpPr>
          <p:cNvPr id="319" name="If we assume tha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 we assume that:</a:t>
            </a:r>
          </a:p>
          <a:p>
            <a:pPr lvl="1"/>
            <a:r>
              <a:t>The gaussian distributions are defined only by their variance, not by complete covariance matrices </a:t>
            </a:r>
          </a:p>
          <a:p>
            <a:pPr lvl="2"/>
            <a:r>
              <a:t>Similar in all directions, “spherical”</a:t>
            </a:r>
          </a:p>
          <a:p>
            <a:pPr lvl="1"/>
            <a:r>
              <a:t>The variance value is the same for all gaussian distributions</a:t>
            </a:r>
          </a:p>
          <a:p>
            <a:pPr lvl="2"/>
            <a:r>
              <a:t>Spheres of the same “size”</a:t>
            </a:r>
          </a:p>
          <a:p>
            <a:pPr lvl="1"/>
            <a:r>
              <a:t>The probability for each item to be generated by each of the gaussian distribution is identical</a:t>
            </a:r>
          </a:p>
          <a:p>
            <a:pPr/>
            <a:r>
              <a:t>Then it can be shown that the objective is equivalent to the k-means objective !</a:t>
            </a:r>
          </a:p>
          <a:p>
            <a:pPr lvl="1"/>
            <a:r>
              <a:t>We can relax some of those constraints to get richer results</a:t>
            </a:r>
          </a:p>
        </p:txBody>
      </p:sp>
      <p:pic>
        <p:nvPicPr>
          <p:cNvPr id="320" name="covariance-matrix-formula-1639455560.png" descr="covariance-matrix-formula-1639455560.png"/>
          <p:cNvPicPr>
            <a:picLocks noChangeAspect="1"/>
          </p:cNvPicPr>
          <p:nvPr/>
        </p:nvPicPr>
        <p:blipFill>
          <a:blip r:embed="rId2">
            <a:extLst/>
          </a:blip>
          <a:srcRect l="0" t="27443" r="0" b="0"/>
          <a:stretch>
            <a:fillRect/>
          </a:stretch>
        </p:blipFill>
        <p:spPr>
          <a:xfrm>
            <a:off x="7943780" y="1945111"/>
            <a:ext cx="5283126" cy="1837688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Density heterogene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Density heterogeneity</a:t>
            </a:r>
          </a:p>
        </p:txBody>
      </p:sp>
      <p:sp>
        <p:nvSpPr>
          <p:cNvPr id="324" name="Allowing denser/sparser clusters…"/>
          <p:cNvSpPr txBox="1"/>
          <p:nvPr>
            <p:ph type="body" sz="half" idx="1"/>
          </p:nvPr>
        </p:nvSpPr>
        <p:spPr>
          <a:xfrm>
            <a:off x="7734" y="2304657"/>
            <a:ext cx="12092649" cy="3311931"/>
          </a:xfrm>
          <a:prstGeom prst="rect">
            <a:avLst/>
          </a:prstGeom>
        </p:spPr>
        <p:txBody>
          <a:bodyPr/>
          <a:lstStyle/>
          <a:p>
            <a:pPr/>
            <a:r>
              <a:t>Allowing denser/sparser clusters</a:t>
            </a:r>
          </a:p>
          <a:p>
            <a:pPr lvl="1"/>
            <a:r>
              <a:t>Consider the case in which Gaussians are defined by a single value of </a:t>
            </a:r>
            <a:r>
              <a:rPr u="sng"/>
              <a:t>variance</a:t>
            </a:r>
            <a:r>
              <a:t> (covariance=0)</a:t>
            </a:r>
          </a:p>
          <a:p>
            <a:pPr lvl="1"/>
            <a:r>
              <a:t>If they differ for each cluster, some can be denser than others</a:t>
            </a:r>
          </a:p>
        </p:txBody>
      </p:sp>
      <p:pic>
        <p:nvPicPr>
          <p:cNvPr id="325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59990" t="4712" r="14995" b="68494"/>
          <a:stretch>
            <a:fillRect/>
          </a:stretch>
        </p:blipFill>
        <p:spPr>
          <a:xfrm>
            <a:off x="9952412" y="5484301"/>
            <a:ext cx="2979269" cy="31910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58975" t="4603" r="15246" b="68329"/>
          <a:stretch>
            <a:fillRect/>
          </a:stretch>
        </p:blipFill>
        <p:spPr>
          <a:xfrm>
            <a:off x="6807830" y="5473387"/>
            <a:ext cx="3059967" cy="3213100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GM,…"/>
          <p:cNvSpPr txBox="1"/>
          <p:nvPr/>
        </p:nvSpPr>
        <p:spPr>
          <a:xfrm>
            <a:off x="10364566" y="8560940"/>
            <a:ext cx="2155032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/>
            </a:pPr>
            <a:r>
              <a:t>GM, </a:t>
            </a:r>
          </a:p>
          <a:p>
            <a:pPr>
              <a:defRPr sz="3200"/>
            </a:pPr>
            <a:r>
              <a:t>free variance</a:t>
            </a:r>
          </a:p>
        </p:txBody>
      </p:sp>
      <p:sp>
        <p:nvSpPr>
          <p:cNvPr id="328" name="K-means"/>
          <p:cNvSpPr txBox="1"/>
          <p:nvPr/>
        </p:nvSpPr>
        <p:spPr>
          <a:xfrm>
            <a:off x="7573305" y="8726040"/>
            <a:ext cx="1909056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K-means</a:t>
            </a:r>
          </a:p>
        </p:txBody>
      </p:sp>
      <p:pic>
        <p:nvPicPr>
          <p:cNvPr id="329" name="1920px-Normal_Distribution_PDF.svg.png" descr="1920px-Normal_Distribution_PDF.sv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3778" y="6327737"/>
            <a:ext cx="4993679" cy="3191273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vari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Shape variations</a:t>
            </a:r>
          </a:p>
        </p:txBody>
      </p:sp>
      <p:sp>
        <p:nvSpPr>
          <p:cNvPr id="333" name="Allowing non-circular shaped clusters…"/>
          <p:cNvSpPr txBox="1"/>
          <p:nvPr>
            <p:ph type="body" sz="half" idx="1"/>
          </p:nvPr>
        </p:nvSpPr>
        <p:spPr>
          <a:xfrm>
            <a:off x="252084" y="1354411"/>
            <a:ext cx="7074580" cy="5664686"/>
          </a:xfrm>
          <a:prstGeom prst="rect">
            <a:avLst/>
          </a:prstGeom>
        </p:spPr>
        <p:txBody>
          <a:bodyPr/>
          <a:lstStyle/>
          <a:p>
            <a:pPr/>
            <a:r>
              <a:t>Allowing non-circular shaped clusters</a:t>
            </a:r>
          </a:p>
          <a:p>
            <a:pPr lvl="1"/>
            <a:r>
              <a:t>If values on the diagonal of the covariance matrix differs, the matrix can have ellipsoidal shape, in the direction of the axes</a:t>
            </a:r>
          </a:p>
          <a:p>
            <a:pPr lvl="1"/>
            <a:r>
              <a:t>If the full covariance matrix is inferred, any ellipsoidal shape can be obtained</a:t>
            </a:r>
          </a:p>
        </p:txBody>
      </p:sp>
      <p:pic>
        <p:nvPicPr>
          <p:cNvPr id="33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04159" y="2307543"/>
            <a:ext cx="5345797" cy="4259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335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0" t="35601" r="65071" b="36722"/>
          <a:stretch>
            <a:fillRect/>
          </a:stretch>
        </p:blipFill>
        <p:spPr>
          <a:xfrm>
            <a:off x="9921937" y="6863422"/>
            <a:ext cx="2883683" cy="2284897"/>
          </a:xfrm>
          <a:prstGeom prst="rect">
            <a:avLst/>
          </a:prstGeom>
          <a:ln w="12700">
            <a:miter lim="400000"/>
          </a:ln>
        </p:spPr>
      </p:pic>
      <p:pic>
        <p:nvPicPr>
          <p:cNvPr id="336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2956" t="35426" r="64907" b="36556"/>
          <a:stretch>
            <a:fillRect/>
          </a:stretch>
        </p:blipFill>
        <p:spPr>
          <a:xfrm>
            <a:off x="7010487" y="6806470"/>
            <a:ext cx="2751673" cy="2398911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K-means"/>
          <p:cNvSpPr txBox="1"/>
          <p:nvPr/>
        </p:nvSpPr>
        <p:spPr>
          <a:xfrm>
            <a:off x="7431726" y="9133288"/>
            <a:ext cx="190905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K-means</a:t>
            </a:r>
          </a:p>
        </p:txBody>
      </p:sp>
      <p:sp>
        <p:nvSpPr>
          <p:cNvPr id="338" name="Full gaussian"/>
          <p:cNvSpPr txBox="1"/>
          <p:nvPr/>
        </p:nvSpPr>
        <p:spPr>
          <a:xfrm>
            <a:off x="10409537" y="9133288"/>
            <a:ext cx="2641961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Full gaussian</a:t>
            </a:r>
          </a:p>
        </p:txBody>
      </p:sp>
      <p:pic>
        <p:nvPicPr>
          <p:cNvPr id="339" name="covariance-matrix-formula-1639455560.png" descr="covariance-matrix-formula-1639455560.png"/>
          <p:cNvPicPr>
            <a:picLocks noChangeAspect="1"/>
          </p:cNvPicPr>
          <p:nvPr/>
        </p:nvPicPr>
        <p:blipFill>
          <a:blip r:embed="rId5">
            <a:extLst/>
          </a:blip>
          <a:srcRect l="0" t="27443" r="0" b="0"/>
          <a:stretch>
            <a:fillRect/>
          </a:stretch>
        </p:blipFill>
        <p:spPr>
          <a:xfrm>
            <a:off x="2758150" y="7836638"/>
            <a:ext cx="5283126" cy="1837688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ize heterogene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Size heterogeneity</a:t>
            </a:r>
          </a:p>
        </p:txBody>
      </p:sp>
      <p:sp>
        <p:nvSpPr>
          <p:cNvPr id="343" name="The fraction of all items generated by each generative gaussian (e.g., cluster) is the same.…"/>
          <p:cNvSpPr txBox="1"/>
          <p:nvPr>
            <p:ph type="body" idx="1"/>
          </p:nvPr>
        </p:nvSpPr>
        <p:spPr>
          <a:xfrm>
            <a:off x="89184" y="2304657"/>
            <a:ext cx="9509583" cy="6951814"/>
          </a:xfrm>
          <a:prstGeom prst="rect">
            <a:avLst/>
          </a:prstGeom>
        </p:spPr>
        <p:txBody>
          <a:bodyPr/>
          <a:lstStyle/>
          <a:p>
            <a:pPr/>
            <a:r>
              <a:t>The fraction of all items generated by each generative gaussian (e.g., cluster) is the same. </a:t>
            </a:r>
          </a:p>
          <a:p>
            <a:pPr/>
            <a:r>
              <a:t>We usually add a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strength</a:t>
            </a:r>
            <a:r>
              <a:t> parameter </a:t>
            </a:r>
            <a14:m>
              <m:oMath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π</m:t>
                </m:r>
              </m:oMath>
            </a14:m>
            <a:r>
              <a:t> to weight the fraction of items generated by each cluster</a:t>
            </a:r>
          </a:p>
        </p:txBody>
      </p:sp>
      <p:pic>
        <p:nvPicPr>
          <p:cNvPr id="344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4715" t="746" r="40270" b="68045"/>
          <a:stretch>
            <a:fillRect/>
          </a:stretch>
        </p:blipFill>
        <p:spPr>
          <a:xfrm>
            <a:off x="9781077" y="5802846"/>
            <a:ext cx="2979269" cy="37170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4292" t="0" r="39930" b="68554"/>
          <a:stretch>
            <a:fillRect/>
          </a:stretch>
        </p:blipFill>
        <p:spPr>
          <a:xfrm>
            <a:off x="9740794" y="1927078"/>
            <a:ext cx="3059966" cy="3732823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Equation"/>
          <p:cNvSpPr txBox="1"/>
          <p:nvPr/>
        </p:nvSpPr>
        <p:spPr>
          <a:xfrm>
            <a:off x="2359958" y="7452731"/>
            <a:ext cx="5282221" cy="151109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p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π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G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μ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34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All togethe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All together</a:t>
            </a:r>
          </a:p>
        </p:txBody>
      </p:sp>
      <p:sp>
        <p:nvSpPr>
          <p:cNvPr id="350" name="Equation"/>
          <p:cNvSpPr txBox="1"/>
          <p:nvPr/>
        </p:nvSpPr>
        <p:spPr>
          <a:xfrm>
            <a:off x="3818315" y="4536016"/>
            <a:ext cx="5282221" cy="151109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p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limUpp>
                    <m:e>
                      <m:limLow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lim>
                      </m:limLow>
                    </m:e>
                    <m:lim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lim>
                  </m:limUpp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π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G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μ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351" name="Equation"/>
          <p:cNvSpPr txBox="1"/>
          <p:nvPr/>
        </p:nvSpPr>
        <p:spPr>
          <a:xfrm>
            <a:off x="2573949" y="7745203"/>
            <a:ext cx="2264023" cy="61627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limLow>
                    <m:e>
                      <m:r>
                        <m:rPr>
                          <m:sty m:val="p"/>
                        </m:rPr>
                        <a:rPr xmlns:a="http://schemas.openxmlformats.org/drawingml/2006/main" sz="29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arg</m:t>
                      </m:r>
                      <m:r>
                        <m:rPr>
                          <m:sty m:val="p"/>
                        </m:rPr>
                        <a:rPr xmlns:a="http://schemas.openxmlformats.org/drawingml/2006/main" sz="29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max</m:t>
                      </m:r>
                    </m:e>
                    <m:lim>
                      <m:r>
                        <m:rPr>
                          <m:sty m:val="b"/>
                        </m:rPr>
                        <a:rPr xmlns:a="http://schemas.openxmlformats.org/drawingml/2006/main" sz="29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Θ</m:t>
                      </m:r>
                    </m:lim>
                  </m:limLow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p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|</m:t>
                  </m:r>
                  <m:r>
                    <m:rPr>
                      <m:sty m:val="p"/>
                    </m:rP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Θ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2900">
              <a:solidFill>
                <a:srgbClr val="525252"/>
              </a:solidFill>
            </a:endParaRPr>
          </a:p>
        </p:txBody>
      </p:sp>
      <p:sp>
        <p:nvSpPr>
          <p:cNvPr id="352" name="Equation"/>
          <p:cNvSpPr txBox="1"/>
          <p:nvPr/>
        </p:nvSpPr>
        <p:spPr>
          <a:xfrm>
            <a:off x="7438606" y="7890723"/>
            <a:ext cx="1591753" cy="324474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m:rPr>
                      <m:sty m:val="p"/>
                    </m:rP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Θ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μ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σ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,</m:t>
                  </m:r>
                  <m:r>
                    <a:rPr xmlns:a="http://schemas.openxmlformats.org/drawingml/2006/main" sz="29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π</m:t>
                  </m:r>
                </m:oMath>
              </m:oMathPara>
            </a14:m>
            <a:endParaRPr sz="2900">
              <a:solidFill>
                <a:srgbClr val="525252"/>
              </a:solidFill>
            </a:endParaRPr>
          </a:p>
        </p:txBody>
      </p:sp>
      <p:sp>
        <p:nvSpPr>
          <p:cNvPr id="35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K-means comparison"/>
          <p:cNvSpPr txBox="1"/>
          <p:nvPr>
            <p:ph type="title"/>
          </p:nvPr>
        </p:nvSpPr>
        <p:spPr>
          <a:xfrm>
            <a:off x="355600" y="-356873"/>
            <a:ext cx="12293600" cy="2438401"/>
          </a:xfrm>
          <a:prstGeom prst="rect">
            <a:avLst/>
          </a:prstGeom>
        </p:spPr>
        <p:txBody>
          <a:bodyPr/>
          <a:lstStyle/>
          <a:p>
            <a:pPr/>
            <a:r>
              <a:t>K-means comparison</a:t>
            </a:r>
          </a:p>
        </p:txBody>
      </p:sp>
      <p:pic>
        <p:nvPicPr>
          <p:cNvPr id="35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61212" y="2530361"/>
            <a:ext cx="6400801" cy="6400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065" y="2530361"/>
            <a:ext cx="6400801" cy="6400801"/>
          </a:xfrm>
          <a:prstGeom prst="rect">
            <a:avLst/>
          </a:prstGeom>
          <a:ln w="12700">
            <a:miter lim="400000"/>
          </a:ln>
        </p:spPr>
      </p:pic>
      <p:sp>
        <p:nvSpPr>
          <p:cNvPr id="358" name="https://smorbieu.gitlab.io/gaussian-mixture-models-k-means-on-steroids/"/>
          <p:cNvSpPr txBox="1"/>
          <p:nvPr/>
        </p:nvSpPr>
        <p:spPr>
          <a:xfrm>
            <a:off x="1891178" y="9117476"/>
            <a:ext cx="8645873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https://smorbieu.gitlab.io/gaussian-mixture-models-k-means-on-steroids/</a:t>
            </a:r>
          </a:p>
        </p:txBody>
      </p:sp>
      <p:sp>
        <p:nvSpPr>
          <p:cNvPr id="359" name="K-means"/>
          <p:cNvSpPr txBox="1"/>
          <p:nvPr/>
        </p:nvSpPr>
        <p:spPr>
          <a:xfrm>
            <a:off x="1760461" y="1727871"/>
            <a:ext cx="190905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K-means</a:t>
            </a:r>
          </a:p>
        </p:txBody>
      </p:sp>
      <p:sp>
        <p:nvSpPr>
          <p:cNvPr id="360" name="Full Gaussian Mixture"/>
          <p:cNvSpPr txBox="1"/>
          <p:nvPr/>
        </p:nvSpPr>
        <p:spPr>
          <a:xfrm>
            <a:off x="7466027" y="1727871"/>
            <a:ext cx="457397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Full Gaussian Mixture</a:t>
            </a:r>
          </a:p>
        </p:txBody>
      </p:sp>
      <p:sp>
        <p:nvSpPr>
          <p:cNvPr id="36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K-means comparison"/>
          <p:cNvSpPr txBox="1"/>
          <p:nvPr>
            <p:ph type="title"/>
          </p:nvPr>
        </p:nvSpPr>
        <p:spPr>
          <a:xfrm>
            <a:off x="355600" y="-356873"/>
            <a:ext cx="12293600" cy="2438401"/>
          </a:xfrm>
          <a:prstGeom prst="rect">
            <a:avLst/>
          </a:prstGeom>
        </p:spPr>
        <p:txBody>
          <a:bodyPr/>
          <a:lstStyle/>
          <a:p>
            <a:pPr/>
            <a:r>
              <a:t>K-means comparison</a:t>
            </a:r>
          </a:p>
        </p:txBody>
      </p:sp>
      <p:pic>
        <p:nvPicPr>
          <p:cNvPr id="364" name="sphx_glr_plot_gmm_covariances_001.png" descr="sphx_glr_plot_gmm_covariances_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77718" y="1556399"/>
            <a:ext cx="7620001" cy="7620001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lust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</a:t>
            </a:r>
          </a:p>
        </p:txBody>
      </p:sp>
      <p:sp>
        <p:nvSpPr>
          <p:cNvPr id="185" name="Typical approach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Typical approaches</a:t>
            </a:r>
          </a:p>
          <a:p>
            <a:pPr lvl="1"/>
            <a:r>
              <a:t>Heuristic: we want to optimize a given objective</a:t>
            </a:r>
          </a:p>
          <a:p>
            <a:pPr lvl="2"/>
            <a:r>
              <a:t>K-means: minimizing inter-cluster variance</a:t>
            </a:r>
          </a:p>
          <a:p>
            <a:pPr lvl="1"/>
            <a:r>
              <a:t>Model tuning: find the parameters of a model maximizing the likelihood of the observed data to be generated by this model</a:t>
            </a:r>
          </a:p>
          <a:p>
            <a:pPr lvl="2"/>
            <a:r>
              <a:t>Mixture of Gaussian</a:t>
            </a:r>
          </a:p>
          <a:p>
            <a:pPr lvl="1"/>
            <a:r>
              <a:t>Data compression / MDL (Minimum Description Length)</a:t>
            </a:r>
          </a:p>
          <a:p>
            <a:pPr lvl="2"/>
            <a:r>
              <a:t>Mixture of Gaussian + MDL</a:t>
            </a:r>
          </a:p>
        </p:txBody>
      </p:sp>
      <p:sp>
        <p:nvSpPr>
          <p:cNvPr id="18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EM 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 algorithm</a:t>
            </a:r>
          </a:p>
        </p:txBody>
      </p:sp>
      <p:sp>
        <p:nvSpPr>
          <p:cNvPr id="368" name="To search for the parameters, we can use a method similar to naive k-means known as EM (Expectation Maximization)…"/>
          <p:cNvSpPr txBox="1"/>
          <p:nvPr>
            <p:ph type="body" idx="1"/>
          </p:nvPr>
        </p:nvSpPr>
        <p:spPr>
          <a:xfrm>
            <a:off x="355600" y="3187700"/>
            <a:ext cx="12293600" cy="4496689"/>
          </a:xfrm>
          <a:prstGeom prst="rect">
            <a:avLst/>
          </a:prstGeom>
        </p:spPr>
        <p:txBody>
          <a:bodyPr/>
          <a:lstStyle/>
          <a:p>
            <a:pPr/>
            <a:r>
              <a:t>To search for the parameters, we can use a method similar to naive k-means known as EM (Expectation Maximization)</a:t>
            </a:r>
          </a:p>
          <a:p>
            <a:pPr lvl="1"/>
            <a:r>
              <a:t>Note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Z</m:t>
                </m:r>
              </m:oMath>
            </a14:m>
            <a:r>
              <a:t> the cluster assignation of items to their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most likely</a:t>
            </a:r>
            <a:r>
              <a:t> clusters</a:t>
            </a:r>
          </a:p>
          <a:p>
            <a:pPr lvl="1"/>
            <a:r>
              <a:t>1)Initialize parameters </a:t>
            </a:r>
            <a14:m>
              <m:oMath>
                <m:r>
                  <m:rPr>
                    <m:sty m:val="p"/>
                  </m:rP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Θ</m:t>
                </m:r>
              </m:oMath>
            </a14:m>
            <a:r>
              <a:t> to random values</a:t>
            </a:r>
          </a:p>
          <a:p>
            <a:pPr lvl="1"/>
            <a:r>
              <a:t>2)(E) Compute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Z</m:t>
                </m:r>
              </m:oMath>
            </a14:m>
            <a:r>
              <a:t>, given </a:t>
            </a:r>
            <a14:m>
              <m:oMath>
                <m:r>
                  <m:rPr>
                    <m:sty m:val="p"/>
                  </m:rP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Θ</m:t>
                </m:r>
              </m:oMath>
            </a14:m>
          </a:p>
          <a:p>
            <a:pPr lvl="1"/>
            <a:r>
              <a:t>3)(M) Use assignations in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Z</m:t>
                </m:r>
              </m:oMath>
            </a14:m>
            <a:r>
              <a:t> to update values of </a:t>
            </a:r>
            <a14:m>
              <m:oMath>
                <m:r>
                  <m:rPr>
                    <m:sty m:val="p"/>
                  </m:rP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Θ</m:t>
                </m:r>
              </m:oMath>
            </a14:m>
          </a:p>
          <a:p>
            <a:pPr lvl="1"/>
            <a:r>
              <a:t>4)Iterate steps 2 and 3 until convergence </a:t>
            </a:r>
          </a:p>
        </p:txBody>
      </p:sp>
      <p:sp>
        <p:nvSpPr>
          <p:cNvPr id="36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EM algorith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EM algorithm</a:t>
            </a:r>
          </a:p>
        </p:txBody>
      </p:sp>
      <p:pic>
        <p:nvPicPr>
          <p:cNvPr id="372" name="1*bdzCO9M2W6XGI4RL5BPnEg.png" descr="1*bdzCO9M2W6XGI4RL5BPnE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6536" y="2300626"/>
            <a:ext cx="4143703" cy="2529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373" name="1*wXCbbjEgiRqoQiLqLS2n0Q.png" descr="1*wXCbbjEgiRqoQiLqLS2n0Q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94911" y="2298433"/>
            <a:ext cx="4001783" cy="253422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1*FfjMltXjRPeKJ5jQlZE_2g.png" descr="1*FfjMltXjRPeKJ5jQlZE_2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51366" y="2300626"/>
            <a:ext cx="3784902" cy="2529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1*rBu2X9HrVNW9e6DATyA9TA.png" descr="1*rBu2X9HrVNW9e6DATyA9TA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4005" y="5143351"/>
            <a:ext cx="4143898" cy="2534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1*BEPQ7NC-Oq_N6SNNUpe71Q.png" descr="1*BEPQ7NC-Oq_N6SNNUpe71Q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773176" y="5171942"/>
            <a:ext cx="3988847" cy="25298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1*8L3Qq1vupYdZ8aIz5PLmmw.png" descr="1*8L3Qq1vupYdZ8aIz5PLmmw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051366" y="5102720"/>
            <a:ext cx="3784902" cy="2668284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https://towardsdatascience.com/gaussian-mixture-models-d13a5e915c8e"/>
          <p:cNvSpPr txBox="1"/>
          <p:nvPr/>
        </p:nvSpPr>
        <p:spPr>
          <a:xfrm>
            <a:off x="2389076" y="9083814"/>
            <a:ext cx="875704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https://towardsdatascience.com/gaussian-mixture-models-d13a5e915c8e</a:t>
            </a:r>
          </a:p>
        </p:txBody>
      </p:sp>
      <p:sp>
        <p:nvSpPr>
          <p:cNvPr id="37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ros and c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Pros and cons</a:t>
            </a:r>
          </a:p>
        </p:txBody>
      </p:sp>
      <p:sp>
        <p:nvSpPr>
          <p:cNvPr id="382" name="Gaussian mixture seems an improvement over k-means. Why not always using it?…"/>
          <p:cNvSpPr txBox="1"/>
          <p:nvPr>
            <p:ph type="body" sz="half" idx="1"/>
          </p:nvPr>
        </p:nvSpPr>
        <p:spPr>
          <a:xfrm>
            <a:off x="355600" y="1722370"/>
            <a:ext cx="12293600" cy="3764396"/>
          </a:xfrm>
          <a:prstGeom prst="rect">
            <a:avLst/>
          </a:prstGeom>
        </p:spPr>
        <p:txBody>
          <a:bodyPr/>
          <a:lstStyle/>
          <a:p>
            <a:pPr/>
            <a:r>
              <a:t>Gaussian mixture seems an improvement over k-means. Why not always using it?</a:t>
            </a:r>
          </a:p>
          <a:p>
            <a:pPr lvl="1"/>
            <a:r>
              <a:t>Force of habits</a:t>
            </a:r>
          </a:p>
          <a:p>
            <a:pPr lvl="1"/>
            <a:r>
              <a:t>Higher computational cost (More parameters =&gt; More complex problem)</a:t>
            </a:r>
          </a:p>
          <a:p>
            <a:pPr lvl="1"/>
            <a:r>
              <a:t>Higher possibility of overfitting (More parameters =&gt;More overfit risk)</a:t>
            </a:r>
          </a:p>
        </p:txBody>
      </p:sp>
      <p:grpSp>
        <p:nvGrpSpPr>
          <p:cNvPr id="385" name="Image"/>
          <p:cNvGrpSpPr/>
          <p:nvPr/>
        </p:nvGrpSpPr>
        <p:grpSpPr>
          <a:xfrm>
            <a:off x="1379033" y="5641744"/>
            <a:ext cx="9316895" cy="4045988"/>
            <a:chOff x="0" y="0"/>
            <a:chExt cx="9316894" cy="4045986"/>
          </a:xfrm>
        </p:grpSpPr>
        <p:pic>
          <p:nvPicPr>
            <p:cNvPr id="384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062895" cy="371578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83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316895" cy="4045987"/>
            </a:xfrm>
            <a:prstGeom prst="rect">
              <a:avLst/>
            </a:prstGeom>
            <a:effectLst/>
          </p:spPr>
        </p:pic>
      </p:grpSp>
      <p:sp>
        <p:nvSpPr>
          <p:cNvPr id="38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Remaining problem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Remaining problems</a:t>
            </a:r>
          </a:p>
        </p:txBody>
      </p:sp>
      <p:sp>
        <p:nvSpPr>
          <p:cNvPr id="389" name="We can mention 3 problems remaining (at least)…"/>
          <p:cNvSpPr txBox="1"/>
          <p:nvPr>
            <p:ph type="body" sz="half" idx="1"/>
          </p:nvPr>
        </p:nvSpPr>
        <p:spPr>
          <a:xfrm>
            <a:off x="355600" y="2672121"/>
            <a:ext cx="12293600" cy="3764395"/>
          </a:xfrm>
          <a:prstGeom prst="rect">
            <a:avLst/>
          </a:prstGeom>
        </p:spPr>
        <p:txBody>
          <a:bodyPr/>
          <a:lstStyle/>
          <a:p>
            <a:pPr/>
            <a:r>
              <a:t>We can mention 3 problems remaining (at least)</a:t>
            </a:r>
          </a:p>
          <a:p>
            <a:pPr lvl="1"/>
            <a:r>
              <a:t>The number of clusters still needs to be provided. </a:t>
            </a:r>
          </a:p>
          <a:p>
            <a:pPr lvl="2"/>
            <a:r>
              <a:t>If allowed to change, it will always converge to the trivial solution with each item in its own cluster</a:t>
            </a:r>
          </a:p>
          <a:p>
            <a:pPr lvl="1"/>
            <a:r>
              <a:t>If the data is completely random, the method still finds clusters</a:t>
            </a:r>
          </a:p>
          <a:p>
            <a:pPr lvl="1"/>
            <a:r>
              <a:t>Impossible to discover non-convex structures, such as circles or spirals</a:t>
            </a:r>
          </a:p>
        </p:txBody>
      </p:sp>
      <p:pic>
        <p:nvPicPr>
          <p:cNvPr id="390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62241" r="0" b="0"/>
          <a:stretch>
            <a:fillRect/>
          </a:stretch>
        </p:blipFill>
        <p:spPr>
          <a:xfrm>
            <a:off x="2342073" y="6499142"/>
            <a:ext cx="8093617" cy="30560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59899" t="31312" r="16815" b="36713"/>
          <a:stretch>
            <a:fillRect/>
          </a:stretch>
        </p:blipFill>
        <p:spPr>
          <a:xfrm>
            <a:off x="5200984" y="6511288"/>
            <a:ext cx="1913954" cy="2628096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MD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MDL</a:t>
            </a:r>
          </a:p>
        </p:txBody>
      </p:sp>
      <p:sp>
        <p:nvSpPr>
          <p:cNvPr id="395" name="Discovering automatically the number of clusters —and thus finding no clusters in random data— is possible using an MDL approach…"/>
          <p:cNvSpPr txBox="1"/>
          <p:nvPr>
            <p:ph type="body" idx="1"/>
          </p:nvPr>
        </p:nvSpPr>
        <p:spPr>
          <a:xfrm>
            <a:off x="355600" y="2672121"/>
            <a:ext cx="12293600" cy="6429898"/>
          </a:xfrm>
          <a:prstGeom prst="rect">
            <a:avLst/>
          </a:prstGeom>
        </p:spPr>
        <p:txBody>
          <a:bodyPr/>
          <a:lstStyle/>
          <a:p>
            <a:pPr/>
            <a:r>
              <a:t>Discovering automatically the number of clusters —and thus finding no clusters in random data— is possible using an MDL approach</a:t>
            </a:r>
          </a:p>
          <a:p>
            <a:pPr/>
            <a:r>
              <a:t>MDL = Minimum Description Length </a:t>
            </a:r>
          </a:p>
          <a:p>
            <a:pPr/>
            <a:r>
              <a:t>The principle is to search a solution maximizing the compression rate, i.e., minimizing the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cost</a:t>
            </a:r>
            <a:r>
              <a:t> of the description, e.g., in bits.</a:t>
            </a:r>
          </a:p>
          <a:p>
            <a:pPr/>
            <a:r>
              <a:rPr u="sng">
                <a:hlinkClick r:id="rId2" invalidUrl="" action="" tgtFrame="" tooltip="" history="1" highlightClick="0" endSnd="0"/>
              </a:rPr>
              <a:t>https://en.wikipedia.org/wiki/Minimum_description_length</a:t>
            </a:r>
          </a:p>
        </p:txBody>
      </p:sp>
      <p:sp>
        <p:nvSpPr>
          <p:cNvPr id="396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Normaliz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Normalization</a:t>
            </a:r>
          </a:p>
        </p:txBody>
      </p:sp>
      <p:sp>
        <p:nvSpPr>
          <p:cNvPr id="399" name="Is normalization as important for full GM models as for k-means?"/>
          <p:cNvSpPr txBox="1"/>
          <p:nvPr>
            <p:ph type="body" sz="half" idx="1"/>
          </p:nvPr>
        </p:nvSpPr>
        <p:spPr>
          <a:xfrm>
            <a:off x="355600" y="2929776"/>
            <a:ext cx="12293600" cy="2325665"/>
          </a:xfrm>
          <a:prstGeom prst="rect">
            <a:avLst/>
          </a:prstGeom>
        </p:spPr>
        <p:txBody>
          <a:bodyPr/>
          <a:lstStyle/>
          <a:p>
            <a:pPr/>
            <a:r>
              <a:t>Is normalization as important for full GM models as for k-means?</a:t>
            </a:r>
          </a:p>
        </p:txBody>
      </p:sp>
      <p:pic>
        <p:nvPicPr>
          <p:cNvPr id="400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0" b="2119"/>
          <a:stretch>
            <a:fillRect/>
          </a:stretch>
        </p:blipFill>
        <p:spPr>
          <a:xfrm>
            <a:off x="6854316" y="4896143"/>
            <a:ext cx="5734092" cy="4472490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DBsc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DBscan</a:t>
            </a:r>
          </a:p>
        </p:txBody>
      </p:sp>
      <p:sp>
        <p:nvSpPr>
          <p:cNvPr id="40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K-means/GM limi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K-means/GM limits</a:t>
            </a:r>
          </a:p>
        </p:txBody>
      </p:sp>
      <p:sp>
        <p:nvSpPr>
          <p:cNvPr id="407" name="The problem of spiral/Circulal/weird shaped clusters comes from the assumption that items of a cluster should be “normally distributed” around their mean"/>
          <p:cNvSpPr txBox="1"/>
          <p:nvPr>
            <p:ph type="body" sz="half" idx="1"/>
          </p:nvPr>
        </p:nvSpPr>
        <p:spPr>
          <a:xfrm>
            <a:off x="355600" y="2672121"/>
            <a:ext cx="12293600" cy="2438401"/>
          </a:xfrm>
          <a:prstGeom prst="rect">
            <a:avLst/>
          </a:prstGeom>
        </p:spPr>
        <p:txBody>
          <a:bodyPr/>
          <a:lstStyle/>
          <a:p>
            <a:pPr/>
            <a:r>
              <a:t>The problem of spiral/Circulal/weird shaped clusters comes from the assumption that items of a cluster should be “normally distributed” around their mean</a:t>
            </a:r>
          </a:p>
        </p:txBody>
      </p:sp>
      <p:pic>
        <p:nvPicPr>
          <p:cNvPr id="408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4949" r="88566" b="63291"/>
          <a:stretch>
            <a:fillRect/>
          </a:stretch>
        </p:blipFill>
        <p:spPr>
          <a:xfrm>
            <a:off x="9850454" y="4851121"/>
            <a:ext cx="2561890" cy="4405211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Local defini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Local definitions</a:t>
            </a:r>
          </a:p>
        </p:txBody>
      </p:sp>
      <p:sp>
        <p:nvSpPr>
          <p:cNvPr id="412" name="To overcome this problem, several methods propose local definitions of cluste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To overcome this problem, several methods propose local definitions of clusters</a:t>
            </a:r>
          </a:p>
          <a:p>
            <a:pPr lvl="1"/>
            <a:r>
              <a:t>Does not explicitly optimize a global function</a:t>
            </a:r>
          </a:p>
          <a:p>
            <a:pPr lvl="1"/>
            <a:r>
              <a:t>Items belong to clusters because they are close enough, locally, to other items in that cluster</a:t>
            </a:r>
          </a:p>
          <a:p>
            <a:pPr lvl="1"/>
            <a:r>
              <a:t>Clusters exist because there is continuum between all items in it, locally</a:t>
            </a:r>
          </a:p>
        </p:txBody>
      </p:sp>
      <p:sp>
        <p:nvSpPr>
          <p:cNvPr id="41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DBsc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DBscan</a:t>
            </a:r>
          </a:p>
        </p:txBody>
      </p:sp>
      <p:sp>
        <p:nvSpPr>
          <p:cNvPr id="416" name="Define some local parameter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Define some local parameters:</a:t>
            </a:r>
          </a:p>
          <a:p>
            <a:pPr lvl="1"/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ϵ</m:t>
                </m:r>
              </m:oMath>
            </a14:m>
            <a:r>
              <a:t>, the distance threshold above which items are considered “too different”</a:t>
            </a:r>
          </a:p>
          <a:p>
            <a:pPr lvl="1">
              <a:defRPr i="1">
                <a:latin typeface="Gill Sans"/>
                <a:ea typeface="Gill Sans"/>
                <a:cs typeface="Gill Sans"/>
                <a:sym typeface="Gill Sans"/>
              </a:defRPr>
            </a:pPr>
            <a:r>
              <a:t>minPts</a:t>
            </a:r>
            <a:r>
              <a:rPr i="0">
                <a:latin typeface="+mn-lt"/>
                <a:ea typeface="+mn-ea"/>
                <a:cs typeface="+mn-cs"/>
                <a:sym typeface="Gill Sans Light"/>
              </a:rPr>
              <a:t>, a minimal number of reachable points</a:t>
            </a:r>
          </a:p>
          <a:p>
            <a:pPr lvl="1"/>
            <a:r>
              <a:t>No need to define a number of clusters !</a:t>
            </a:r>
          </a:p>
          <a:p>
            <a:pPr/>
            <a:r>
              <a:t>Define:</a:t>
            </a:r>
          </a:p>
          <a:p>
            <a:pPr lvl="1"/>
            <a:r>
              <a:t>An item p is a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core point</a:t>
            </a:r>
            <a:r>
              <a:t> if it has at least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minPts</a:t>
            </a:r>
            <a:r>
              <a:t> items at distance less than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ϵ</m:t>
                </m:r>
              </m:oMath>
            </a14:m>
          </a:p>
          <a:p>
            <a:pPr lvl="2"/>
            <a:r>
              <a:t>Including p itself</a:t>
            </a:r>
          </a:p>
        </p:txBody>
      </p:sp>
      <p:sp>
        <p:nvSpPr>
          <p:cNvPr id="41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lustering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</a:t>
            </a:r>
          </a:p>
        </p:txBody>
      </p:sp>
      <p:sp>
        <p:nvSpPr>
          <p:cNvPr id="189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0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DBscan: Graph definition"/>
          <p:cNvSpPr txBox="1"/>
          <p:nvPr>
            <p:ph type="title"/>
          </p:nvPr>
        </p:nvSpPr>
        <p:spPr>
          <a:xfrm>
            <a:off x="355600" y="254000"/>
            <a:ext cx="12293600" cy="1684058"/>
          </a:xfrm>
          <a:prstGeom prst="rect">
            <a:avLst/>
          </a:prstGeom>
        </p:spPr>
        <p:txBody>
          <a:bodyPr/>
          <a:lstStyle/>
          <a:p>
            <a:pPr/>
            <a:r>
              <a:t>DBscan: Graph definition</a:t>
            </a:r>
          </a:p>
        </p:txBody>
      </p:sp>
      <p:sp>
        <p:nvSpPr>
          <p:cNvPr id="420" name="1)Build a graph such as…"/>
          <p:cNvSpPr txBox="1"/>
          <p:nvPr>
            <p:ph type="body" idx="1"/>
          </p:nvPr>
        </p:nvSpPr>
        <p:spPr>
          <a:xfrm>
            <a:off x="355600" y="2651622"/>
            <a:ext cx="12293600" cy="6914156"/>
          </a:xfrm>
          <a:prstGeom prst="rect">
            <a:avLst/>
          </a:prstGeom>
        </p:spPr>
        <p:txBody>
          <a:bodyPr/>
          <a:lstStyle/>
          <a:p>
            <a:pPr/>
            <a:r>
              <a:t>1)Build a graph such as</a:t>
            </a:r>
          </a:p>
          <a:p>
            <a:pPr lvl="1"/>
            <a:r>
              <a:t>Each core node is a node</a:t>
            </a:r>
          </a:p>
          <a:p>
            <a:pPr lvl="1"/>
            <a:r>
              <a:t>A link exist between core nodes if they are at d&lt;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ϵ</m:t>
                </m:r>
              </m:oMath>
            </a14:m>
          </a:p>
          <a:p>
            <a:pPr/>
            <a:r>
              <a:t>2)Detect the connected components of the graph</a:t>
            </a:r>
          </a:p>
          <a:p>
            <a:pPr lvl="1"/>
            <a:r>
              <a:t>2 nodes belong to the same connected components if there is a path between them</a:t>
            </a:r>
          </a:p>
          <a:p>
            <a:pPr/>
            <a:r>
              <a:t>3) For all non-core nodes:</a:t>
            </a:r>
          </a:p>
          <a:p>
            <a:pPr lvl="1"/>
            <a:r>
              <a:t>If they have no core points directly reachable, discard them as noise</a:t>
            </a:r>
          </a:p>
          <a:p>
            <a:pPr lvl="1"/>
            <a:r>
              <a:t>Else, attribute them to (one of) the clusters for which one core point is directly reachable</a:t>
            </a:r>
          </a:p>
          <a:p>
            <a:pPr lvl="2"/>
            <a:r>
              <a:t>Variant DBSCAN* =&gt;ignore those points as noise</a:t>
            </a:r>
          </a:p>
        </p:txBody>
      </p:sp>
      <p:pic>
        <p:nvPicPr>
          <p:cNvPr id="421" name="1200px-Pseudoforest.svg.png" descr="1200px-Pseudoforest.sv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39057" y="2172942"/>
            <a:ext cx="2774013" cy="2404145"/>
          </a:xfrm>
          <a:prstGeom prst="rect">
            <a:avLst/>
          </a:prstGeom>
          <a:ln w="12700">
            <a:miter lim="400000"/>
          </a:ln>
        </p:spPr>
      </p:pic>
      <p:sp>
        <p:nvSpPr>
          <p:cNvPr id="42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DBsc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DBscan</a:t>
            </a:r>
          </a:p>
        </p:txBody>
      </p:sp>
      <p:pic>
        <p:nvPicPr>
          <p:cNvPr id="425" name="K-means Vs DBSCAN.png" descr="K-means Vs DBSC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100" y="2772149"/>
            <a:ext cx="12674600" cy="5359401"/>
          </a:xfrm>
          <a:prstGeom prst="rect">
            <a:avLst/>
          </a:prstGeom>
          <a:ln w="12700">
            <a:miter lim="400000"/>
          </a:ln>
        </p:spPr>
      </p:pic>
      <p:sp>
        <p:nvSpPr>
          <p:cNvPr id="426" name="https://community.alteryx.com/t5/Data-Science/Partitioning-Spatial-Data-with-DBSCAN/ba-p/446273"/>
          <p:cNvSpPr txBox="1"/>
          <p:nvPr/>
        </p:nvSpPr>
        <p:spPr>
          <a:xfrm>
            <a:off x="794924" y="8887033"/>
            <a:ext cx="11670222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300"/>
            </a:lvl1pPr>
          </a:lstStyle>
          <a:p>
            <a:pPr/>
            <a:r>
              <a:t>https://community.alteryx.com/t5/Data-Science/Partitioning-Spatial-Data-with-DBSCAN/ba-p/446273</a:t>
            </a:r>
          </a:p>
        </p:txBody>
      </p:sp>
      <p:sp>
        <p:nvSpPr>
          <p:cNvPr id="42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59581" t="0" r="30337" b="0"/>
          <a:stretch>
            <a:fillRect/>
          </a:stretch>
        </p:blipFill>
        <p:spPr>
          <a:xfrm>
            <a:off x="8129356" y="567871"/>
            <a:ext cx="1311139" cy="8050592"/>
          </a:xfrm>
          <a:prstGeom prst="rect">
            <a:avLst/>
          </a:prstGeom>
          <a:ln w="12700">
            <a:miter lim="400000"/>
          </a:ln>
        </p:spPr>
      </p:pic>
      <p:pic>
        <p:nvPicPr>
          <p:cNvPr id="430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348" t="0" r="88569" b="0"/>
          <a:stretch>
            <a:fillRect/>
          </a:stretch>
        </p:blipFill>
        <p:spPr>
          <a:xfrm>
            <a:off x="3564168" y="567871"/>
            <a:ext cx="1311138" cy="8050592"/>
          </a:xfrm>
          <a:prstGeom prst="rect">
            <a:avLst/>
          </a:prstGeom>
          <a:ln w="12700">
            <a:miter lim="400000"/>
          </a:ln>
        </p:spPr>
      </p:pic>
      <p:pic>
        <p:nvPicPr>
          <p:cNvPr id="431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87497" t="0" r="2420" b="0"/>
          <a:stretch>
            <a:fillRect/>
          </a:stretch>
        </p:blipFill>
        <p:spPr>
          <a:xfrm>
            <a:off x="5846762" y="567871"/>
            <a:ext cx="1311138" cy="8050592"/>
          </a:xfrm>
          <a:prstGeom prst="rect">
            <a:avLst/>
          </a:prstGeom>
          <a:ln w="12700">
            <a:miter lim="400000"/>
          </a:ln>
        </p:spPr>
      </p:pic>
      <p:sp>
        <p:nvSpPr>
          <p:cNvPr id="43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DBsc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DBscan</a:t>
            </a:r>
          </a:p>
        </p:txBody>
      </p:sp>
      <p:sp>
        <p:nvSpPr>
          <p:cNvPr id="435" name="Strength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Strength:</a:t>
            </a:r>
          </a:p>
          <a:p>
            <a:pPr lvl="1"/>
            <a:r>
              <a:t>No need to define the number of clusters</a:t>
            </a:r>
          </a:p>
          <a:p>
            <a:pPr lvl="1"/>
            <a:r>
              <a:t>Can discover arbitrarily-shaped clusters</a:t>
            </a:r>
          </a:p>
          <a:p>
            <a:pPr lvl="1"/>
            <a:r>
              <a:t>A notion of noise</a:t>
            </a:r>
          </a:p>
          <a:p>
            <a:pPr/>
            <a:r>
              <a:t>Weaknesses</a:t>
            </a:r>
          </a:p>
          <a:p>
            <a:pPr lvl="1"/>
            <a:r>
              <a:t>Defining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ϵ</m:t>
                </m:r>
              </m:oMath>
            </a14:m>
            <a:r>
              <a:t> is extremely difficult</a:t>
            </a:r>
          </a:p>
          <a:p>
            <a:pPr lvl="2"/>
            <a:r>
              <a:t>Similar to the number of clusters. </a:t>
            </a:r>
          </a:p>
          <a:p>
            <a:pPr lvl="2"/>
            <a:r>
              <a:t>In fact it determines the number of clusters…</a:t>
            </a:r>
          </a:p>
          <a:p>
            <a:pPr lvl="1"/>
            <a:r>
              <a:t>Despite safeguards, risk of the stretched clusters effect </a:t>
            </a:r>
          </a:p>
        </p:txBody>
      </p:sp>
      <p:grpSp>
        <p:nvGrpSpPr>
          <p:cNvPr id="438" name="K-means Vs DBSCAN.png"/>
          <p:cNvGrpSpPr/>
          <p:nvPr/>
        </p:nvGrpSpPr>
        <p:grpSpPr>
          <a:xfrm>
            <a:off x="7297708" y="5359184"/>
            <a:ext cx="5572380" cy="2578245"/>
            <a:chOff x="0" y="0"/>
            <a:chExt cx="5572378" cy="2578243"/>
          </a:xfrm>
        </p:grpSpPr>
        <p:pic>
          <p:nvPicPr>
            <p:cNvPr id="437" name="K-means Vs DBSCAN.png" descr="K-means Vs DBSCAN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53846" t="38868" r="538" b="15533"/>
            <a:stretch>
              <a:fillRect/>
            </a:stretch>
          </p:blipFill>
          <p:spPr>
            <a:xfrm>
              <a:off x="127000" y="88900"/>
              <a:ext cx="5318379" cy="224804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36" name="K-means Vs DBSCAN.png" descr="K-means Vs DBSCAN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572379" cy="2578244"/>
            </a:xfrm>
            <a:prstGeom prst="rect">
              <a:avLst/>
            </a:prstGeom>
            <a:effectLst/>
          </p:spPr>
        </p:pic>
      </p:grpSp>
      <p:sp>
        <p:nvSpPr>
          <p:cNvPr id="43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Clustering evalu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 evaluation</a:t>
            </a:r>
          </a:p>
        </p:txBody>
      </p:sp>
      <p:sp>
        <p:nvSpPr>
          <p:cNvPr id="44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INternal/externa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INternal/external</a:t>
            </a:r>
          </a:p>
        </p:txBody>
      </p:sp>
      <p:sp>
        <p:nvSpPr>
          <p:cNvPr id="445" name="Two types of evaluation: internal or external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Two types of evaluation: internal or external</a:t>
            </a:r>
          </a:p>
          <a:p>
            <a:pPr/>
            <a:r>
              <a:rPr b="1">
                <a:latin typeface="Gill Sans"/>
                <a:ea typeface="Gill Sans"/>
                <a:cs typeface="Gill Sans"/>
                <a:sym typeface="Gill Sans"/>
              </a:rPr>
              <a:t>External</a:t>
            </a:r>
            <a:r>
              <a:t> Evaluation (extrinsic):</a:t>
            </a:r>
          </a:p>
          <a:p>
            <a:pPr lvl="1"/>
            <a:r>
              <a:t>Similarly to supervised learning, compares the clusters found with a “ground truth”</a:t>
            </a:r>
          </a:p>
          <a:p>
            <a:pPr lvl="1"/>
            <a:r>
              <a:t>The ground truth can be exactly the right clustering desired</a:t>
            </a:r>
          </a:p>
          <a:p>
            <a:pPr lvl="2"/>
            <a:r>
              <a:t>So we are just validating the method, since we already know the answer…</a:t>
            </a:r>
          </a:p>
          <a:p>
            <a:pPr lvl="1"/>
            <a:r>
              <a:t>The ground truth can be a proxy to what we want</a:t>
            </a:r>
          </a:p>
          <a:p>
            <a:pPr lvl="2"/>
            <a:r>
              <a:t>e.g., we have a manual ground truth, done by an expert. Not perfect, costly, and not generalizable to newer data, so supervised cannot work. We can check that clustering find something close.</a:t>
            </a:r>
          </a:p>
        </p:txBody>
      </p:sp>
      <p:sp>
        <p:nvSpPr>
          <p:cNvPr id="44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INternal/externa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INternal/external</a:t>
            </a:r>
          </a:p>
        </p:txBody>
      </p:sp>
      <p:pic>
        <p:nvPicPr>
          <p:cNvPr id="44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7991" y="5540162"/>
            <a:ext cx="6126710" cy="237999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48" y="1970477"/>
            <a:ext cx="12501621" cy="2244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619628" y="4430941"/>
            <a:ext cx="4182836" cy="5322659"/>
          </a:xfrm>
          <a:prstGeom prst="rect">
            <a:avLst/>
          </a:prstGeom>
          <a:ln w="12700">
            <a:miter lim="400000"/>
          </a:ln>
        </p:spPr>
      </p:pic>
      <p:sp>
        <p:nvSpPr>
          <p:cNvPr id="45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INternal/externa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INternal/external</a:t>
            </a:r>
          </a:p>
        </p:txBody>
      </p:sp>
      <p:sp>
        <p:nvSpPr>
          <p:cNvPr id="455" name="Two types of evaluation: internal or external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Two types of evaluation: internal or external</a:t>
            </a:r>
          </a:p>
          <a:p>
            <a:pPr/>
            <a:r>
              <a:rPr b="1">
                <a:latin typeface="Gill Sans"/>
                <a:ea typeface="Gill Sans"/>
                <a:cs typeface="Gill Sans"/>
                <a:sym typeface="Gill Sans"/>
              </a:rPr>
              <a:t>Internal</a:t>
            </a:r>
            <a:r>
              <a:t> Evaluation (Intrinsic):</a:t>
            </a:r>
          </a:p>
          <a:p>
            <a:pPr lvl="1"/>
            <a:r>
              <a:t>We have no ground truth to compare to</a:t>
            </a:r>
          </a:p>
          <a:p>
            <a:pPr lvl="1"/>
            <a:r>
              <a:t>We evaluate the intrinsic properties of our clusters, typically</a:t>
            </a:r>
          </a:p>
          <a:p>
            <a:pPr lvl="2"/>
            <a:r>
              <a:t>If their elements are similar</a:t>
            </a:r>
          </a:p>
          <a:p>
            <a:pPr lvl="2"/>
            <a:r>
              <a:t>If clusters are far appart /if elements in different clusters are different.</a:t>
            </a:r>
          </a:p>
        </p:txBody>
      </p:sp>
      <p:sp>
        <p:nvSpPr>
          <p:cNvPr id="45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Internal evalua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Internal evaluation</a:t>
            </a:r>
          </a:p>
        </p:txBody>
      </p:sp>
      <p:sp>
        <p:nvSpPr>
          <p:cNvPr id="459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Ad-hoc scor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Ad-hoc scores</a:t>
            </a:r>
          </a:p>
        </p:txBody>
      </p:sp>
      <p:sp>
        <p:nvSpPr>
          <p:cNvPr id="463" name="Several clustering method define their own objective to minimize. This objective can be used as a score for clusters obtained by this method or others…"/>
          <p:cNvSpPr txBox="1"/>
          <p:nvPr>
            <p:ph type="body" idx="1"/>
          </p:nvPr>
        </p:nvSpPr>
        <p:spPr>
          <a:xfrm>
            <a:off x="355600" y="2115279"/>
            <a:ext cx="12293600" cy="7320132"/>
          </a:xfrm>
          <a:prstGeom prst="rect">
            <a:avLst/>
          </a:prstGeom>
        </p:spPr>
        <p:txBody>
          <a:bodyPr/>
          <a:lstStyle/>
          <a:p>
            <a:pPr/>
            <a:r>
              <a:t>Several clustering method define their own objective to minimize. This objective can be used as a score for clusters obtained by this method or others</a:t>
            </a:r>
          </a:p>
          <a:p>
            <a:pPr lvl="1"/>
            <a:r>
              <a:t>k-means minimizes inter-cluster variance</a:t>
            </a:r>
          </a:p>
          <a:p>
            <a:pPr lvl="1"/>
            <a:r>
              <a:t>Gaussian mixture maximizes the likelihood</a:t>
            </a:r>
          </a:p>
          <a:p>
            <a:pPr/>
            <a:r>
              <a:t>But can lead to unfair comparisons:</a:t>
            </a:r>
          </a:p>
          <a:p>
            <a:pPr lvl="1"/>
            <a:r>
              <a:t>Using inter-cluster variance to compare k-means and another method such as DBscan is unfair.</a:t>
            </a:r>
          </a:p>
          <a:p>
            <a:pPr lvl="2"/>
            <a:r>
              <a:t>One explicitly minimizes this objective, the other no…</a:t>
            </a:r>
          </a:p>
          <a:p>
            <a:pPr/>
            <a:r>
              <a:t>The choice of a score is equivalent to choosing a definition of cluster… </a:t>
            </a:r>
          </a:p>
        </p:txBody>
      </p:sp>
      <p:sp>
        <p:nvSpPr>
          <p:cNvPr id="46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lust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</a:t>
            </a:r>
          </a:p>
        </p:txBody>
      </p:sp>
      <p:sp>
        <p:nvSpPr>
          <p:cNvPr id="193" name="The most famous unsupervised ML proble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most famous unsupervised ML problem</a:t>
            </a:r>
          </a:p>
          <a:p>
            <a:pPr/>
            <a:r>
              <a:t>100+ methods exist</a:t>
            </a:r>
          </a:p>
          <a:p>
            <a:pPr lvl="1"/>
            <a:r>
              <a:t>Most people use “good old” methods: k-means (1967), DBSCAN (1996)</a:t>
            </a:r>
          </a:p>
          <a:p>
            <a:pPr lvl="1"/>
            <a:r>
              <a:t>They are often “good enough”, well implemented, safe, …</a:t>
            </a:r>
          </a:p>
          <a:p>
            <a:pPr/>
            <a:r>
              <a:t>Part of the problem: Clustering is not well defined</a:t>
            </a:r>
          </a:p>
          <a:p>
            <a:pPr lvl="1"/>
            <a:r>
              <a:t>What is “a good cluster” ?</a:t>
            </a:r>
          </a:p>
        </p:txBody>
      </p:sp>
      <p:sp>
        <p:nvSpPr>
          <p:cNvPr id="194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ilhouette sco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Silhouette score</a:t>
            </a:r>
          </a:p>
        </p:txBody>
      </p:sp>
      <p:sp>
        <p:nvSpPr>
          <p:cNvPr id="467" name="Silhouette score of 1 observation:…"/>
          <p:cNvSpPr txBox="1"/>
          <p:nvPr>
            <p:ph type="body" idx="1"/>
          </p:nvPr>
        </p:nvSpPr>
        <p:spPr>
          <a:xfrm>
            <a:off x="355600" y="2115279"/>
            <a:ext cx="12293600" cy="7320132"/>
          </a:xfrm>
          <a:prstGeom prst="rect">
            <a:avLst/>
          </a:prstGeom>
        </p:spPr>
        <p:txBody>
          <a:bodyPr/>
          <a:lstStyle/>
          <a:p>
            <a:pPr/>
            <a:r>
              <a:t>Silhouette score of 1 observation:</a:t>
            </a:r>
          </a:p>
          <a:p>
            <a:pPr lvl="1"/>
            <a:r>
              <a:t>1)Compute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a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  <a:r>
              <a:t>, average distance to all other observations of the same cluster</a:t>
            </a:r>
          </a:p>
          <a:p>
            <a:pPr lvl="1"/>
            <a:r>
              <a:t>2)Compute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b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  <a:r>
              <a:t>, </a:t>
            </a:r>
            <a:r>
              <a:rPr u="sng"/>
              <a:t>min</a:t>
            </a:r>
            <a:r>
              <a:t> of “average distance to all observations of another cluster”</a:t>
            </a:r>
          </a:p>
          <a:p>
            <a:pPr lvl="1"/>
            <a:r>
              <a:t>3) Silhouette: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s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{</m:t>
                </m:r>
                <m:m>
                  <m:mPr>
                    <m:ctrlP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baseJc m:val="center"/>
                    <m:plcHide m:val="on"/>
                    <m:mcs>
                      <m:mc>
                        <m:mcPr>
                          <m:count m:val="2"/>
                          <m:mcJc m:val="center"/>
                        </m:mcPr>
                      </m:mc>
                    </m:mcs>
                  </m:mPr>
                  <m:mr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e>
                    <m:e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e>
                  </m:mr>
                  <m:mr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0,</m:t>
                      </m:r>
                    </m:e>
                    <m:e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e>
                  </m:mr>
                  <m:mr>
                    <m:e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1,</m:t>
                      </m:r>
                    </m:e>
                    <m:e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e>
                  </m:mr>
                </m:m>
              </m:oMath>
            </a14:m>
          </a:p>
          <a:p>
            <a:pPr/>
            <a:r>
              <a:t>Silhouette coefficient:</a:t>
            </a:r>
          </a:p>
          <a:p>
            <a:pPr lvl="1"/>
            <a:r>
              <a:t>Average of all individual Silhouette scores.</a:t>
            </a:r>
          </a:p>
        </p:txBody>
      </p:sp>
      <p:sp>
        <p:nvSpPr>
          <p:cNvPr id="468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896" t="59652" r="0" b="0"/>
          <a:stretch>
            <a:fillRect/>
          </a:stretch>
        </p:blipFill>
        <p:spPr>
          <a:xfrm>
            <a:off x="6638496" y="2450310"/>
            <a:ext cx="6399430" cy="6032425"/>
          </a:xfrm>
          <a:prstGeom prst="rect">
            <a:avLst/>
          </a:prstGeom>
          <a:ln w="12700">
            <a:miter lim="400000"/>
          </a:ln>
        </p:spPr>
      </p:pic>
      <p:pic>
        <p:nvPicPr>
          <p:cNvPr id="471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0" b="40486"/>
          <a:stretch>
            <a:fillRect/>
          </a:stretch>
        </p:blipFill>
        <p:spPr>
          <a:xfrm>
            <a:off x="-130953" y="361950"/>
            <a:ext cx="6757411" cy="9029587"/>
          </a:xfrm>
          <a:prstGeom prst="rect">
            <a:avLst/>
          </a:prstGeom>
          <a:ln w="12700">
            <a:miter lim="400000"/>
          </a:ln>
        </p:spPr>
      </p:pic>
      <p:sp>
        <p:nvSpPr>
          <p:cNvPr id="47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Automatic k sele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Automatic k selection</a:t>
            </a:r>
          </a:p>
        </p:txBody>
      </p:sp>
      <p:sp>
        <p:nvSpPr>
          <p:cNvPr id="475" name="The Silhouette score can be used to choose automatically the number of clusters:…"/>
          <p:cNvSpPr txBox="1"/>
          <p:nvPr>
            <p:ph type="body" sz="half" idx="1"/>
          </p:nvPr>
        </p:nvSpPr>
        <p:spPr>
          <a:xfrm>
            <a:off x="355600" y="3187700"/>
            <a:ext cx="5686260" cy="5842000"/>
          </a:xfrm>
          <a:prstGeom prst="rect">
            <a:avLst/>
          </a:prstGeom>
        </p:spPr>
        <p:txBody>
          <a:bodyPr/>
          <a:lstStyle/>
          <a:p>
            <a:pPr/>
            <a:r>
              <a:t>The Silhouette score can be used to choose automatically the number of clusters:</a:t>
            </a:r>
          </a:p>
          <a:p>
            <a:pPr lvl="1"/>
            <a:r>
              <a:t>We vary the number of clusters k, and search for the maximum</a:t>
            </a:r>
          </a:p>
        </p:txBody>
      </p:sp>
      <p:grpSp>
        <p:nvGrpSpPr>
          <p:cNvPr id="478" name="Image"/>
          <p:cNvGrpSpPr/>
          <p:nvPr/>
        </p:nvGrpSpPr>
        <p:grpSpPr>
          <a:xfrm>
            <a:off x="6722166" y="1809997"/>
            <a:ext cx="5541227" cy="6647406"/>
            <a:chOff x="0" y="0"/>
            <a:chExt cx="5541226" cy="6647405"/>
          </a:xfrm>
        </p:grpSpPr>
        <p:pic>
          <p:nvPicPr>
            <p:cNvPr id="477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5287227" cy="631720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76" name="Image" descr="Imag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541227" cy="6647406"/>
            </a:xfrm>
            <a:prstGeom prst="rect">
              <a:avLst/>
            </a:prstGeom>
            <a:effectLst/>
          </p:spPr>
        </p:pic>
      </p:grpSp>
      <p:pic>
        <p:nvPicPr>
          <p:cNvPr id="47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73003" y="7858303"/>
            <a:ext cx="2584131" cy="1837604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Automatic k sele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Automatic k selection</a:t>
            </a:r>
          </a:p>
        </p:txBody>
      </p:sp>
      <p:sp>
        <p:nvSpPr>
          <p:cNvPr id="483" name="Famous variant: the elbow method"/>
          <p:cNvSpPr txBox="1"/>
          <p:nvPr>
            <p:ph type="body" sz="half" idx="1"/>
          </p:nvPr>
        </p:nvSpPr>
        <p:spPr>
          <a:xfrm>
            <a:off x="355600" y="1810903"/>
            <a:ext cx="12293600" cy="2144630"/>
          </a:xfrm>
          <a:prstGeom prst="rect">
            <a:avLst/>
          </a:prstGeom>
        </p:spPr>
        <p:txBody>
          <a:bodyPr/>
          <a:lstStyle/>
          <a:p>
            <a:pPr/>
            <a:r>
              <a:t>Famous variant: the elbow method</a:t>
            </a:r>
          </a:p>
        </p:txBody>
      </p:sp>
      <p:pic>
        <p:nvPicPr>
          <p:cNvPr id="484" name="1o8ati.jpg" descr="1o8ati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79645" y="4217672"/>
            <a:ext cx="5505218" cy="5505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485" name="1_elbow-method.jpeg" descr="1_elbow-method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53355" y="4348192"/>
            <a:ext cx="5074663" cy="27256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6" name="2_elbow-method.jpeg" descr="2_elbow-method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188334" y="7100946"/>
            <a:ext cx="4823605" cy="2590804"/>
          </a:xfrm>
          <a:prstGeom prst="rect">
            <a:avLst/>
          </a:prstGeom>
          <a:ln w="12700">
            <a:miter lim="400000"/>
          </a:ln>
        </p:spPr>
      </p:pic>
      <p:sp>
        <p:nvSpPr>
          <p:cNvPr id="487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Automatic k sele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Automatic k selection</a:t>
            </a:r>
          </a:p>
        </p:txBody>
      </p:sp>
      <p:sp>
        <p:nvSpPr>
          <p:cNvPr id="490" name="Schubert, E. (2023). Stop using the elbow criterion for k-means and how to choose the number of clusters instead. ACM SIGKDD Explorations Newsletter, 25(1), 36-42."/>
          <p:cNvSpPr txBox="1"/>
          <p:nvPr/>
        </p:nvSpPr>
        <p:spPr>
          <a:xfrm>
            <a:off x="2631222" y="2175439"/>
            <a:ext cx="6048775" cy="1160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Schubert, E. (2023). </a:t>
            </a:r>
            <a:r>
              <a:rPr b="1">
                <a:solidFill>
                  <a:schemeClr val="accent5"/>
                </a:solidFill>
              </a:rPr>
              <a:t>Stop using the elbow criterion for k-means</a:t>
            </a:r>
            <a:r>
              <a:t> and how to choose the number of clusters instead. </a:t>
            </a:r>
            <a:r>
              <a:rPr i="1"/>
              <a:t>ACM SIGKDD Explorations Newsletter</a:t>
            </a:r>
            <a:r>
              <a:t>, </a:t>
            </a:r>
            <a:r>
              <a:rPr i="1"/>
              <a:t>25</a:t>
            </a:r>
            <a:r>
              <a:t>(1), 36-42.</a:t>
            </a:r>
          </a:p>
        </p:txBody>
      </p:sp>
      <p:pic>
        <p:nvPicPr>
          <p:cNvPr id="49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8029" y="4386527"/>
            <a:ext cx="10974535" cy="4144990"/>
          </a:xfrm>
          <a:prstGeom prst="rect">
            <a:avLst/>
          </a:prstGeom>
          <a:ln w="12700">
            <a:miter lim="400000"/>
          </a:ln>
        </p:spPr>
      </p:pic>
      <p:sp>
        <p:nvSpPr>
          <p:cNvPr id="492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Automatic k selec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Automatic k selection</a:t>
            </a:r>
          </a:p>
        </p:txBody>
      </p:sp>
      <p:sp>
        <p:nvSpPr>
          <p:cNvPr id="495" name="Better than the elbow method on real data"/>
          <p:cNvSpPr txBox="1"/>
          <p:nvPr>
            <p:ph type="body" idx="1"/>
          </p:nvPr>
        </p:nvSpPr>
        <p:spPr>
          <a:xfrm>
            <a:off x="355600" y="3187700"/>
            <a:ext cx="10235246" cy="5842000"/>
          </a:xfrm>
          <a:prstGeom prst="rect">
            <a:avLst/>
          </a:prstGeom>
        </p:spPr>
        <p:txBody>
          <a:bodyPr/>
          <a:lstStyle/>
          <a:p>
            <a:pPr/>
            <a:r>
              <a:t>Better than the elbow method on real data</a:t>
            </a:r>
          </a:p>
        </p:txBody>
      </p:sp>
      <p:sp>
        <p:nvSpPr>
          <p:cNvPr id="49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Other score func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Other score functions</a:t>
            </a:r>
          </a:p>
        </p:txBody>
      </p:sp>
      <p:sp>
        <p:nvSpPr>
          <p:cNvPr id="499" name="Davies-Bouldin Index (DBI): The average similarity ratio of each cluster with its most similar cluster,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>
                <a:latin typeface="Gill Sans"/>
                <a:ea typeface="Gill Sans"/>
                <a:cs typeface="Gill Sans"/>
                <a:sym typeface="Gill Sans"/>
              </a:rPr>
              <a:t>Davies-Bouldin Index (DBI)</a:t>
            </a:r>
            <a:r>
              <a:t>: The average similarity ratio of each cluster with its most similar cluster, </a:t>
            </a:r>
          </a:p>
          <a:p>
            <a:pPr lvl="1"/>
            <a:r>
              <a:t>where similarity is the ratio of within-cluster distances to between-cluster distances; </a:t>
            </a:r>
          </a:p>
          <a:p>
            <a:pPr lvl="1"/>
            <a:r>
              <a:t>lower DBI values suggest better clustering.</a:t>
            </a:r>
          </a:p>
        </p:txBody>
      </p:sp>
      <p:sp>
        <p:nvSpPr>
          <p:cNvPr id="50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Dunn Inde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Dunn Index</a:t>
            </a:r>
          </a:p>
        </p:txBody>
      </p:sp>
      <p:sp>
        <p:nvSpPr>
          <p:cNvPr id="503" name="Equation"/>
          <p:cNvSpPr txBox="1"/>
          <p:nvPr/>
        </p:nvSpPr>
        <p:spPr>
          <a:xfrm>
            <a:off x="3390574" y="3086008"/>
            <a:ext cx="5043705" cy="184399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sSub>
                    <m:e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</m:e>
                    <m: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sub>
                  </m:sSub>
                  <m:r>
                    <a:rPr xmlns:a="http://schemas.openxmlformats.org/drawingml/2006/main" sz="42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limLow>
                        <m:e>
                          <m:r>
                            <m:rPr>
                              <m:nor/>
                            </m:r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⩽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⩽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lim>
                      </m:limLow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e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num>
                    <m:den>
                      <m:limLow>
                        <m:e>
                          <m:r>
                            <m:rPr>
                              <m:nor/>
                            </m:r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e>
                        <m:lim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⩽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⩽</m:t>
                          </m:r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lim>
                      </m:limLow>
                      <m:sSub>
                        <m:e>
                          <m:r>
                            <m:rPr>
                              <m:sty m:val="p"/>
                            </m:rP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xmlns:a="http://schemas.openxmlformats.org/drawingml/2006/main" sz="42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k</m:t>
                          </m:r>
                        </m:sub>
                      </m:sSub>
                    </m:den>
                  </m:f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504" name="With…"/>
          <p:cNvSpPr txBox="1"/>
          <p:nvPr>
            <p:ph type="body" sz="half" idx="1"/>
          </p:nvPr>
        </p:nvSpPr>
        <p:spPr>
          <a:xfrm>
            <a:off x="355600" y="5323606"/>
            <a:ext cx="12293600" cy="3774897"/>
          </a:xfrm>
          <a:prstGeom prst="rect">
            <a:avLst/>
          </a:prstGeom>
        </p:spPr>
        <p:txBody>
          <a:bodyPr/>
          <a:lstStyle/>
          <a:p>
            <a:pPr/>
            <a:r>
              <a:t>With </a:t>
            </a:r>
          </a:p>
          <a:p>
            <a:pPr lvl="1"/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δ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C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</m:sSub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,</m:t>
                </m:r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C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  <a:r>
              <a:t> a measure of distance between clusters</a:t>
            </a:r>
          </a:p>
          <a:p>
            <a:pPr lvl="2"/>
            <a:r>
              <a:t>e.g., distance between closest points, average distance…</a:t>
            </a:r>
          </a:p>
          <a:p>
            <a:pPr lvl="1"/>
            <a14:m>
              <m:oMath>
                <m:sSub>
                  <m:e>
                    <m:r>
                      <m:rPr>
                        <m:sty m:val="p"/>
                      </m:rP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Δ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k</m:t>
                    </m:r>
                  </m:sub>
                </m:sSub>
              </m:oMath>
            </a14:m>
            <a:r>
              <a:t> a measure of the dispersion of the cluster</a:t>
            </a:r>
          </a:p>
          <a:p>
            <a:pPr lvl="2"/>
            <a:r>
              <a:t>e.g., max distance between two cluster points</a:t>
            </a:r>
          </a:p>
        </p:txBody>
      </p:sp>
      <p:sp>
        <p:nvSpPr>
          <p:cNvPr id="50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Non-spherical clust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Non-spherical clusters</a:t>
            </a:r>
          </a:p>
        </p:txBody>
      </p:sp>
      <p:sp>
        <p:nvSpPr>
          <p:cNvPr id="508" name="Remember the difference between k-means clusters and DB-scan clusters…"/>
          <p:cNvSpPr txBox="1"/>
          <p:nvPr>
            <p:ph type="body" idx="1"/>
          </p:nvPr>
        </p:nvSpPr>
        <p:spPr>
          <a:xfrm>
            <a:off x="355600" y="3187700"/>
            <a:ext cx="9082807" cy="5842000"/>
          </a:xfrm>
          <a:prstGeom prst="rect">
            <a:avLst/>
          </a:prstGeom>
        </p:spPr>
        <p:txBody>
          <a:bodyPr/>
          <a:lstStyle/>
          <a:p>
            <a:pPr/>
            <a:r>
              <a:t>Remember the difference between k-means clusters and DB-scan clusters</a:t>
            </a:r>
          </a:p>
          <a:p>
            <a:pPr/>
            <a:r>
              <a:t>Previous scores are reliable only in k-means-like clusters.</a:t>
            </a:r>
          </a:p>
          <a:p>
            <a:pPr/>
            <a:r>
              <a:t>Specific (less known) scores for arbitrary clusters</a:t>
            </a:r>
          </a:p>
          <a:p>
            <a:pPr lvl="1"/>
            <a:r>
              <a:t>Density-based silhouette</a:t>
            </a:r>
          </a:p>
          <a:p>
            <a:pPr lvl="1"/>
            <a:r>
              <a:t>DBCV(Density-Based Clustering Validation)</a:t>
            </a:r>
          </a:p>
        </p:txBody>
      </p:sp>
      <p:pic>
        <p:nvPicPr>
          <p:cNvPr id="50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91943" y="2155425"/>
            <a:ext cx="3410197" cy="234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1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91943" y="4788965"/>
            <a:ext cx="3410197" cy="2344511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Stab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Stability</a:t>
            </a:r>
          </a:p>
        </p:txBody>
      </p:sp>
      <p:sp>
        <p:nvSpPr>
          <p:cNvPr id="514" name="If clusters are not clear, multiple runs of the same method might discover different clusters…"/>
          <p:cNvSpPr txBox="1"/>
          <p:nvPr>
            <p:ph type="body" idx="1"/>
          </p:nvPr>
        </p:nvSpPr>
        <p:spPr>
          <a:xfrm>
            <a:off x="355600" y="3187700"/>
            <a:ext cx="11973847" cy="5842000"/>
          </a:xfrm>
          <a:prstGeom prst="rect">
            <a:avLst/>
          </a:prstGeom>
        </p:spPr>
        <p:txBody>
          <a:bodyPr/>
          <a:lstStyle/>
          <a:p>
            <a:pPr/>
            <a:r>
              <a:t>If clusters are not clear, multiple runs of the same method might discover different clusters</a:t>
            </a:r>
          </a:p>
          <a:p>
            <a:pPr/>
            <a:r>
              <a:t>Evaluating the stability of those clusters might be a way to assess their quality</a:t>
            </a:r>
          </a:p>
          <a:p>
            <a:pPr/>
            <a:r>
              <a:t>To better assess the quality, one can introduce noise:</a:t>
            </a:r>
          </a:p>
          <a:p>
            <a:pPr lvl="1"/>
            <a:r>
              <a:t>Comparing clustering on sub-sets (random samples, independent samples…)</a:t>
            </a:r>
          </a:p>
          <a:p>
            <a:pPr lvl="1"/>
            <a:r>
              <a:t>Adding noise (fake data points, outliers, removing low-quality data…)</a:t>
            </a:r>
          </a:p>
        </p:txBody>
      </p:sp>
      <p:sp>
        <p:nvSpPr>
          <p:cNvPr id="515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lust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</a:t>
            </a:r>
          </a:p>
        </p:txBody>
      </p:sp>
      <p:sp>
        <p:nvSpPr>
          <p:cNvPr id="197" name="How would you define a good cluster ?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would you define a good cluster ?</a:t>
            </a:r>
          </a:p>
          <a:p>
            <a:pPr/>
            <a:r>
              <a:t>A good partition in clusters ?</a:t>
            </a:r>
          </a:p>
        </p:txBody>
      </p:sp>
      <p:sp>
        <p:nvSpPr>
          <p:cNvPr id="198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Consensus clust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Consensus clustering</a:t>
            </a:r>
          </a:p>
        </p:txBody>
      </p:sp>
      <p:sp>
        <p:nvSpPr>
          <p:cNvPr id="518" name="Let’s consider that we have multiple candidate clusterings…"/>
          <p:cNvSpPr txBox="1"/>
          <p:nvPr>
            <p:ph type="body" idx="1"/>
          </p:nvPr>
        </p:nvSpPr>
        <p:spPr>
          <a:xfrm>
            <a:off x="613523" y="1938804"/>
            <a:ext cx="11973848" cy="7202359"/>
          </a:xfrm>
          <a:prstGeom prst="rect">
            <a:avLst/>
          </a:prstGeom>
        </p:spPr>
        <p:txBody>
          <a:bodyPr/>
          <a:lstStyle/>
          <a:p>
            <a:pPr/>
            <a:r>
              <a:t>Let’s consider that we have multiple candidate clusterings</a:t>
            </a:r>
          </a:p>
          <a:p>
            <a:pPr lvl="1"/>
            <a:r>
              <a:t>From the same method ran multiple times</a:t>
            </a:r>
          </a:p>
          <a:p>
            <a:pPr lvl="1"/>
            <a:r>
              <a:t>From the same method with different parameters</a:t>
            </a:r>
          </a:p>
          <a:p>
            <a:pPr lvl="1"/>
            <a:r>
              <a:t>From different methods</a:t>
            </a:r>
          </a:p>
          <a:p>
            <a:pPr/>
            <a:r>
              <a:t>One can compute a “consensus”</a:t>
            </a:r>
          </a:p>
          <a:p>
            <a:pPr lvl="1"/>
            <a:r>
              <a:t>Create the consensus matrix </a:t>
            </a:r>
            <a14:m>
              <m:oMath>
                <m:sSub>
                  <m:e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C</m:t>
                    </m:r>
                  </m:e>
                  <m:sub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</m:sSub>
              </m:oMath>
            </a14:m>
            <a:r>
              <a:t> counts the number of times data points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i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,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j</m:t>
                </m:r>
              </m:oMath>
            </a14:m>
            <a:r>
              <a:t> were grouped together</a:t>
            </a:r>
          </a:p>
          <a:p>
            <a:pPr lvl="1"/>
            <a:r>
              <a:t>Apply your favorite clustering method on that matrix, considering that </a:t>
            </a:r>
            <a14:m>
              <m:oMath>
                <m:f>
                  <m:fPr>
                    <m:ctrlP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type m:val="bar"/>
                  </m:fPr>
                  <m:num>
                    <m:r>
                      <a:rPr xmlns:a="http://schemas.openxmlformats.org/drawingml/2006/main" sz="305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1</m:t>
                    </m:r>
                  </m:num>
                  <m:den>
                    <m:sSub>
                      <m:e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xmlns:a="http://schemas.openxmlformats.org/drawingml/2006/main" sz="305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j</m:t>
                        </m:r>
                      </m:sub>
                    </m:sSub>
                  </m:den>
                </m:f>
              </m:oMath>
            </a14:m>
            <a:r>
              <a:t> gives the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distance </a:t>
            </a:r>
            <a:r>
              <a:t>between data points.</a:t>
            </a:r>
          </a:p>
        </p:txBody>
      </p:sp>
      <p:sp>
        <p:nvSpPr>
          <p:cNvPr id="519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Many other clustering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Many other clusterings</a:t>
            </a:r>
          </a:p>
        </p:txBody>
      </p:sp>
      <p:sp>
        <p:nvSpPr>
          <p:cNvPr id="522" name="Hierarchical clusterin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Hierarchical clustering</a:t>
            </a:r>
          </a:p>
          <a:p>
            <a:pPr/>
            <a:r>
              <a:t>Spectral clustering</a:t>
            </a:r>
          </a:p>
          <a:p>
            <a:pPr/>
            <a:r>
              <a:t>Mean-Shift clustering</a:t>
            </a:r>
          </a:p>
          <a:p>
            <a:pPr/>
            <a:r>
              <a:t>Affinity Propagation</a:t>
            </a:r>
          </a:p>
          <a:p>
            <a:pPr/>
            <a:r>
              <a:t>OPTICS (Ordering Points To Identify the Clustering Structure)</a:t>
            </a:r>
          </a:p>
        </p:txBody>
      </p:sp>
      <p:sp>
        <p:nvSpPr>
          <p:cNvPr id="523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External evaluatio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External evaluation</a:t>
            </a:r>
          </a:p>
        </p:txBody>
      </p:sp>
      <p:sp>
        <p:nvSpPr>
          <p:cNvPr id="526" name="Double-click to edi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7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External evalu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External evaluation</a:t>
            </a:r>
          </a:p>
        </p:txBody>
      </p:sp>
      <p:sp>
        <p:nvSpPr>
          <p:cNvPr id="530" name="Rand Index = Accuracy over node pai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Rand Index = </a:t>
            </a:r>
            <a:r>
              <a:rPr u="sng"/>
              <a:t>Accuracy</a:t>
            </a:r>
            <a:r>
              <a:t> over node pairs</a:t>
            </a:r>
          </a:p>
          <a:p>
            <a:pPr/>
            <a14:m>
              <m:oMathPara>
                <m:oMathParaPr>
                  <m:jc m:val="left"/>
                </m:oMathParaPr>
                <m:oMath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R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  <m:r>
                    <a:rPr xmlns:a="http://schemas.openxmlformats.org/drawingml/2006/main" sz="40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num>
                    <m:den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xmlns:a="http://schemas.openxmlformats.org/drawingml/2006/main" sz="40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den>
                  </m:f>
                </m:oMath>
              </m:oMathPara>
            </a14:m>
          </a:p>
          <a:p>
            <a:pPr lvl="1"/>
            <a:r>
              <a:t>TP:two nodes in same cluster in both GT and solution</a:t>
            </a:r>
          </a:p>
          <a:p>
            <a:pPr lvl="1"/>
            <a:r>
              <a:t>TN:two nodes in different clusters in both GT and solution</a:t>
            </a:r>
          </a:p>
          <a:p>
            <a:pPr lvl="1"/>
            <a:r>
              <a:t>TP+FP+FN+TN=all possible node pairs</a:t>
            </a:r>
          </a:p>
          <a:p>
            <a:pPr/>
            <a:r>
              <a:t>Problem: complexity. #of pairs= </a:t>
            </a:r>
            <a14:m>
              <m:oMath>
                <m:r>
                  <m:rPr>
                    <m:scr m:val="script"/>
                  </m:rP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O</m:t>
                </m:r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(</m:t>
                </m:r>
                <m:sSup>
                  <m:e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n</m:t>
                    </m:r>
                  </m:e>
                  <m:sup>
                    <m:r>
                      <a:rPr xmlns:a="http://schemas.openxmlformats.org/drawingml/2006/main" sz="40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2</m:t>
                    </m:r>
                  </m:sup>
                </m:sSup>
                <m:r>
                  <a:rPr xmlns:a="http://schemas.openxmlformats.org/drawingml/2006/main" sz="40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)</m:t>
                </m:r>
              </m:oMath>
            </a14:m>
          </a:p>
          <a:p>
            <a:pPr lvl="1"/>
            <a:r>
              <a:t>100k items: 10 Billion pairs… </a:t>
            </a:r>
          </a:p>
        </p:txBody>
      </p:sp>
      <p:sp>
        <p:nvSpPr>
          <p:cNvPr id="53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Rand inde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Rand index</a:t>
            </a:r>
          </a:p>
        </p:txBody>
      </p:sp>
      <p:sp>
        <p:nvSpPr>
          <p:cNvPr id="534" name="Fast computation: Contingency table…"/>
          <p:cNvSpPr txBox="1"/>
          <p:nvPr>
            <p:ph type="body" sz="quarter" idx="1"/>
          </p:nvPr>
        </p:nvSpPr>
        <p:spPr>
          <a:xfrm>
            <a:off x="355600" y="2322618"/>
            <a:ext cx="12293600" cy="1912464"/>
          </a:xfrm>
          <a:prstGeom prst="rect">
            <a:avLst/>
          </a:prstGeom>
        </p:spPr>
        <p:txBody>
          <a:bodyPr/>
          <a:lstStyle/>
          <a:p>
            <a:pPr/>
            <a:r>
              <a:t>Fast computation: Contingency table</a:t>
            </a:r>
          </a:p>
          <a:p>
            <a:pPr lvl="1"/>
            <a:r>
              <a:t>Same as a confusion matrix, but not necessarily square</a:t>
            </a:r>
          </a:p>
        </p:txBody>
      </p:sp>
      <p:pic>
        <p:nvPicPr>
          <p:cNvPr id="535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0" t="0" r="0" b="23447"/>
          <a:stretch>
            <a:fillRect/>
          </a:stretch>
        </p:blipFill>
        <p:spPr>
          <a:xfrm>
            <a:off x="1928539" y="4295803"/>
            <a:ext cx="8780102" cy="4499385"/>
          </a:xfrm>
          <a:prstGeom prst="rect">
            <a:avLst/>
          </a:prstGeom>
          <a:ln w="12700">
            <a:miter lim="400000"/>
          </a:ln>
        </p:spPr>
      </p:pic>
      <p:sp>
        <p:nvSpPr>
          <p:cNvPr id="53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Rand inde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Rand index</a:t>
            </a:r>
          </a:p>
        </p:txBody>
      </p:sp>
      <p:sp>
        <p:nvSpPr>
          <p:cNvPr id="539" name="TP:…"/>
          <p:cNvSpPr txBox="1"/>
          <p:nvPr>
            <p:ph type="body" idx="1"/>
          </p:nvPr>
        </p:nvSpPr>
        <p:spPr>
          <a:xfrm>
            <a:off x="355600" y="3801379"/>
            <a:ext cx="12293600" cy="5842001"/>
          </a:xfrm>
          <a:prstGeom prst="rect">
            <a:avLst/>
          </a:prstGeom>
        </p:spPr>
        <p:txBody>
          <a:bodyPr/>
          <a:lstStyle/>
          <a:p>
            <a:pPr/>
            <a:r>
              <a:t>TP: </a:t>
            </a:r>
            <a14:m>
              <m:oMath>
                <m:limLow>
                  <m:e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∑</m:t>
                    </m:r>
                  </m:e>
                  <m:lim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lim>
                </m:limLow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sSub>
                          <m:e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j</m:t>
                            </m:r>
                          </m:sub>
                        </m:sSub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3</m:t>
                </m:r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+</m:t>
                </m:r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+</m:t>
                </m:r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6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+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1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=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7</m:t>
                </m:r>
              </m:oMath>
            </a14:m>
            <a:endParaRPr sz="2200"/>
          </a:p>
          <a:p>
            <a:pPr marL="176463" indent="-176463"/>
            <a:r>
              <a:rPr sz="2200"/>
              <a:t>TN: </a:t>
            </a:r>
            <a14:m>
              <m:oMath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-</m:t>
                </m:r>
                <m:limLow>
                  <m:e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∑</m:t>
                    </m:r>
                  </m:e>
                  <m:lim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lim>
                </m:limLow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sSub>
                          <m:e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-</m:t>
                </m:r>
                <m:limLow>
                  <m:e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∑</m:t>
                    </m:r>
                  </m:e>
                  <m:lim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lim>
                </m:limLow>
                <m:d>
                  <m:d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</m:dPr>
                  <m:e>
                    <m:f>
                      <m:f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  <m:type m:val="noBar"/>
                      </m:fPr>
                      <m:num>
                        <m:sSub>
                          <m:e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j</m:t>
                            </m:r>
                          </m:sub>
                        </m:sSub>
                      </m:num>
                      <m:den>
                        <m: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e>
                </m:d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+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T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  <a:r>
              <a:rPr sz="2200"/>
              <a:t> = 36-(1+3+6)-(1+3+6)+7=23</a:t>
            </a:r>
            <a:endParaRPr sz="2200"/>
          </a:p>
          <a:p>
            <a:pPr lvl="1" marL="612227" indent="-231227"/>
            <a:r>
              <a:rPr sz="2200"/>
              <a:t>All pairs - pairs inside clusters in our solution(</a:t>
            </a:r>
            <a14:m>
              <m:oMath>
                <m:nary>
                  <m:nary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chr m:val="∑"/>
                    <m:limLoc m:val="undOvr"/>
                    <m:grow m:val="1"/>
                    <m:subHide m:val="off"/>
                    <m:supHide m:val="on"/>
                  </m:naryPr>
                  <m:sub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i</m:t>
                    </m:r>
                  </m:sub>
                  <m:sup/>
                  <m:e>
                    <m:d>
                      <m:d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  <m:type m:val="noBar"/>
                          </m:fPr>
                          <m:num>
                            <m:sSub>
                              <m:e>
                                <m:r>
                                  <a:rPr xmlns:a="http://schemas.openxmlformats.org/drawingml/2006/main" sz="2300" i="1">
                                    <a:solidFill>
                                      <a:srgbClr val="525252"/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a:rPr xmlns:a="http://schemas.openxmlformats.org/drawingml/2006/main" sz="2300" i="1">
                                    <a:solidFill>
                                      <a:srgbClr val="525252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</m:sSub>
                          </m:num>
                          <m:den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e>
                </m:nary>
              </m:oMath>
            </a14:m>
            <a:r>
              <a:rPr sz="2200"/>
              <a:t>)= N(all negatives) in our solution.</a:t>
            </a:r>
            <a:endParaRPr sz="2200"/>
          </a:p>
          <a:p>
            <a:pPr lvl="1" marL="612227" indent="-231227"/>
            <a:r>
              <a:rPr sz="2200"/>
              <a:t>Remove those that are positive in GT (</a:t>
            </a:r>
            <a14:m>
              <m:oMath>
                <m:nary>
                  <m:naryPr>
                    <m:ctrlP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</m:ctrlPr>
                    <m:chr m:val="∑"/>
                    <m:limLoc m:val="undOvr"/>
                    <m:grow m:val="1"/>
                    <m:subHide m:val="off"/>
                    <m:supHide m:val="on"/>
                  </m:naryPr>
                  <m:sub>
                    <m:r>
                      <a:rPr xmlns:a="http://schemas.openxmlformats.org/drawingml/2006/main" sz="2300" i="1">
                        <a:solidFill>
                          <a:srgbClr val="525252"/>
                        </a:solidFill>
                        <a:latin typeface="Cambria Math" panose="02040503050406030204" pitchFamily="18" charset="0"/>
                      </a:rPr>
                      <m:t>j</m:t>
                    </m:r>
                  </m:sub>
                  <m:sup/>
                  <m:e>
                    <m:d>
                      <m:dPr>
                        <m:ctrlPr>
                          <a:rPr xmlns:a="http://schemas.openxmlformats.org/drawingml/2006/main" sz="2300" i="1">
                            <a:solidFill>
                              <a:srgbClr val="52525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  <m:type m:val="noBar"/>
                          </m:fPr>
                          <m:num>
                            <m:sSub>
                              <m:e>
                                <m:r>
                                  <a:rPr xmlns:a="http://schemas.openxmlformats.org/drawingml/2006/main" sz="2300" i="1">
                                    <a:solidFill>
                                      <a:srgbClr val="525252"/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a:rPr xmlns:a="http://schemas.openxmlformats.org/drawingml/2006/main" sz="2300" i="1">
                                    <a:solidFill>
                                      <a:srgbClr val="525252"/>
                                    </a:solidFill>
                                    <a:latin typeface="Cambria Math" panose="02040503050406030204" pitchFamily="18" charset="0"/>
                                  </a:rPr>
                                  <m:t>j</m:t>
                                </m:r>
                              </m:sub>
                            </m:sSub>
                          </m:num>
                          <m:den>
                            <m:r>
                              <a:rPr xmlns:a="http://schemas.openxmlformats.org/drawingml/2006/main" sz="2300" i="1">
                                <a:solidFill>
                                  <a:srgbClr val="525252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e>
                </m:nary>
              </m:oMath>
            </a14:m>
            <a:r>
              <a:rPr sz="2200"/>
              <a:t>) But retain among them those in common in our solution too (</a:t>
            </a:r>
            <a14:m>
              <m:oMath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T</m:t>
                </m:r>
                <m:r>
                  <a:rPr xmlns:a="http://schemas.openxmlformats.org/drawingml/2006/main" sz="230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P</m:t>
                </m:r>
              </m:oMath>
            </a14:m>
            <a:r>
              <a:rPr sz="2200"/>
              <a:t>)</a:t>
            </a:r>
            <a:endParaRPr sz="2200"/>
          </a:p>
          <a:p>
            <a:pPr marL="176463" indent="-176463"/>
            <a:r>
              <a:rPr sz="2200"/>
              <a:t>Rand=(23+7)/36=0.833</a:t>
            </a:r>
          </a:p>
        </p:txBody>
      </p:sp>
      <p:graphicFrame>
        <p:nvGraphicFramePr>
          <p:cNvPr id="540" name="Table 1"/>
          <p:cNvGraphicFramePr/>
          <p:nvPr/>
        </p:nvGraphicFramePr>
        <p:xfrm>
          <a:off x="6704879" y="2121871"/>
          <a:ext cx="3810001" cy="3105423"/>
        </p:xfrm>
        <a:graphic xmlns:a="http://schemas.openxmlformats.org/drawingml/2006/main">
          <a:graphicData uri="http://schemas.openxmlformats.org/drawingml/2006/table">
            <a:tbl>
              <a:tblPr firstCol="1" firstRow="1" lastCol="0" lastRow="0" bandCol="0" bandRow="0" rtl="0">
                <a:tableStyleId>{2708684C-4D16-4618-839F-0558EEFCDFE6}</a:tableStyleId>
              </a:tblPr>
              <a:tblGrid>
                <a:gridCol w="1460500"/>
                <a:gridCol w="1079500"/>
                <a:gridCol w="1079500"/>
                <a:gridCol w="571500"/>
                <a:gridCol w="635000"/>
                <a:gridCol w="1079500"/>
              </a:tblGrid>
              <a:tr h="4318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       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x1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x2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x3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Sums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y1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y2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y3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2600">
                          <a:sym typeface="Helvetica"/>
                        </a:rPr>
                        <a:t>Sums   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6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541" name="Text"/>
          <p:cNvSpPr txBox="1"/>
          <p:nvPr/>
        </p:nvSpPr>
        <p:spPr>
          <a:xfrm>
            <a:off x="459821" y="1183205"/>
            <a:ext cx="1874517" cy="816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14:m>
              <m:oMathPara>
                <m:oMathParaPr>
                  <m:jc m:val="center"/>
                </m:oMathParaPr>
                <m:oMath>
                  <m:d>
                    <m:dPr>
                      <m:ctrlP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</m:dPr>
                    <m:e>
                      <m:f>
                        <m:fPr>
                          <m:ctrlPr>
                            <a:rPr xmlns:a="http://schemas.openxmlformats.org/drawingml/2006/main" sz="18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type m:val="noBar"/>
                        </m:fPr>
                        <m:num>
                          <m:r>
                            <a:rPr xmlns:a="http://schemas.openxmlformats.org/drawingml/2006/main" sz="18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num>
                        <m:den>
                          <m:r>
                            <a:rPr xmlns:a="http://schemas.openxmlformats.org/drawingml/2006/main" sz="185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e>
                  </m:d>
                  <m:r>
                    <a:rPr xmlns:a="http://schemas.openxmlformats.org/drawingml/2006/main" sz="18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num>
                    <m:den>
                      <m:r>
                        <a:rPr xmlns:a="http://schemas.openxmlformats.org/drawingml/2006/main" sz="18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den>
                  </m:f>
                </m:oMath>
              </m:oMathPara>
            </a14:m>
          </a:p>
        </p:txBody>
      </p:sp>
      <p:sp>
        <p:nvSpPr>
          <p:cNvPr id="542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Rand inde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Rand index</a:t>
            </a:r>
          </a:p>
        </p:txBody>
      </p:sp>
      <p:sp>
        <p:nvSpPr>
          <p:cNvPr id="545" name="Rand Index has the same weakness as Accuracy:…"/>
          <p:cNvSpPr txBox="1"/>
          <p:nvPr>
            <p:ph type="body" sz="half" idx="1"/>
          </p:nvPr>
        </p:nvSpPr>
        <p:spPr>
          <a:xfrm>
            <a:off x="355600" y="1812079"/>
            <a:ext cx="12293600" cy="4083584"/>
          </a:xfrm>
          <a:prstGeom prst="rect">
            <a:avLst/>
          </a:prstGeom>
        </p:spPr>
        <p:txBody>
          <a:bodyPr/>
          <a:lstStyle/>
          <a:p>
            <a:pPr/>
            <a:r>
              <a:t>Rand Index has the same weakness as Accuracy:</a:t>
            </a:r>
          </a:p>
          <a:p>
            <a:pPr lvl="1"/>
            <a:r>
              <a:t>If the classes are imbalanced, i.e., the size and number of communities vary between GT and clustering, results can be counterintuitive</a:t>
            </a:r>
          </a:p>
          <a:p>
            <a:pPr/>
            <a:r>
              <a:t>In practice:</a:t>
            </a:r>
          </a:p>
          <a:p>
            <a:pPr lvl="1"/>
            <a:r>
              <a:t>Random communities have different scores depending on their size</a:t>
            </a:r>
          </a:p>
          <a:p>
            <a:pPr lvl="1"/>
            <a:r>
              <a:t>=&gt;Prefer certain types of communities</a:t>
            </a:r>
          </a:p>
        </p:txBody>
      </p:sp>
      <p:pic>
        <p:nvPicPr>
          <p:cNvPr id="54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4148" y="5818571"/>
            <a:ext cx="5564735" cy="3791517"/>
          </a:xfrm>
          <a:prstGeom prst="rect">
            <a:avLst/>
          </a:prstGeom>
          <a:ln w="12700">
            <a:miter lim="400000"/>
          </a:ln>
        </p:spPr>
      </p:pic>
      <p:sp>
        <p:nvSpPr>
          <p:cNvPr id="547" name="Previous example,…"/>
          <p:cNvSpPr txBox="1"/>
          <p:nvPr/>
        </p:nvSpPr>
        <p:spPr>
          <a:xfrm>
            <a:off x="7236097" y="7349911"/>
            <a:ext cx="4573992" cy="106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300"/>
            </a:pPr>
            <a:r>
              <a:t>Previous example,</a:t>
            </a:r>
          </a:p>
          <a:p>
            <a:pPr>
              <a:defRPr sz="3300"/>
            </a:pPr>
            <a:r>
              <a:t>With random communities</a:t>
            </a:r>
          </a:p>
        </p:txBody>
      </p:sp>
      <p:sp>
        <p:nvSpPr>
          <p:cNvPr id="548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A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ARI</a:t>
            </a:r>
          </a:p>
        </p:txBody>
      </p:sp>
      <p:sp>
        <p:nvSpPr>
          <p:cNvPr id="551" name="Solution: Use an adjusted for chance score.…"/>
          <p:cNvSpPr txBox="1"/>
          <p:nvPr>
            <p:ph type="body" sz="half" idx="1"/>
          </p:nvPr>
        </p:nvSpPr>
        <p:spPr>
          <a:xfrm>
            <a:off x="355600" y="2265892"/>
            <a:ext cx="12293600" cy="2695997"/>
          </a:xfrm>
          <a:prstGeom prst="rect">
            <a:avLst/>
          </a:prstGeom>
        </p:spPr>
        <p:txBody>
          <a:bodyPr/>
          <a:lstStyle/>
          <a:p>
            <a:pPr/>
            <a:r>
              <a:t>Solution: Use an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adjusted for chance</a:t>
            </a:r>
            <a:r>
              <a:t> score.</a:t>
            </a:r>
          </a:p>
          <a:p>
            <a:pPr lvl="1"/>
            <a:r>
              <a:t>Principle: adjust (normalize) such as 0 is the score obtained with a “random” solution, 1 is the highest possible score.</a:t>
            </a:r>
          </a:p>
          <a:p>
            <a:pPr lvl="1"/>
            <a:r>
              <a:t>Negative solutions are worst than random</a:t>
            </a:r>
          </a:p>
        </p:txBody>
      </p:sp>
      <p:sp>
        <p:nvSpPr>
          <p:cNvPr id="552" name="Equation"/>
          <p:cNvSpPr txBox="1"/>
          <p:nvPr/>
        </p:nvSpPr>
        <p:spPr>
          <a:xfrm>
            <a:off x="3296435" y="5093996"/>
            <a:ext cx="6010544" cy="126740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f>
                    <m:fPr>
                      <m:ctrl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m:rPr>
                          <m:nor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Index</m:t>
                      </m:r>
                      <m: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r>
                        <m:rPr>
                          <m:nor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Expected index</m:t>
                      </m:r>
                    </m:num>
                    <m:den>
                      <m:r>
                        <m:rPr>
                          <m:nor/>
                        </m:rPr>
                        <a:rPr xmlns:a="http://schemas.openxmlformats.org/drawingml/2006/main" sz="42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Max index - Expected index</m:t>
                      </m:r>
                    </m:den>
                  </m:f>
                </m:oMath>
              </m:oMathPara>
            </a14:m>
            <a:endParaRPr sz="4200">
              <a:solidFill>
                <a:srgbClr val="535353"/>
              </a:solidFill>
            </a:endParaRPr>
          </a:p>
        </p:txBody>
      </p:sp>
      <p:sp>
        <p:nvSpPr>
          <p:cNvPr id="553" name="Equation"/>
          <p:cNvSpPr txBox="1"/>
          <p:nvPr/>
        </p:nvSpPr>
        <p:spPr>
          <a:xfrm>
            <a:off x="6188118" y="7606983"/>
            <a:ext cx="2703467" cy="142372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27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E</m:t>
                  </m:r>
                  <m:r>
                    <a:rPr xmlns:a="http://schemas.openxmlformats.org/drawingml/2006/main" sz="27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27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</m:e>
                    <m:sub>
                      <m:r>
                        <a:rPr xmlns:a="http://schemas.openxmlformats.org/drawingml/2006/main" sz="27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xmlns:a="http://schemas.openxmlformats.org/drawingml/2006/main" sz="27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j</m:t>
                      </m:r>
                    </m:sub>
                  </m:sSub>
                  <m:r>
                    <a:rPr xmlns:a="http://schemas.openxmlformats.org/drawingml/2006/main" sz="27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27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d>
                    <m:dPr>
                      <m:ctrlPr>
                        <a:rPr xmlns:a="http://schemas.openxmlformats.org/drawingml/2006/main" sz="27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</m:dPr>
                    <m:e>
                      <m:f>
                        <m:fPr>
                          <m:ctrlPr>
                            <a:rPr xmlns:a="http://schemas.openxmlformats.org/drawingml/2006/main" sz="27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type m:val="noBar"/>
                        </m:fPr>
                        <m:num>
                          <m:sSub>
                            <m:e>
                              <m: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e>
                            <m:sub>
                              <m: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</m:num>
                        <m:den>
                          <m:r>
                            <a:rPr xmlns:a="http://schemas.openxmlformats.org/drawingml/2006/main" sz="27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e>
                  </m:d>
                  <m:f>
                    <m:fPr>
                      <m:ctrlPr>
                        <a:rPr xmlns:a="http://schemas.openxmlformats.org/drawingml/2006/main" sz="27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d>
                        <m:dPr>
                          <m:ctrlPr>
                            <a:rPr xmlns:a="http://schemas.openxmlformats.org/drawingml/2006/main" sz="27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  <m:type m:val="noBar"/>
                            </m:fPr>
                            <m:num>
                              <m:sSub>
                                <m:e>
                                  <m:r>
                                    <a:rPr xmlns:a="http://schemas.openxmlformats.org/drawingml/2006/main" sz="27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xmlns:a="http://schemas.openxmlformats.org/drawingml/2006/main" sz="27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</m:num>
                            <m:den>
                              <m: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num>
                    <m:den>
                      <m:d>
                        <m:dPr>
                          <m:ctrlPr>
                            <a:rPr xmlns:a="http://schemas.openxmlformats.org/drawingml/2006/main" sz="27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  <m:type m:val="noBar"/>
                            </m:fPr>
                            <m:num>
                              <m: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num>
                            <m:den>
                              <m:r>
                                <a:rPr xmlns:a="http://schemas.openxmlformats.org/drawingml/2006/main" sz="27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den>
                  </m:f>
                </m:oMath>
              </m:oMathPara>
            </a14:m>
            <a:endParaRPr sz="2700">
              <a:solidFill>
                <a:srgbClr val="535353"/>
              </a:solidFill>
            </a:endParaRPr>
          </a:p>
        </p:txBody>
      </p:sp>
      <p:sp>
        <p:nvSpPr>
          <p:cNvPr id="554" name="Expected nb of TP"/>
          <p:cNvSpPr txBox="1"/>
          <p:nvPr/>
        </p:nvSpPr>
        <p:spPr>
          <a:xfrm>
            <a:off x="771891" y="7841069"/>
            <a:ext cx="3967647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Expected nb of TP</a:t>
            </a:r>
          </a:p>
        </p:txBody>
      </p:sp>
      <p:sp>
        <p:nvSpPr>
          <p:cNvPr id="555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A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ARI</a:t>
            </a:r>
          </a:p>
        </p:txBody>
      </p:sp>
      <p:sp>
        <p:nvSpPr>
          <p:cNvPr id="558" name="Simple interpretation,…"/>
          <p:cNvSpPr txBox="1"/>
          <p:nvPr>
            <p:ph type="body" sz="half" idx="1"/>
          </p:nvPr>
        </p:nvSpPr>
        <p:spPr>
          <a:xfrm>
            <a:off x="355600" y="1868805"/>
            <a:ext cx="12293600" cy="3363148"/>
          </a:xfrm>
          <a:prstGeom prst="rect">
            <a:avLst/>
          </a:prstGeom>
        </p:spPr>
        <p:txBody>
          <a:bodyPr/>
          <a:lstStyle/>
          <a:p>
            <a:pPr/>
            <a:r>
              <a:t>Simple interpretation,</a:t>
            </a:r>
          </a:p>
          <a:p>
            <a:pPr lvl="1"/>
            <a:r>
              <a:t>Forget about clusters: we had X blue chocolates, we distribute at random in a box having a total of Y free spaces. The green part of the box has Z free spaces. How many blue chocolates do you expect in the green part? </a:t>
            </a:r>
          </a:p>
        </p:txBody>
      </p:sp>
      <p:graphicFrame>
        <p:nvGraphicFramePr>
          <p:cNvPr id="559" name="Table 1"/>
          <p:cNvGraphicFramePr/>
          <p:nvPr/>
        </p:nvGraphicFramePr>
        <p:xfrm>
          <a:off x="614047" y="6748958"/>
          <a:ext cx="4849049" cy="2104883"/>
        </p:xfrm>
        <a:graphic xmlns:a="http://schemas.openxmlformats.org/drawingml/2006/main">
          <a:graphicData uri="http://schemas.openxmlformats.org/drawingml/2006/table">
            <a:tbl>
              <a:tblPr firstCol="1" firstRow="1" lastCol="0" lastRow="0" bandCol="0" bandRow="0" rtl="0">
                <a:tableStyleId>{2708684C-4D16-4618-839F-0558EEFCDFE6}</a:tableStyleId>
              </a:tblPr>
              <a:tblGrid>
                <a:gridCol w="1199227"/>
                <a:gridCol w="886385"/>
                <a:gridCol w="886385"/>
                <a:gridCol w="469262"/>
                <a:gridCol w="521403"/>
                <a:gridCol w="886385"/>
              </a:tblGrid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       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x1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x2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x3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Sums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y1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y2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1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y3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0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600">
                          <a:sym typeface="Helvetica"/>
                        </a:rPr>
                        <a:t>Sums   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6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560" name="Table 1-1"/>
          <p:cNvGraphicFramePr/>
          <p:nvPr/>
        </p:nvGraphicFramePr>
        <p:xfrm>
          <a:off x="7349699" y="6748958"/>
          <a:ext cx="4849049" cy="2104883"/>
        </p:xfrm>
        <a:graphic xmlns:a="http://schemas.openxmlformats.org/drawingml/2006/main">
          <a:graphicData uri="http://schemas.openxmlformats.org/drawingml/2006/table">
            <a:tbl>
              <a:tblPr firstCol="1" firstRow="1" lastCol="0" lastRow="0" bandCol="0" bandRow="0" rtl="0">
                <a:tableStyleId>{2708684C-4D16-4618-839F-0558EEFCDFE6}</a:tableStyleId>
              </a:tblPr>
              <a:tblGrid>
                <a:gridCol w="1199227"/>
                <a:gridCol w="886385"/>
                <a:gridCol w="727284"/>
                <a:gridCol w="628363"/>
                <a:gridCol w="521403"/>
                <a:gridCol w="886385"/>
              </a:tblGrid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       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x1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x2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x3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Sums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y1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1/36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3/36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6/36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y2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3/36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9/36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18/36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y3 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6/36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18/36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36/36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    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</a:tcPr>
                </a:tc>
              </a:tr>
              <a:tr h="42097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b="1" sz="1300">
                          <a:sym typeface="Helvetica"/>
                        </a:rPr>
                        <a:t>Sums   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2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3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300">
                          <a:sym typeface="Helvetica Light"/>
                        </a:rPr>
                        <a:t>4</a:t>
                      </a: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3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300">
                          <a:sym typeface="Helvetica Light"/>
                        </a:defRPr>
                      </a:pPr>
                    </a:p>
                  </a:txBody>
                  <a:tcPr marL="50800" marR="50800" marT="50800" marB="50800" anchor="ctr" anchorCtr="0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561" name="Arrow"/>
          <p:cNvSpPr/>
          <p:nvPr/>
        </p:nvSpPr>
        <p:spPr>
          <a:xfrm>
            <a:off x="6094306" y="7299685"/>
            <a:ext cx="816188" cy="1003430"/>
          </a:xfrm>
          <a:prstGeom prst="rightArrow">
            <a:avLst>
              <a:gd name="adj1" fmla="val 32000"/>
              <a:gd name="adj2" fmla="val 78682"/>
            </a:avLst>
          </a:prstGeom>
          <a:solidFill>
            <a:srgbClr val="80878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2" name="Circle"/>
          <p:cNvSpPr/>
          <p:nvPr/>
        </p:nvSpPr>
        <p:spPr>
          <a:xfrm>
            <a:off x="2263702" y="5133822"/>
            <a:ext cx="417934" cy="417935"/>
          </a:xfrm>
          <a:prstGeom prst="ellipse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3" name="Circle"/>
          <p:cNvSpPr/>
          <p:nvPr/>
        </p:nvSpPr>
        <p:spPr>
          <a:xfrm>
            <a:off x="2263702" y="4667833"/>
            <a:ext cx="417934" cy="417934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4" name="Circle"/>
          <p:cNvSpPr/>
          <p:nvPr/>
        </p:nvSpPr>
        <p:spPr>
          <a:xfrm>
            <a:off x="1709541" y="5133822"/>
            <a:ext cx="417935" cy="417935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5" name="Circle"/>
          <p:cNvSpPr/>
          <p:nvPr/>
        </p:nvSpPr>
        <p:spPr>
          <a:xfrm>
            <a:off x="1709541" y="5668071"/>
            <a:ext cx="417935" cy="417934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6" name="Circle"/>
          <p:cNvSpPr/>
          <p:nvPr/>
        </p:nvSpPr>
        <p:spPr>
          <a:xfrm>
            <a:off x="2263702" y="5668071"/>
            <a:ext cx="417934" cy="417934"/>
          </a:xfrm>
          <a:prstGeom prst="ellipse">
            <a:avLst/>
          </a:prstGeom>
          <a:blipFill>
            <a:blip r:embed="rId6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7" name="Circle"/>
          <p:cNvSpPr/>
          <p:nvPr/>
        </p:nvSpPr>
        <p:spPr>
          <a:xfrm>
            <a:off x="1709541" y="4667833"/>
            <a:ext cx="417935" cy="417934"/>
          </a:xfrm>
          <a:prstGeom prst="ellipse">
            <a:avLst/>
          </a:prstGeom>
          <a:blipFill>
            <a:blip r:embed="rId7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8" name="Circle"/>
          <p:cNvSpPr/>
          <p:nvPr/>
        </p:nvSpPr>
        <p:spPr>
          <a:xfrm>
            <a:off x="2829604" y="4667833"/>
            <a:ext cx="417935" cy="417934"/>
          </a:xfrm>
          <a:prstGeom prst="ellipse">
            <a:avLst/>
          </a:prstGeom>
          <a:blipFill>
            <a:blip r:embed="rId8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69" name="Circle"/>
          <p:cNvSpPr/>
          <p:nvPr/>
        </p:nvSpPr>
        <p:spPr>
          <a:xfrm>
            <a:off x="2829604" y="5133822"/>
            <a:ext cx="417935" cy="417935"/>
          </a:xfrm>
          <a:prstGeom prst="ellipse">
            <a:avLst/>
          </a:prstGeom>
          <a:blipFill>
            <a:blip r:embed="rId9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70" name="Circle"/>
          <p:cNvSpPr/>
          <p:nvPr/>
        </p:nvSpPr>
        <p:spPr>
          <a:xfrm>
            <a:off x="2829604" y="5668071"/>
            <a:ext cx="417935" cy="417934"/>
          </a:xfrm>
          <a:prstGeom prst="ellipse">
            <a:avLst/>
          </a:prstGeom>
          <a:blipFill>
            <a:blip r:embed="rId10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600">
                <a:solidFill>
                  <a:srgbClr val="FFFFFF"/>
                </a:solidFill>
              </a:defRPr>
            </a:pPr>
          </a:p>
        </p:txBody>
      </p:sp>
      <p:sp>
        <p:nvSpPr>
          <p:cNvPr id="571" name="3000"/>
          <p:cNvSpPr/>
          <p:nvPr/>
        </p:nvSpPr>
        <p:spPr>
          <a:xfrm>
            <a:off x="8161566" y="5110596"/>
            <a:ext cx="1164629" cy="816188"/>
          </a:xfrm>
          <a:prstGeom prst="rect">
            <a:avLst/>
          </a:prstGeom>
          <a:blipFill>
            <a:blip r:embed="rId11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/>
            <a:r>
              <a:t>3000</a:t>
            </a:r>
          </a:p>
        </p:txBody>
      </p:sp>
      <p:sp>
        <p:nvSpPr>
          <p:cNvPr id="572" name="6000"/>
          <p:cNvSpPr/>
          <p:nvPr/>
        </p:nvSpPr>
        <p:spPr>
          <a:xfrm>
            <a:off x="9306686" y="5110596"/>
            <a:ext cx="2091383" cy="816188"/>
          </a:xfrm>
          <a:prstGeom prst="rect">
            <a:avLst/>
          </a:prstGeom>
          <a:solidFill>
            <a:srgbClr val="80878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/>
            <a:r>
              <a:t>6000</a:t>
            </a:r>
          </a:p>
        </p:txBody>
      </p:sp>
      <p:sp>
        <p:nvSpPr>
          <p:cNvPr id="573" name="Chocolate/…"/>
          <p:cNvSpPr txBox="1"/>
          <p:nvPr/>
        </p:nvSpPr>
        <p:spPr>
          <a:xfrm>
            <a:off x="4588592" y="6194418"/>
            <a:ext cx="143842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Chocolate/</a:t>
            </a:r>
          </a:p>
          <a:p>
            <a:pPr>
              <a:defRPr sz="2400"/>
            </a:pPr>
            <a:r>
              <a:t>pairs</a:t>
            </a:r>
          </a:p>
        </p:txBody>
      </p:sp>
      <p:sp>
        <p:nvSpPr>
          <p:cNvPr id="574" name="Space"/>
          <p:cNvSpPr txBox="1"/>
          <p:nvPr/>
        </p:nvSpPr>
        <p:spPr>
          <a:xfrm>
            <a:off x="2084685" y="8761408"/>
            <a:ext cx="1342059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Space</a:t>
            </a:r>
          </a:p>
        </p:txBody>
      </p:sp>
      <p:sp>
        <p:nvSpPr>
          <p:cNvPr id="575" name="=100/36=2.77 expected TP"/>
          <p:cNvSpPr txBox="1"/>
          <p:nvPr/>
        </p:nvSpPr>
        <p:spPr>
          <a:xfrm>
            <a:off x="7612236" y="9097733"/>
            <a:ext cx="3862426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700"/>
            </a:lvl1pPr>
          </a:lstStyle>
          <a:p>
            <a:pPr/>
            <a:r>
              <a:t>=100/36=2.77 expected TP</a:t>
            </a:r>
          </a:p>
        </p:txBody>
      </p:sp>
      <p:sp>
        <p:nvSpPr>
          <p:cNvPr id="57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A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ARI</a:t>
            </a:r>
          </a:p>
        </p:txBody>
      </p:sp>
      <p:sp>
        <p:nvSpPr>
          <p:cNvPr id="579" name="Shown to simplify, on the original contingency matrix, to:"/>
          <p:cNvSpPr txBox="1"/>
          <p:nvPr>
            <p:ph type="body" sz="quarter" idx="1"/>
          </p:nvPr>
        </p:nvSpPr>
        <p:spPr>
          <a:xfrm>
            <a:off x="355600" y="2336800"/>
            <a:ext cx="12293600" cy="1343258"/>
          </a:xfrm>
          <a:prstGeom prst="rect">
            <a:avLst/>
          </a:prstGeom>
        </p:spPr>
        <p:txBody>
          <a:bodyPr/>
          <a:lstStyle/>
          <a:p>
            <a:pPr/>
            <a:r>
              <a:t>Shown to simplify, on the original contingency matrix, to:</a:t>
            </a:r>
          </a:p>
        </p:txBody>
      </p:sp>
      <p:sp>
        <p:nvSpPr>
          <p:cNvPr id="580" name="Equation"/>
          <p:cNvSpPr txBox="1"/>
          <p:nvPr/>
        </p:nvSpPr>
        <p:spPr>
          <a:xfrm>
            <a:off x="2637788" y="3869929"/>
            <a:ext cx="8082687" cy="177713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algn="l" defTabSz="914400" latinLnBrk="1">
              <a:defRPr sz="1800">
                <a:solidFill>
                  <a:srgbClr val="000000"/>
                </a:solidFill>
              </a:defRPr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26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A</m:t>
                  </m:r>
                  <m:r>
                    <a:rPr xmlns:a="http://schemas.openxmlformats.org/drawingml/2006/main" sz="26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R</m:t>
                  </m:r>
                  <m:r>
                    <a:rPr xmlns:a="http://schemas.openxmlformats.org/drawingml/2006/main" sz="26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I</m:t>
                  </m:r>
                  <m:r>
                    <a:rPr xmlns:a="http://schemas.openxmlformats.org/drawingml/2006/main" sz="260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26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sSub>
                        <m:e>
                          <m: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∑</m:t>
                          </m:r>
                        </m:e>
                        <m:sub>
                          <m: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j</m:t>
                          </m:r>
                        </m:sub>
                      </m:sSub>
                      <m:d>
                        <m:d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  <m:type m:val="noBar"/>
                            </m:fPr>
                            <m:num>
                              <m:sSub>
                                <m:e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j</m:t>
                                  </m:r>
                                </m:sub>
                              </m:sSub>
                            </m:num>
                            <m:den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xmlns:a="http://schemas.openxmlformats.org/drawingml/2006/main" sz="26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d>
                        <m:d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begChr m:val="["/>
                          <m:endChr m:val="]"/>
                        </m:dPr>
                        <m:e>
                          <m:sSub>
                            <m:e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sub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  <m:d>
                            <m:d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  <m:type m:val="noBar"/>
                                </m:fPr>
                                <m:num>
                                  <m:sSub>
                                    <m:e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sSub>
                            <m:e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sub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j</m:t>
                              </m:r>
                            </m:sub>
                          </m:sSub>
                          <m:d>
                            <m:d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  <m:type m:val="noBar"/>
                                </m:fPr>
                                <m:num>
                                  <m:sSub>
                                    <m:e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b</m:t>
                                      </m:r>
                                    </m:e>
                                    <m:sub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j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d>
                      <m:r>
                        <a:rPr xmlns:a="http://schemas.openxmlformats.org/drawingml/2006/main" sz="26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d>
                        <m:d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  <m:type m:val="noBar"/>
                            </m:fPr>
                            <m:num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num>
                            <m:den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num>
                    <m:den>
                      <m:f>
                        <m:f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type m:val="bar"/>
                        </m:fPr>
                        <m:num>
                          <m: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begChr m:val="["/>
                          <m:endChr m:val="]"/>
                        </m:dPr>
                        <m:e>
                          <m:sSub>
                            <m:e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sub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  <m:d>
                            <m:d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  <m:type m:val="noBar"/>
                                </m:fPr>
                                <m:num>
                                  <m:sSub>
                                    <m:e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e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sub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j</m:t>
                              </m:r>
                            </m:sub>
                          </m:sSub>
                          <m:d>
                            <m:d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  <m:type m:val="noBar"/>
                                </m:fPr>
                                <m:num>
                                  <m:sSub>
                                    <m:e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b</m:t>
                                      </m:r>
                                    </m:e>
                                    <m:sub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j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d>
                      <m:r>
                        <a:rPr xmlns:a="http://schemas.openxmlformats.org/drawingml/2006/main" sz="26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d>
                        <m:d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  <m:begChr m:val="["/>
                          <m:endChr m:val="]"/>
                        </m:dPr>
                        <m:e>
                          <m:sSub>
                            <m:e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sub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  <m:d>
                            <m:d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  <m:type m:val="noBar"/>
                                </m:fPr>
                                <m:num>
                                  <m:sSub>
                                    <m:e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a</m:t>
                                      </m:r>
                                    </m:e>
                                    <m:sub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i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sSub>
                            <m:e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</m:e>
                            <m:sub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j</m:t>
                              </m:r>
                            </m:sub>
                          </m:sSub>
                          <m:d>
                            <m:d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  <m:type m:val="noBar"/>
                                </m:fPr>
                                <m:num>
                                  <m:sSub>
                                    <m:e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b</m:t>
                                      </m:r>
                                    </m:e>
                                    <m:sub>
                                      <m:r>
                                        <a:rPr xmlns:a="http://schemas.openxmlformats.org/drawingml/2006/main" sz="2600" i="1">
                                          <a:solidFill>
                                            <a:srgbClr val="52525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j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xmlns:a="http://schemas.openxmlformats.org/drawingml/2006/main" sz="2600" i="1">
                                      <a:solidFill>
                                        <a:srgbClr val="52525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d>
                      <m:r>
                        <a:rPr xmlns:a="http://schemas.openxmlformats.org/drawingml/2006/main" sz="260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d>
                        <m:dPr>
                          <m:ctrlPr>
                            <a:rPr xmlns:a="http://schemas.openxmlformats.org/drawingml/2006/main" sz="2600" i="1">
                              <a:solidFill>
                                <a:srgbClr val="52525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  <m:type m:val="noBar"/>
                            </m:fPr>
                            <m:num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num>
                            <m:den>
                              <m:r>
                                <a:rPr xmlns:a="http://schemas.openxmlformats.org/drawingml/2006/main" sz="2600" i="1">
                                  <a:solidFill>
                                    <a:srgbClr val="52525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den>
                  </m:f>
                </m:oMath>
              </m:oMathPara>
            </a14:m>
            <a:endParaRPr sz="2600">
              <a:solidFill>
                <a:srgbClr val="535353"/>
              </a:solidFill>
            </a:endParaRPr>
          </a:p>
        </p:txBody>
      </p:sp>
      <p:sp>
        <p:nvSpPr>
          <p:cNvPr id="581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luster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Clustering</a:t>
            </a:r>
          </a:p>
        </p:txBody>
      </p:sp>
      <p:pic>
        <p:nvPicPr>
          <p:cNvPr id="20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851504"/>
            <a:ext cx="13004800" cy="8050592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A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ARI</a:t>
            </a:r>
          </a:p>
        </p:txBody>
      </p:sp>
      <p:pic>
        <p:nvPicPr>
          <p:cNvPr id="58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8970" y="2315566"/>
            <a:ext cx="8911262" cy="6071663"/>
          </a:xfrm>
          <a:prstGeom prst="rect">
            <a:avLst/>
          </a:prstGeom>
          <a:ln w="12700">
            <a:miter lim="400000"/>
          </a:ln>
        </p:spPr>
      </p:pic>
      <p:sp>
        <p:nvSpPr>
          <p:cNvPr id="585" name="Lawrence Hubert and Phipps Arabie (1985). &quot;Comparing partitions&quot;. Journal of Classification. 2 (1)"/>
          <p:cNvSpPr txBox="1"/>
          <p:nvPr/>
        </p:nvSpPr>
        <p:spPr>
          <a:xfrm>
            <a:off x="278347" y="9347620"/>
            <a:ext cx="7059076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00"/>
              </a:spcBef>
              <a:defRPr sz="1260">
                <a:solidFill>
                  <a:srgbClr val="20212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Lawrence Hubert and Phipps Arabie (1985). "Comparing partitions". </a:t>
            </a:r>
            <a:r>
              <a:rPr i="1"/>
              <a:t>Journal of Classification</a:t>
            </a:r>
            <a:r>
              <a:t>. </a:t>
            </a:r>
            <a:r>
              <a:rPr b="1"/>
              <a:t>2</a:t>
            </a:r>
            <a:r>
              <a:t> (1)</a:t>
            </a:r>
          </a:p>
        </p:txBody>
      </p:sp>
      <p:sp>
        <p:nvSpPr>
          <p:cNvPr id="586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Homogeneity/Completenes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Homogeneity/Completeness</a:t>
            </a:r>
          </a:p>
        </p:txBody>
      </p:sp>
      <p:sp>
        <p:nvSpPr>
          <p:cNvPr id="589" name="Similar idea than Precision and Recall…"/>
          <p:cNvSpPr txBox="1"/>
          <p:nvPr>
            <p:ph type="body" idx="1"/>
          </p:nvPr>
        </p:nvSpPr>
        <p:spPr>
          <a:xfrm>
            <a:off x="355600" y="2183153"/>
            <a:ext cx="12293600" cy="7592851"/>
          </a:xfrm>
          <a:prstGeom prst="rect">
            <a:avLst/>
          </a:prstGeom>
        </p:spPr>
        <p:txBody>
          <a:bodyPr/>
          <a:lstStyle/>
          <a:p>
            <a:pPr/>
            <a:r>
              <a:t>Similar idea than Precision and Recall</a:t>
            </a:r>
          </a:p>
          <a:p>
            <a:pPr lvl="1"/>
            <a:r>
              <a:t>Scores based on Information Theory</a:t>
            </a:r>
          </a:p>
          <a:p>
            <a:pPr/>
            <a:r>
              <a:t>Homogeneity</a:t>
            </a:r>
          </a:p>
          <a:p>
            <a:pPr lvl="1"/>
            <a:r>
              <a:t>Items inside a same cluster belong to the same class (GT cluster)</a:t>
            </a:r>
          </a:p>
          <a:p>
            <a:pPr lvl="1"/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∈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[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0,1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]</m:t>
                </m:r>
              </m:oMath>
            </a14:m>
            <a:r>
              <a:t>, 1: each cluster contains only items of the same class</a:t>
            </a:r>
          </a:p>
          <a:p>
            <a:pPr lvl="2"/>
            <a:r>
              <a:t>But several clusters can be composed of the same class…</a:t>
            </a:r>
          </a:p>
          <a:p>
            <a:pPr/>
            <a:r>
              <a:t>Completeness</a:t>
            </a:r>
          </a:p>
          <a:p>
            <a:pPr lvl="1"/>
            <a:r>
              <a:t>Items belonging to the same class (GT cluster) are found in the same cluster</a:t>
            </a:r>
          </a:p>
          <a:p>
            <a:pPr lvl="1"/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∈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[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0,1</m:t>
                </m:r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]</m:t>
                </m:r>
              </m:oMath>
            </a14:m>
            <a:r>
              <a:t>, 1: All items of a same class are found in the same clusters</a:t>
            </a:r>
          </a:p>
          <a:p>
            <a:pPr lvl="2"/>
            <a:r>
              <a:t>But a same cluster might contain different classes…</a:t>
            </a:r>
          </a:p>
          <a:p>
            <a:pPr/>
            <a:r>
              <a:t>Trivial solutions: Each in its own cluster, a single cluster…</a:t>
            </a:r>
          </a:p>
        </p:txBody>
      </p:sp>
      <p:sp>
        <p:nvSpPr>
          <p:cNvPr id="590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V-score / NM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V-score / NMI</a:t>
            </a:r>
          </a:p>
        </p:txBody>
      </p:sp>
      <p:sp>
        <p:nvSpPr>
          <p:cNvPr id="593" name="As with f1-score, Homogeneity and Completeness can be combined in a single score, using harmonic mea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 with f1-score, Homogeneity and Completeness can be combined in a single score, using harmonic mean </a:t>
            </a:r>
          </a:p>
          <a:p>
            <a:pPr lvl="1"/>
            <a:r>
              <a:t>Called the v-score.</a:t>
            </a:r>
          </a:p>
          <a:p>
            <a:pPr lvl="1"/>
            <a14:m>
              <m:oMathPara>
                <m:oMathParaPr>
                  <m:jc m:val="left"/>
                </m:oMathParaPr>
                <m:oMath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v</m:t>
                  </m:r>
                  <m:r>
                    <a:rPr xmlns:a="http://schemas.openxmlformats.org/drawingml/2006/main" sz="3050" i="1">
                      <a:solidFill>
                        <a:srgbClr val="525252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homogeneity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completeness</m:t>
                      </m:r>
                    </m:num>
                    <m:den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homogeneity</m:t>
                      </m:r>
                      <m: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xmlns:a="http://schemas.openxmlformats.org/drawingml/2006/main" sz="3050" i="1">
                          <a:solidFill>
                            <a:srgbClr val="525252"/>
                          </a:solidFill>
                          <a:latin typeface="Cambria Math" panose="02040503050406030204" pitchFamily="18" charset="0"/>
                        </a:rPr>
                        <m:t>completeness</m:t>
                      </m:r>
                    </m:den>
                  </m:f>
                </m:oMath>
              </m:oMathPara>
            </a14:m>
          </a:p>
          <a:p>
            <a:pPr/>
            <a:r>
              <a:t>The exact same score (defined differently, still from Information Theory) is also called NMI</a:t>
            </a:r>
          </a:p>
          <a:p>
            <a:pPr lvl="1"/>
            <a:r>
              <a:t>NMI: Normalized Mutual Information</a:t>
            </a:r>
          </a:p>
        </p:txBody>
      </p:sp>
      <p:sp>
        <p:nvSpPr>
          <p:cNvPr id="594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aM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aMI</a:t>
            </a:r>
          </a:p>
        </p:txBody>
      </p:sp>
      <p:sp>
        <p:nvSpPr>
          <p:cNvPr id="597" name="NMI/v-score is known to suffer from the exact same problem as Rand Index…"/>
          <p:cNvSpPr txBox="1"/>
          <p:nvPr>
            <p:ph type="body" sz="half" idx="1"/>
          </p:nvPr>
        </p:nvSpPr>
        <p:spPr>
          <a:xfrm>
            <a:off x="355600" y="2237453"/>
            <a:ext cx="12293600" cy="2298675"/>
          </a:xfrm>
          <a:prstGeom prst="rect">
            <a:avLst/>
          </a:prstGeom>
        </p:spPr>
        <p:txBody>
          <a:bodyPr/>
          <a:lstStyle/>
          <a:p>
            <a:pPr/>
            <a:r>
              <a:t>NMI/v-score is known to suffer from the exact same problem as Rand Index</a:t>
            </a:r>
          </a:p>
          <a:p>
            <a:pPr lvl="1"/>
            <a:r>
              <a:t>An adjusted for chance version exist, called AMI (adjusted Mutual Information)</a:t>
            </a:r>
          </a:p>
        </p:txBody>
      </p:sp>
      <p:pic>
        <p:nvPicPr>
          <p:cNvPr id="59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23473" y="4764049"/>
            <a:ext cx="6155553" cy="4616665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Slide Number"/>
          <p:cNvSpPr txBox="1"/>
          <p:nvPr>
            <p:ph type="sldNum" sz="quarter" idx="4294967295"/>
          </p:nvPr>
        </p:nvSpPr>
        <p:spPr>
          <a:xfrm>
            <a:off x="6360262" y="9271000"/>
            <a:ext cx="271576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No free lunch theore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 free lunch theorem</a:t>
            </a:r>
          </a:p>
        </p:txBody>
      </p:sp>
      <p:sp>
        <p:nvSpPr>
          <p:cNvPr id="602" name="“Any two optimization algorithms are equivalent when their performance is averaged across all possible problems”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“Any two optimization algorithms are equivalent when their performance is averaged across all possible problems”</a:t>
            </a:r>
          </a:p>
          <a:p>
            <a:pPr lvl="1"/>
            <a:r>
              <a:t>Two clustering algorithms with different objective functions are fully comparable, one is not intrinsically better than another.</a:t>
            </a:r>
          </a:p>
          <a:p>
            <a:pPr lvl="1"/>
            <a:r>
              <a:t>Each is the best for the objective function it defines</a:t>
            </a:r>
          </a:p>
          <a:p>
            <a:pPr lvl="1"/>
            <a:r>
              <a:t>What is “the best” cluster? Depends on your definition.</a:t>
            </a:r>
          </a:p>
          <a:p>
            <a:pPr/>
            <a:r>
              <a:t>Does not mean that some methods are not more appropriate than other for what most people consider as clusters…</a:t>
            </a:r>
          </a:p>
        </p:txBody>
      </p:sp>
      <p:sp>
        <p:nvSpPr>
          <p:cNvPr id="603" name="Wolpert, D.H., Macready, W.G. (1997), &quot;No Free Lunch Theorems for Optimization&quot;, IEEE Transactions on Evolutionary Computation 1, 67."/>
          <p:cNvSpPr txBox="1"/>
          <p:nvPr/>
        </p:nvSpPr>
        <p:spPr>
          <a:xfrm>
            <a:off x="1627160" y="9221101"/>
            <a:ext cx="9940529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spcBef>
                <a:spcPts val="100"/>
              </a:spcBef>
              <a:defRPr sz="1260">
                <a:solidFill>
                  <a:srgbClr val="20212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Wolpert, D.H., Macready, W.G. (1997), "</a:t>
            </a:r>
            <a:r>
              <a:rPr>
                <a:solidFill>
                  <a:srgbClr val="3366BB"/>
                </a:solidFill>
                <a:hlinkClick r:id="rId2" invalidUrl="" action="" tgtFrame="" tooltip="" history="1" highlightClick="0" endSnd="0"/>
              </a:rPr>
              <a:t>No Free Lunch Theorems for Optimization</a:t>
            </a:r>
            <a:r>
              <a:t>", </a:t>
            </a:r>
            <a:r>
              <a:rPr i="1"/>
              <a:t>IEEE Transactions on Evolutionary Computation</a:t>
            </a:r>
            <a:r>
              <a:t> </a:t>
            </a:r>
            <a:r>
              <a:rPr b="1"/>
              <a:t>1</a:t>
            </a:r>
            <a:r>
              <a:t>, 67.</a:t>
            </a:r>
          </a:p>
        </p:txBody>
      </p:sp>
      <p:sp>
        <p:nvSpPr>
          <p:cNvPr id="604" name="Slide Number"/>
          <p:cNvSpPr txBox="1"/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K-mea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K-means</a:t>
            </a:r>
          </a:p>
        </p:txBody>
      </p:sp>
      <p:sp>
        <p:nvSpPr>
          <p:cNvPr id="205" name="Definition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Definition: </a:t>
            </a:r>
          </a:p>
          <a:p>
            <a:pPr lvl="1"/>
            <a:r>
              <a:t>For a target number of clusters </a:t>
            </a:r>
            <a14:m>
              <m:oMath>
                <m:r>
                  <a:rPr xmlns:a="http://schemas.openxmlformats.org/drawingml/2006/main" sz="3050" i="1">
                    <a:solidFill>
                      <a:srgbClr val="525252"/>
                    </a:solidFill>
                    <a:latin typeface="Cambria Math" panose="02040503050406030204" pitchFamily="18" charset="0"/>
                  </a:rPr>
                  <m:t>k</m:t>
                </m:r>
              </m:oMath>
            </a14:m>
          </a:p>
          <a:p>
            <a:pPr lvl="1"/>
            <a:r>
              <a:t>Find the item assignment minimizing</a:t>
            </a:r>
          </a:p>
          <a:p>
            <a:pPr lvl="2"/>
            <a:r>
              <a:t>The inter-cluster variance (weighted by cluster size)</a:t>
            </a:r>
          </a:p>
          <a:p>
            <a:pPr lvl="2"/>
            <a:r>
              <a:t>Equivalently =&gt; The squared distance from points to their cluster center</a:t>
            </a:r>
          </a:p>
          <a:p>
            <a:pPr lvl="2"/>
            <a:r>
              <a:t>Equivalently =&gt; The squared distance between cluster elements</a:t>
            </a:r>
          </a:p>
        </p:txBody>
      </p:sp>
      <p:sp>
        <p:nvSpPr>
          <p:cNvPr id="206" name="Slide Number"/>
          <p:cNvSpPr txBox="1"/>
          <p:nvPr>
            <p:ph type="sldNum" sz="quarter" idx="4294967295"/>
          </p:nvPr>
        </p:nvSpPr>
        <p:spPr>
          <a:xfrm>
            <a:off x="6381749" y="9271000"/>
            <a:ext cx="228601" cy="35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353"/>
      </a:dk1>
      <a:lt1>
        <a:srgbClr val="340053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535353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535353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