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media/image2.jpeg" ContentType="image/jpeg"/>
  <Override PartName="/ppt/theme/theme2.xml" ContentType="application/vnd.openxmlformats-officedocument.theme+xml"/>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1pPr>
    <a:lvl2pPr marL="0" marR="0" indent="34290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2pPr>
    <a:lvl3pPr marL="0" marR="0" indent="68580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3pPr>
    <a:lvl4pPr marL="0" marR="0" indent="102870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4pPr>
    <a:lvl5pPr marL="0" marR="0" indent="137160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5pPr>
    <a:lvl6pPr marL="0" marR="0" indent="171450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6pPr>
    <a:lvl7pPr marL="0" marR="0" indent="205740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7pPr>
    <a:lvl8pPr marL="0" marR="0" indent="240030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8pPr>
    <a:lvl9pPr marL="0" marR="0" indent="274320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8F44A2F1-9E1F-4B54-A3A2-5F16C0AD49E2}" styleName="">
    <a:tblBg/>
    <a:wholeTbl>
      <a:tcTxStyle b="off" i="off">
        <a:fontRef idx="minor">
          <a:srgbClr val="5F7579"/>
        </a:fontRef>
        <a:srgbClr val="5F7579"/>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b="def" i="def"/>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3"/>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 Id="rId83" Type="http://schemas.openxmlformats.org/officeDocument/2006/relationships/slide" Target="slides/slide76.xml"/><Relationship Id="rId84" Type="http://schemas.openxmlformats.org/officeDocument/2006/relationships/slide" Target="slides/slide77.xml"/><Relationship Id="rId85" Type="http://schemas.openxmlformats.org/officeDocument/2006/relationships/slide" Target="slides/slide78.xml"/><Relationship Id="rId86" Type="http://schemas.openxmlformats.org/officeDocument/2006/relationships/slide" Target="slides/slide79.xml"/><Relationship Id="rId87" Type="http://schemas.openxmlformats.org/officeDocument/2006/relationships/slide" Target="slides/slide80.xml"/><Relationship Id="rId88" Type="http://schemas.openxmlformats.org/officeDocument/2006/relationships/slide" Target="slides/slide81.xml"/><Relationship Id="rId89" Type="http://schemas.openxmlformats.org/officeDocument/2006/relationships/slide" Target="slides/slide82.xml"/><Relationship Id="rId90" Type="http://schemas.openxmlformats.org/officeDocument/2006/relationships/slide" Target="slides/slide83.xml"/><Relationship Id="rId91" Type="http://schemas.openxmlformats.org/officeDocument/2006/relationships/slide" Target="slides/slide84.xml"/><Relationship Id="rId92" Type="http://schemas.openxmlformats.org/officeDocument/2006/relationships/slide" Target="slides/slide8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89" name="Shape 189"/>
          <p:cNvSpPr/>
          <p:nvPr>
            <p:ph type="sldImg"/>
          </p:nvPr>
        </p:nvSpPr>
        <p:spPr>
          <a:xfrm>
            <a:off x="1143000" y="685800"/>
            <a:ext cx="4572000" cy="3429000"/>
          </a:xfrm>
          <a:prstGeom prst="rect">
            <a:avLst/>
          </a:prstGeom>
        </p:spPr>
        <p:txBody>
          <a:bodyPr/>
          <a:lstStyle/>
          <a:p>
            <a:pPr/>
          </a:p>
        </p:txBody>
      </p:sp>
      <p:sp>
        <p:nvSpPr>
          <p:cNvPr id="190" name="Shape 190"/>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indent="228600" defTabSz="584200" latinLnBrk="0">
      <a:defRPr sz="2200">
        <a:latin typeface="Lucida Grande"/>
        <a:ea typeface="Lucida Grande"/>
        <a:cs typeface="Lucida Grande"/>
        <a:sym typeface="Lucida Grande"/>
      </a:defRPr>
    </a:lvl2pPr>
    <a:lvl3pPr indent="457200" defTabSz="584200" latinLnBrk="0">
      <a:defRPr sz="2200">
        <a:latin typeface="Lucida Grande"/>
        <a:ea typeface="Lucida Grande"/>
        <a:cs typeface="Lucida Grande"/>
        <a:sym typeface="Lucida Grande"/>
      </a:defRPr>
    </a:lvl3pPr>
    <a:lvl4pPr indent="685800" defTabSz="584200" latinLnBrk="0">
      <a:defRPr sz="2200">
        <a:latin typeface="Lucida Grande"/>
        <a:ea typeface="Lucida Grande"/>
        <a:cs typeface="Lucida Grande"/>
        <a:sym typeface="Lucida Grande"/>
      </a:defRPr>
    </a:lvl4pPr>
    <a:lvl5pPr indent="914400" defTabSz="584200" latinLnBrk="0">
      <a:defRPr sz="2200">
        <a:latin typeface="Lucida Grande"/>
        <a:ea typeface="Lucida Grande"/>
        <a:cs typeface="Lucida Grande"/>
        <a:sym typeface="Lucida Grande"/>
      </a:defRPr>
    </a:lvl5pPr>
    <a:lvl6pPr indent="1143000" defTabSz="584200" latinLnBrk="0">
      <a:defRPr sz="2200">
        <a:latin typeface="Lucida Grande"/>
        <a:ea typeface="Lucida Grande"/>
        <a:cs typeface="Lucida Grande"/>
        <a:sym typeface="Lucida Grande"/>
      </a:defRPr>
    </a:lvl6pPr>
    <a:lvl7pPr indent="1371600" defTabSz="584200" latinLnBrk="0">
      <a:defRPr sz="2200">
        <a:latin typeface="Lucida Grande"/>
        <a:ea typeface="Lucida Grande"/>
        <a:cs typeface="Lucida Grande"/>
        <a:sym typeface="Lucida Grande"/>
      </a:defRPr>
    </a:lvl7pPr>
    <a:lvl8pPr indent="1600200" defTabSz="584200" latinLnBrk="0">
      <a:defRPr sz="2200">
        <a:latin typeface="Lucida Grande"/>
        <a:ea typeface="Lucida Grande"/>
        <a:cs typeface="Lucida Grande"/>
        <a:sym typeface="Lucida Grande"/>
      </a:defRPr>
    </a:lvl8pPr>
    <a:lvl9pPr indent="1828800" defTabSz="584200" latinLnBrk="0">
      <a:defRPr sz="2200">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spTree>
      <p:nvGrpSpPr>
        <p:cNvPr id="1" name=""/>
        <p:cNvGrpSpPr/>
        <p:nvPr/>
      </p:nvGrpSpPr>
      <p:grpSpPr>
        <a:xfrm>
          <a:off x="0" y="0"/>
          <a:ext cx="0" cy="0"/>
          <a:chOff x="0" y="0"/>
          <a:chExt cx="0" cy="0"/>
        </a:xfrm>
      </p:grpSpPr>
      <p:sp>
        <p:nvSpPr>
          <p:cNvPr id="11" name="Title Text"/>
          <p:cNvSpPr txBox="1"/>
          <p:nvPr>
            <p:ph type="title"/>
          </p:nvPr>
        </p:nvSpPr>
        <p:spPr>
          <a:xfrm>
            <a:off x="355600" y="2044700"/>
            <a:ext cx="12293600" cy="3238500"/>
          </a:xfrm>
          <a:prstGeom prst="rect">
            <a:avLst/>
          </a:prstGeom>
        </p:spPr>
        <p:txBody>
          <a:bodyPr anchor="b"/>
          <a:lstStyle/>
          <a:p>
            <a:pPr/>
            <a:r>
              <a:t>Title Text</a:t>
            </a:r>
          </a:p>
        </p:txBody>
      </p:sp>
      <p:sp>
        <p:nvSpPr>
          <p:cNvPr id="12" name="Body Level One…"/>
          <p:cNvSpPr txBox="1"/>
          <p:nvPr>
            <p:ph type="body" sz="quarter" idx="1"/>
          </p:nvPr>
        </p:nvSpPr>
        <p:spPr>
          <a:xfrm>
            <a:off x="355600" y="5270500"/>
            <a:ext cx="12293600" cy="1295400"/>
          </a:xfrm>
          <a:prstGeom prst="rect">
            <a:avLst/>
          </a:prstGeom>
        </p:spPr>
        <p:txBody>
          <a:bodyPr anchor="t"/>
          <a:lstStyle>
            <a:lvl1pPr marL="0" indent="0" algn="ctr">
              <a:lnSpc>
                <a:spcPct val="100000"/>
              </a:lnSpc>
              <a:spcBef>
                <a:spcPts val="0"/>
              </a:spcBef>
              <a:buSzTx/>
              <a:buNone/>
              <a:defRPr sz="3800"/>
            </a:lvl1pPr>
            <a:lvl2pPr marL="0" indent="0" algn="ctr">
              <a:lnSpc>
                <a:spcPct val="100000"/>
              </a:lnSpc>
              <a:spcBef>
                <a:spcPts val="0"/>
              </a:spcBef>
              <a:buSzTx/>
              <a:buNone/>
              <a:defRPr sz="3800"/>
            </a:lvl2pPr>
            <a:lvl3pPr marL="0" indent="0" algn="ctr">
              <a:lnSpc>
                <a:spcPct val="100000"/>
              </a:lnSpc>
              <a:spcBef>
                <a:spcPts val="0"/>
              </a:spcBef>
              <a:buSzTx/>
              <a:buNone/>
              <a:defRPr sz="3800"/>
            </a:lvl3pPr>
            <a:lvl4pPr marL="0" indent="0" algn="ctr">
              <a:lnSpc>
                <a:spcPct val="100000"/>
              </a:lnSpc>
              <a:spcBef>
                <a:spcPts val="0"/>
              </a:spcBef>
              <a:buSzTx/>
              <a:buNone/>
              <a:defRPr sz="3800"/>
            </a:lvl4pPr>
            <a:lvl5pPr marL="0" indent="0" algn="ctr">
              <a:lnSpc>
                <a:spcPct val="100000"/>
              </a:lnSpc>
              <a:spcBef>
                <a:spcPts val="0"/>
              </a:spcBef>
              <a:buSzTx/>
              <a:buNone/>
              <a:defRPr sz="3800"/>
            </a:lvl5p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 Dark">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88" name="Title Text"/>
          <p:cNvSpPr txBox="1"/>
          <p:nvPr>
            <p:ph type="title"/>
          </p:nvPr>
        </p:nvSpPr>
        <p:spPr>
          <a:prstGeom prst="rect">
            <a:avLst/>
          </a:prstGeom>
        </p:spPr>
        <p:txBody>
          <a:bodyPr/>
          <a:lstStyle/>
          <a:p>
            <a:pPr/>
            <a:r>
              <a:t>Title Text</a:t>
            </a:r>
          </a:p>
        </p:txBody>
      </p:sp>
      <p:sp>
        <p:nvSpPr>
          <p:cNvPr id="89" name="Slide Number"/>
          <p:cNvSpPr txBox="1"/>
          <p:nvPr>
            <p:ph type="sldNum" sz="quarter" idx="2"/>
          </p:nvPr>
        </p:nvSpPr>
        <p:spPr>
          <a:prstGeom prst="rect">
            <a:avLst/>
          </a:prstGeom>
        </p:spPr>
        <p:txBody>
          <a:bodyPr/>
          <a:lstStyle>
            <a:lvl1pPr>
              <a:defRPr>
                <a:solidFill>
                  <a:srgbClr val="232323"/>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96" name="Title Text"/>
          <p:cNvSpPr txBox="1"/>
          <p:nvPr>
            <p:ph type="title"/>
          </p:nvPr>
        </p:nvSpPr>
        <p:spPr>
          <a:xfrm>
            <a:off x="355600" y="3225800"/>
            <a:ext cx="12293600" cy="3302000"/>
          </a:xfrm>
          <a:prstGeom prst="rect">
            <a:avLst/>
          </a:prstGeom>
        </p:spPr>
        <p:txBody>
          <a:bodyPr/>
          <a:lstStyle/>
          <a:p>
            <a:pPr/>
            <a:r>
              <a:t>Title Text</a:t>
            </a:r>
          </a:p>
        </p:txBody>
      </p:sp>
      <p:sp>
        <p:nvSpPr>
          <p:cNvPr id="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spTree>
      <p:nvGrpSpPr>
        <p:cNvPr id="1" name=""/>
        <p:cNvGrpSpPr/>
        <p:nvPr/>
      </p:nvGrpSpPr>
      <p:grpSpPr>
        <a:xfrm>
          <a:off x="0" y="0"/>
          <a:ext cx="0" cy="0"/>
          <a:chOff x="0" y="0"/>
          <a:chExt cx="0" cy="0"/>
        </a:xfrm>
      </p:grpSpPr>
      <p:sp>
        <p:nvSpPr>
          <p:cNvPr id="104" name="Image"/>
          <p:cNvSpPr/>
          <p:nvPr>
            <p:ph type="pic" idx="21"/>
          </p:nvPr>
        </p:nvSpPr>
        <p:spPr>
          <a:xfrm>
            <a:off x="1308101" y="520687"/>
            <a:ext cx="10388602" cy="5880853"/>
          </a:xfrm>
          <a:prstGeom prst="rect">
            <a:avLst/>
          </a:prstGeom>
        </p:spPr>
        <p:txBody>
          <a:bodyPr lIns="91439" tIns="45719" rIns="91439" bIns="45719" anchor="t"/>
          <a:lstStyle/>
          <a:p>
            <a:pPr/>
          </a:p>
        </p:txBody>
      </p:sp>
      <p:sp>
        <p:nvSpPr>
          <p:cNvPr id="105" name="Title Text"/>
          <p:cNvSpPr txBox="1"/>
          <p:nvPr>
            <p:ph type="title"/>
          </p:nvPr>
        </p:nvSpPr>
        <p:spPr>
          <a:xfrm>
            <a:off x="355600" y="7416800"/>
            <a:ext cx="12293600" cy="1282700"/>
          </a:xfrm>
          <a:prstGeom prst="rect">
            <a:avLst/>
          </a:prstGeom>
        </p:spPr>
        <p:txBody>
          <a:bodyPr/>
          <a:lstStyle/>
          <a:p>
            <a:pPr/>
            <a:r>
              <a:t>Title Text</a:t>
            </a:r>
          </a:p>
        </p:txBody>
      </p:sp>
      <p:sp>
        <p:nvSpPr>
          <p:cNvPr id="10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 Dark">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3" name="Image"/>
          <p:cNvSpPr/>
          <p:nvPr>
            <p:ph type="pic" idx="21"/>
          </p:nvPr>
        </p:nvSpPr>
        <p:spPr>
          <a:xfrm>
            <a:off x="1308101" y="520687"/>
            <a:ext cx="10388602" cy="5880853"/>
          </a:xfrm>
          <a:prstGeom prst="rect">
            <a:avLst/>
          </a:prstGeom>
        </p:spPr>
        <p:txBody>
          <a:bodyPr lIns="91439" tIns="45719" rIns="91439" bIns="45719" anchor="t"/>
          <a:lstStyle/>
          <a:p>
            <a:pPr/>
          </a:p>
        </p:txBody>
      </p:sp>
      <p:sp>
        <p:nvSpPr>
          <p:cNvPr id="114" name="Title Text"/>
          <p:cNvSpPr txBox="1"/>
          <p:nvPr>
            <p:ph type="title"/>
          </p:nvPr>
        </p:nvSpPr>
        <p:spPr>
          <a:xfrm>
            <a:off x="355600" y="7416800"/>
            <a:ext cx="12293600" cy="1282700"/>
          </a:xfrm>
          <a:prstGeom prst="rect">
            <a:avLst/>
          </a:prstGeom>
        </p:spPr>
        <p:txBody>
          <a:bodyPr/>
          <a:lstStyle/>
          <a:p>
            <a:pPr/>
            <a:r>
              <a:t>Title Text</a:t>
            </a:r>
          </a:p>
        </p:txBody>
      </p:sp>
      <p:sp>
        <p:nvSpPr>
          <p:cNvPr id="115" name="Slide Number"/>
          <p:cNvSpPr txBox="1"/>
          <p:nvPr>
            <p:ph type="sldNum" sz="quarter" idx="2"/>
          </p:nvPr>
        </p:nvSpPr>
        <p:spPr>
          <a:prstGeom prst="rect">
            <a:avLst/>
          </a:prstGeom>
        </p:spPr>
        <p:txBody>
          <a:bodyPr/>
          <a:lstStyle>
            <a:lvl1pPr>
              <a:defRPr>
                <a:solidFill>
                  <a:srgbClr val="232323"/>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122" name="Image"/>
          <p:cNvSpPr/>
          <p:nvPr>
            <p:ph type="pic" sz="half" idx="21"/>
          </p:nvPr>
        </p:nvSpPr>
        <p:spPr>
          <a:xfrm>
            <a:off x="7251700" y="800100"/>
            <a:ext cx="4902200" cy="8286637"/>
          </a:xfrm>
          <a:prstGeom prst="rect">
            <a:avLst/>
          </a:prstGeom>
        </p:spPr>
        <p:txBody>
          <a:bodyPr lIns="91439" tIns="45719" rIns="91439" bIns="45719" anchor="t"/>
          <a:lstStyle/>
          <a:p>
            <a:pPr/>
          </a:p>
        </p:txBody>
      </p:sp>
      <p:sp>
        <p:nvSpPr>
          <p:cNvPr id="123" name="Title Text"/>
          <p:cNvSpPr txBox="1"/>
          <p:nvPr>
            <p:ph type="title"/>
          </p:nvPr>
        </p:nvSpPr>
        <p:spPr>
          <a:xfrm>
            <a:off x="355600" y="1384300"/>
            <a:ext cx="5892800" cy="3505200"/>
          </a:xfrm>
          <a:prstGeom prst="rect">
            <a:avLst/>
          </a:prstGeom>
        </p:spPr>
        <p:txBody>
          <a:bodyPr anchor="b"/>
          <a:lstStyle/>
          <a:p>
            <a:pPr/>
            <a:r>
              <a:t>Title Text</a:t>
            </a:r>
          </a:p>
        </p:txBody>
      </p:sp>
      <p:sp>
        <p:nvSpPr>
          <p:cNvPr id="124" name="Body Level One…"/>
          <p:cNvSpPr txBox="1"/>
          <p:nvPr>
            <p:ph type="body" sz="quarter" idx="1"/>
          </p:nvPr>
        </p:nvSpPr>
        <p:spPr>
          <a:xfrm>
            <a:off x="355600" y="4876800"/>
            <a:ext cx="5892800" cy="1295400"/>
          </a:xfrm>
          <a:prstGeom prst="rect">
            <a:avLst/>
          </a:prstGeom>
        </p:spPr>
        <p:txBody>
          <a:bodyPr anchor="t"/>
          <a:lstStyle>
            <a:lvl1pPr marL="0" indent="0" algn="ctr">
              <a:lnSpc>
                <a:spcPct val="100000"/>
              </a:lnSpc>
              <a:spcBef>
                <a:spcPts val="0"/>
              </a:spcBef>
              <a:buSzTx/>
              <a:buNone/>
              <a:defRPr sz="3800"/>
            </a:lvl1pPr>
            <a:lvl2pPr marL="0" indent="0" algn="ctr">
              <a:lnSpc>
                <a:spcPct val="100000"/>
              </a:lnSpc>
              <a:spcBef>
                <a:spcPts val="0"/>
              </a:spcBef>
              <a:buSzTx/>
              <a:buNone/>
              <a:defRPr sz="3800"/>
            </a:lvl2pPr>
            <a:lvl3pPr marL="0" indent="0" algn="ctr">
              <a:lnSpc>
                <a:spcPct val="100000"/>
              </a:lnSpc>
              <a:spcBef>
                <a:spcPts val="0"/>
              </a:spcBef>
              <a:buSzTx/>
              <a:buNone/>
              <a:defRPr sz="3800"/>
            </a:lvl3pPr>
            <a:lvl4pPr marL="0" indent="0" algn="ctr">
              <a:lnSpc>
                <a:spcPct val="100000"/>
              </a:lnSpc>
              <a:spcBef>
                <a:spcPts val="0"/>
              </a:spcBef>
              <a:buSzTx/>
              <a:buNone/>
              <a:defRPr sz="3800"/>
            </a:lvl4pPr>
            <a:lvl5pPr marL="0" indent="0" algn="ctr">
              <a:lnSpc>
                <a:spcPct val="100000"/>
              </a:lnSpc>
              <a:spcBef>
                <a:spcPts val="0"/>
              </a:spcBef>
              <a:buSzTx/>
              <a:buNone/>
              <a:defRPr sz="3800"/>
            </a:lvl5pPr>
          </a:lstStyle>
          <a:p>
            <a:pPr/>
            <a:r>
              <a:t>Body Level One</a:t>
            </a:r>
          </a:p>
          <a:p>
            <a:pPr lvl="1"/>
            <a:r>
              <a:t>Body Level Two</a:t>
            </a:r>
          </a:p>
          <a:p>
            <a:pPr lvl="2"/>
            <a:r>
              <a:t>Body Level Three</a:t>
            </a:r>
          </a:p>
          <a:p>
            <a:pPr lvl="3"/>
            <a:r>
              <a:t>Body Level Four</a:t>
            </a:r>
          </a:p>
          <a:p>
            <a:pPr lvl="4"/>
            <a:r>
              <a:t>Body Level Five</a:t>
            </a:r>
          </a:p>
        </p:txBody>
      </p:sp>
      <p:sp>
        <p:nvSpPr>
          <p:cNvPr id="1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 Dark">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32" name="Image"/>
          <p:cNvSpPr/>
          <p:nvPr>
            <p:ph type="pic" sz="half" idx="21"/>
          </p:nvPr>
        </p:nvSpPr>
        <p:spPr>
          <a:xfrm>
            <a:off x="7251700" y="800100"/>
            <a:ext cx="4902200" cy="8286637"/>
          </a:xfrm>
          <a:prstGeom prst="rect">
            <a:avLst/>
          </a:prstGeom>
        </p:spPr>
        <p:txBody>
          <a:bodyPr lIns="91439" tIns="45719" rIns="91439" bIns="45719" anchor="t"/>
          <a:lstStyle/>
          <a:p>
            <a:pPr/>
          </a:p>
        </p:txBody>
      </p:sp>
      <p:sp>
        <p:nvSpPr>
          <p:cNvPr id="133" name="Title Text"/>
          <p:cNvSpPr txBox="1"/>
          <p:nvPr>
            <p:ph type="title"/>
          </p:nvPr>
        </p:nvSpPr>
        <p:spPr>
          <a:xfrm>
            <a:off x="355600" y="1384300"/>
            <a:ext cx="5892800" cy="3505200"/>
          </a:xfrm>
          <a:prstGeom prst="rect">
            <a:avLst/>
          </a:prstGeom>
        </p:spPr>
        <p:txBody>
          <a:bodyPr anchor="b"/>
          <a:lstStyle/>
          <a:p>
            <a:pPr/>
            <a:r>
              <a:t>Title Text</a:t>
            </a:r>
          </a:p>
        </p:txBody>
      </p:sp>
      <p:sp>
        <p:nvSpPr>
          <p:cNvPr id="134" name="Body Level One…"/>
          <p:cNvSpPr txBox="1"/>
          <p:nvPr>
            <p:ph type="body" sz="quarter" idx="1"/>
          </p:nvPr>
        </p:nvSpPr>
        <p:spPr>
          <a:xfrm>
            <a:off x="355600" y="4876800"/>
            <a:ext cx="5892800" cy="1295400"/>
          </a:xfrm>
          <a:prstGeom prst="rect">
            <a:avLst/>
          </a:prstGeom>
        </p:spPr>
        <p:txBody>
          <a:bodyPr anchor="t"/>
          <a:lstStyle>
            <a:lvl1pPr marL="0" indent="0" algn="ctr">
              <a:lnSpc>
                <a:spcPct val="100000"/>
              </a:lnSpc>
              <a:spcBef>
                <a:spcPts val="0"/>
              </a:spcBef>
              <a:buSzTx/>
              <a:buNone/>
              <a:defRPr sz="3800"/>
            </a:lvl1pPr>
            <a:lvl2pPr marL="0" indent="0" algn="ctr">
              <a:lnSpc>
                <a:spcPct val="100000"/>
              </a:lnSpc>
              <a:spcBef>
                <a:spcPts val="0"/>
              </a:spcBef>
              <a:buSzTx/>
              <a:buNone/>
              <a:defRPr sz="3800"/>
            </a:lvl2pPr>
            <a:lvl3pPr marL="0" indent="0" algn="ctr">
              <a:lnSpc>
                <a:spcPct val="100000"/>
              </a:lnSpc>
              <a:spcBef>
                <a:spcPts val="0"/>
              </a:spcBef>
              <a:buSzTx/>
              <a:buNone/>
              <a:defRPr sz="3800"/>
            </a:lvl3pPr>
            <a:lvl4pPr marL="0" indent="0" algn="ctr">
              <a:lnSpc>
                <a:spcPct val="100000"/>
              </a:lnSpc>
              <a:spcBef>
                <a:spcPts val="0"/>
              </a:spcBef>
              <a:buSzTx/>
              <a:buNone/>
              <a:defRPr sz="3800"/>
            </a:lvl4pPr>
            <a:lvl5pPr marL="0" indent="0" algn="ctr">
              <a:lnSpc>
                <a:spcPct val="100000"/>
              </a:lnSpc>
              <a:spcBef>
                <a:spcPts val="0"/>
              </a:spcBef>
              <a:buSzTx/>
              <a:buNone/>
              <a:defRPr sz="3800"/>
            </a:lvl5pPr>
          </a:lstStyle>
          <a:p>
            <a:pPr/>
            <a:r>
              <a:t>Body Level One</a:t>
            </a:r>
          </a:p>
          <a:p>
            <a:pPr lvl="1"/>
            <a:r>
              <a:t>Body Level Two</a:t>
            </a:r>
          </a:p>
          <a:p>
            <a:pPr lvl="2"/>
            <a:r>
              <a:t>Body Level Three</a:t>
            </a:r>
          </a:p>
          <a:p>
            <a:pPr lvl="3"/>
            <a:r>
              <a:t>Body Level Four</a:t>
            </a:r>
          </a:p>
          <a:p>
            <a:pPr lvl="4"/>
            <a:r>
              <a:t>Body Level Five</a:t>
            </a:r>
          </a:p>
        </p:txBody>
      </p:sp>
      <p:sp>
        <p:nvSpPr>
          <p:cNvPr id="135" name="Slide Number"/>
          <p:cNvSpPr txBox="1"/>
          <p:nvPr>
            <p:ph type="sldNum" sz="quarter" idx="2"/>
          </p:nvPr>
        </p:nvSpPr>
        <p:spPr>
          <a:prstGeom prst="rect">
            <a:avLst/>
          </a:prstGeom>
        </p:spPr>
        <p:txBody>
          <a:bodyPr/>
          <a:lstStyle>
            <a:lvl1pPr>
              <a:defRPr>
                <a:solidFill>
                  <a:srgbClr val="232323"/>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42" name="Image"/>
          <p:cNvSpPr/>
          <p:nvPr>
            <p:ph type="pic" sz="quarter" idx="21"/>
          </p:nvPr>
        </p:nvSpPr>
        <p:spPr>
          <a:xfrm>
            <a:off x="7759700" y="2857500"/>
            <a:ext cx="3873500" cy="6547732"/>
          </a:xfrm>
          <a:prstGeom prst="rect">
            <a:avLst/>
          </a:prstGeom>
        </p:spPr>
        <p:txBody>
          <a:bodyPr lIns="91439" tIns="45719" rIns="91439" bIns="45719" anchor="t"/>
          <a:lstStyle/>
          <a:p>
            <a:pPr/>
          </a:p>
        </p:txBody>
      </p:sp>
      <p:sp>
        <p:nvSpPr>
          <p:cNvPr id="143" name="Title Text"/>
          <p:cNvSpPr txBox="1"/>
          <p:nvPr>
            <p:ph type="title"/>
          </p:nvPr>
        </p:nvSpPr>
        <p:spPr>
          <a:prstGeom prst="rect">
            <a:avLst/>
          </a:prstGeom>
        </p:spPr>
        <p:txBody>
          <a:bodyPr/>
          <a:lstStyle/>
          <a:p>
            <a:pPr/>
            <a:r>
              <a:t>Title Text</a:t>
            </a:r>
          </a:p>
        </p:txBody>
      </p:sp>
      <p:sp>
        <p:nvSpPr>
          <p:cNvPr id="144" name="Body Level One…"/>
          <p:cNvSpPr txBox="1"/>
          <p:nvPr>
            <p:ph type="body" sz="half" idx="1"/>
          </p:nvPr>
        </p:nvSpPr>
        <p:spPr>
          <a:xfrm>
            <a:off x="355600" y="3187700"/>
            <a:ext cx="5892800" cy="5842000"/>
          </a:xfrm>
          <a:prstGeom prst="rect">
            <a:avLst/>
          </a:prstGeom>
        </p:spPr>
        <p:txBody>
          <a:bodyPr/>
          <a:lstStyle>
            <a:lvl1pPr>
              <a:lnSpc>
                <a:spcPct val="100000"/>
              </a:lnSpc>
              <a:defRPr sz="3800">
                <a:solidFill>
                  <a:srgbClr val="535353"/>
                </a:solidFill>
              </a:defRPr>
            </a:lvl1pPr>
            <a:lvl2pPr>
              <a:lnSpc>
                <a:spcPct val="100000"/>
              </a:lnSpc>
              <a:defRPr sz="3800">
                <a:solidFill>
                  <a:srgbClr val="535353"/>
                </a:solidFill>
              </a:defRPr>
            </a:lvl2pPr>
            <a:lvl3pPr>
              <a:lnSpc>
                <a:spcPct val="100000"/>
              </a:lnSpc>
              <a:defRPr sz="3800">
                <a:solidFill>
                  <a:srgbClr val="535353"/>
                </a:solidFill>
              </a:defRPr>
            </a:lvl3pPr>
            <a:lvl4pPr>
              <a:lnSpc>
                <a:spcPct val="100000"/>
              </a:lnSpc>
              <a:defRPr sz="3800">
                <a:solidFill>
                  <a:srgbClr val="535353"/>
                </a:solidFill>
              </a:defRPr>
            </a:lvl4pPr>
            <a:lvl5pPr>
              <a:lnSpc>
                <a:spcPct val="100000"/>
              </a:lnSpc>
              <a:defRPr sz="3800">
                <a:solidFill>
                  <a:srgbClr val="535353"/>
                </a:solidFill>
              </a:defRPr>
            </a:lvl5pPr>
          </a:lstStyle>
          <a:p>
            <a:pPr/>
            <a:r>
              <a:t>Body Level One</a:t>
            </a:r>
          </a:p>
          <a:p>
            <a:pPr lvl="1"/>
            <a:r>
              <a:t>Body Level Two</a:t>
            </a:r>
          </a:p>
          <a:p>
            <a:pPr lvl="2"/>
            <a:r>
              <a:t>Body Level Three</a:t>
            </a:r>
          </a:p>
          <a:p>
            <a:pPr lvl="3"/>
            <a:r>
              <a:t>Body Level Four</a:t>
            </a:r>
          </a:p>
          <a:p>
            <a:pPr lvl="4"/>
            <a:r>
              <a:t>Body Level Five</a:t>
            </a:r>
          </a:p>
        </p:txBody>
      </p:sp>
      <p:sp>
        <p:nvSpPr>
          <p:cNvPr id="1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152" name="Title Text"/>
          <p:cNvSpPr txBox="1"/>
          <p:nvPr>
            <p:ph type="title"/>
          </p:nvPr>
        </p:nvSpPr>
        <p:spPr>
          <a:prstGeom prst="rect">
            <a:avLst/>
          </a:prstGeom>
        </p:spPr>
        <p:txBody>
          <a:bodyPr/>
          <a:lstStyle/>
          <a:p>
            <a:pPr/>
            <a:r>
              <a:t>Title Text</a:t>
            </a:r>
          </a:p>
        </p:txBody>
      </p:sp>
      <p:sp>
        <p:nvSpPr>
          <p:cNvPr id="153" name="Body Level One…"/>
          <p:cNvSpPr txBox="1"/>
          <p:nvPr>
            <p:ph type="body" sz="half" idx="1"/>
          </p:nvPr>
        </p:nvSpPr>
        <p:spPr>
          <a:xfrm>
            <a:off x="355600" y="3187700"/>
            <a:ext cx="5892800" cy="5842000"/>
          </a:xfrm>
          <a:prstGeom prst="rect">
            <a:avLst/>
          </a:prstGeom>
        </p:spPr>
        <p:txBody>
          <a:bodyPr/>
          <a:lstStyle>
            <a:lvl1pPr>
              <a:lnSpc>
                <a:spcPct val="100000"/>
              </a:lnSpc>
              <a:defRPr sz="3800">
                <a:solidFill>
                  <a:srgbClr val="535353"/>
                </a:solidFill>
              </a:defRPr>
            </a:lvl1pPr>
            <a:lvl2pPr>
              <a:lnSpc>
                <a:spcPct val="100000"/>
              </a:lnSpc>
              <a:defRPr sz="3800">
                <a:solidFill>
                  <a:srgbClr val="535353"/>
                </a:solidFill>
              </a:defRPr>
            </a:lvl2pPr>
            <a:lvl3pPr>
              <a:lnSpc>
                <a:spcPct val="100000"/>
              </a:lnSpc>
              <a:defRPr sz="3800">
                <a:solidFill>
                  <a:srgbClr val="535353"/>
                </a:solidFill>
              </a:defRPr>
            </a:lvl3pPr>
            <a:lvl4pPr>
              <a:lnSpc>
                <a:spcPct val="100000"/>
              </a:lnSpc>
              <a:defRPr sz="3800">
                <a:solidFill>
                  <a:srgbClr val="535353"/>
                </a:solidFill>
              </a:defRPr>
            </a:lvl4pPr>
            <a:lvl5pPr>
              <a:lnSpc>
                <a:spcPct val="100000"/>
              </a:lnSpc>
              <a:defRPr sz="3800">
                <a:solidFill>
                  <a:srgbClr val="535353"/>
                </a:solidFill>
              </a:defRPr>
            </a:lvl5pPr>
          </a:lstStyle>
          <a:p>
            <a:pPr/>
            <a:r>
              <a:t>Body Level One</a:t>
            </a:r>
          </a:p>
          <a:p>
            <a:pPr lvl="1"/>
            <a:r>
              <a:t>Body Level Two</a:t>
            </a:r>
          </a:p>
          <a:p>
            <a:pPr lvl="2"/>
            <a:r>
              <a:t>Body Level Three</a:t>
            </a:r>
          </a:p>
          <a:p>
            <a:pPr lvl="3"/>
            <a:r>
              <a:t>Body Level Four</a:t>
            </a:r>
          </a:p>
          <a:p>
            <a:pPr lvl="4"/>
            <a:r>
              <a:t>Body Level Five</a:t>
            </a:r>
          </a:p>
        </p:txBody>
      </p:sp>
      <p:sp>
        <p:nvSpPr>
          <p:cNvPr id="15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161" name="Title Text"/>
          <p:cNvSpPr txBox="1"/>
          <p:nvPr>
            <p:ph type="title"/>
          </p:nvPr>
        </p:nvSpPr>
        <p:spPr>
          <a:prstGeom prst="rect">
            <a:avLst/>
          </a:prstGeom>
        </p:spPr>
        <p:txBody>
          <a:bodyPr/>
          <a:lstStyle/>
          <a:p>
            <a:pPr/>
            <a:r>
              <a:t>Title Text</a:t>
            </a:r>
          </a:p>
        </p:txBody>
      </p:sp>
      <p:sp>
        <p:nvSpPr>
          <p:cNvPr id="162" name="Body Level One…"/>
          <p:cNvSpPr txBox="1"/>
          <p:nvPr>
            <p:ph type="body" sz="half" idx="1"/>
          </p:nvPr>
        </p:nvSpPr>
        <p:spPr>
          <a:xfrm>
            <a:off x="6756400" y="3187700"/>
            <a:ext cx="5892800" cy="5842000"/>
          </a:xfrm>
          <a:prstGeom prst="rect">
            <a:avLst/>
          </a:prstGeom>
        </p:spPr>
        <p:txBody>
          <a:bodyPr/>
          <a:lstStyle>
            <a:lvl1pPr>
              <a:lnSpc>
                <a:spcPct val="100000"/>
              </a:lnSpc>
              <a:defRPr sz="3800">
                <a:solidFill>
                  <a:srgbClr val="535353"/>
                </a:solidFill>
              </a:defRPr>
            </a:lvl1pPr>
            <a:lvl2pPr>
              <a:lnSpc>
                <a:spcPct val="100000"/>
              </a:lnSpc>
              <a:defRPr sz="3800">
                <a:solidFill>
                  <a:srgbClr val="535353"/>
                </a:solidFill>
              </a:defRPr>
            </a:lvl2pPr>
            <a:lvl3pPr>
              <a:lnSpc>
                <a:spcPct val="100000"/>
              </a:lnSpc>
              <a:defRPr sz="3800">
                <a:solidFill>
                  <a:srgbClr val="535353"/>
                </a:solidFill>
              </a:defRPr>
            </a:lvl3pPr>
            <a:lvl4pPr>
              <a:lnSpc>
                <a:spcPct val="100000"/>
              </a:lnSpc>
              <a:defRPr sz="3800">
                <a:solidFill>
                  <a:srgbClr val="535353"/>
                </a:solidFill>
              </a:defRPr>
            </a:lvl4pPr>
            <a:lvl5pPr>
              <a:lnSpc>
                <a:spcPct val="100000"/>
              </a:lnSpc>
              <a:defRPr sz="3800">
                <a:solidFill>
                  <a:srgbClr val="535353"/>
                </a:solidFill>
              </a:defRPr>
            </a:lvl5pPr>
          </a:lstStyle>
          <a:p>
            <a:pPr/>
            <a:r>
              <a:t>Body Level One</a:t>
            </a:r>
          </a:p>
          <a:p>
            <a:pPr lvl="1"/>
            <a:r>
              <a:t>Body Level Two</a:t>
            </a:r>
          </a:p>
          <a:p>
            <a:pPr lvl="2"/>
            <a:r>
              <a:t>Body Level Three</a:t>
            </a:r>
          </a:p>
          <a:p>
            <a:pPr lvl="3"/>
            <a:r>
              <a:t>Body Level Four</a:t>
            </a:r>
          </a:p>
          <a:p>
            <a:pPr lvl="4"/>
            <a:r>
              <a:t>Body Level Five</a:t>
            </a:r>
          </a:p>
        </p:txBody>
      </p:sp>
      <p:sp>
        <p:nvSpPr>
          <p:cNvPr id="16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bg>
      <p:bgPr>
        <a:solidFill>
          <a:srgbClr val="FFFFFF"/>
        </a:solidFill>
      </p:bgPr>
    </p:bg>
    <p:spTree>
      <p:nvGrpSpPr>
        <p:cNvPr id="1" name=""/>
        <p:cNvGrpSpPr/>
        <p:nvPr/>
      </p:nvGrpSpPr>
      <p:grpSpPr>
        <a:xfrm>
          <a:off x="0" y="0"/>
          <a:ext cx="0" cy="0"/>
          <a:chOff x="0" y="0"/>
          <a:chExt cx="0" cy="0"/>
        </a:xfrm>
      </p:grpSpPr>
      <p:sp>
        <p:nvSpPr>
          <p:cNvPr id="170" name="Rectangle"/>
          <p:cNvSpPr/>
          <p:nvPr/>
        </p:nvSpPr>
        <p:spPr>
          <a:xfrm>
            <a:off x="-12700" y="190500"/>
            <a:ext cx="13030200" cy="858392"/>
          </a:xfrm>
          <a:prstGeom prst="rect">
            <a:avLst/>
          </a:prstGeom>
          <a:solidFill>
            <a:srgbClr val="DCDEE0"/>
          </a:solidFill>
          <a:ln w="12700">
            <a:miter lim="400000"/>
          </a:ln>
        </p:spPr>
        <p:txBody>
          <a:bodyPr lIns="50800" tIns="50800" rIns="50800" bIns="50800" anchor="ctr"/>
          <a:lstStyle/>
          <a:p>
            <a:pPr>
              <a:defRPr sz="2400">
                <a:solidFill>
                  <a:srgbClr val="FFFFFF"/>
                </a:solidFill>
                <a:latin typeface="Helvetica Light"/>
                <a:ea typeface="Helvetica Light"/>
                <a:cs typeface="Helvetica Light"/>
                <a:sym typeface="Helvetica Light"/>
              </a:defRPr>
            </a:pPr>
          </a:p>
        </p:txBody>
      </p:sp>
      <p:sp>
        <p:nvSpPr>
          <p:cNvPr id="171" name="Title Text"/>
          <p:cNvSpPr txBox="1"/>
          <p:nvPr>
            <p:ph type="title"/>
          </p:nvPr>
        </p:nvSpPr>
        <p:spPr>
          <a:xfrm>
            <a:off x="252487" y="203200"/>
            <a:ext cx="12499827" cy="858392"/>
          </a:xfrm>
          <a:prstGeom prst="rect">
            <a:avLst/>
          </a:prstGeom>
        </p:spPr>
        <p:txBody>
          <a:bodyPr>
            <a:normAutofit fontScale="100000" lnSpcReduction="0"/>
          </a:bodyPr>
          <a:lstStyle>
            <a:lvl1pPr algn="l">
              <a:defRPr cap="none" sz="5000">
                <a:solidFill>
                  <a:srgbClr val="000000"/>
                </a:solidFill>
                <a:latin typeface="Helvetica"/>
                <a:ea typeface="Helvetica"/>
                <a:cs typeface="Helvetica"/>
                <a:sym typeface="Helvetica"/>
              </a:defRPr>
            </a:lvl1pPr>
          </a:lstStyle>
          <a:p>
            <a:pPr/>
            <a:r>
              <a:t>Title Text</a:t>
            </a:r>
          </a:p>
        </p:txBody>
      </p:sp>
      <p:sp>
        <p:nvSpPr>
          <p:cNvPr id="172" name="Body Level One…"/>
          <p:cNvSpPr txBox="1"/>
          <p:nvPr>
            <p:ph type="body" idx="1"/>
          </p:nvPr>
        </p:nvSpPr>
        <p:spPr>
          <a:xfrm>
            <a:off x="267592" y="1353542"/>
            <a:ext cx="12469615" cy="8192146"/>
          </a:xfrm>
          <a:prstGeom prst="rect">
            <a:avLst/>
          </a:prstGeom>
        </p:spPr>
        <p:txBody>
          <a:bodyPr>
            <a:normAutofit fontScale="100000" lnSpcReduction="0"/>
          </a:bodyPr>
          <a:lstStyle>
            <a:lvl1pPr marL="228600" indent="-228600">
              <a:lnSpc>
                <a:spcPct val="100000"/>
              </a:lnSpc>
              <a:spcBef>
                <a:spcPts val="1000"/>
              </a:spcBef>
              <a:buClrTx/>
              <a:buSzPct val="100000"/>
              <a:defRPr sz="3200">
                <a:solidFill>
                  <a:srgbClr val="000000"/>
                </a:solidFill>
                <a:latin typeface="Helvetica"/>
                <a:ea typeface="Helvetica"/>
                <a:cs typeface="Helvetica"/>
                <a:sym typeface="Helvetica"/>
              </a:defRPr>
            </a:lvl1pPr>
            <a:lvl2pPr marL="599722" indent="-345722">
              <a:lnSpc>
                <a:spcPct val="100000"/>
              </a:lnSpc>
              <a:spcBef>
                <a:spcPts val="1000"/>
              </a:spcBef>
              <a:buClrTx/>
              <a:buSzPct val="100000"/>
              <a:defRPr sz="3200">
                <a:solidFill>
                  <a:srgbClr val="000000"/>
                </a:solidFill>
                <a:latin typeface="Helvetica"/>
                <a:ea typeface="Helvetica"/>
                <a:cs typeface="Helvetica"/>
                <a:sym typeface="Helvetica"/>
              </a:defRPr>
            </a:lvl2pPr>
            <a:lvl3pPr marL="1058333" indent="-296333">
              <a:lnSpc>
                <a:spcPct val="100000"/>
              </a:lnSpc>
              <a:spcBef>
                <a:spcPts val="1000"/>
              </a:spcBef>
              <a:buClrTx/>
              <a:buSzPct val="100000"/>
              <a:defRPr sz="2800">
                <a:solidFill>
                  <a:srgbClr val="000000"/>
                </a:solidFill>
                <a:latin typeface="Helvetica"/>
                <a:ea typeface="Helvetica"/>
                <a:cs typeface="Helvetica"/>
                <a:sym typeface="Helvetica"/>
              </a:defRPr>
            </a:lvl3pPr>
            <a:lvl4pPr marL="1287638" indent="-271638">
              <a:lnSpc>
                <a:spcPct val="100000"/>
              </a:lnSpc>
              <a:spcBef>
                <a:spcPts val="1000"/>
              </a:spcBef>
              <a:buClrTx/>
              <a:buSzPct val="100000"/>
              <a:defRPr sz="2400">
                <a:solidFill>
                  <a:srgbClr val="000000"/>
                </a:solidFill>
                <a:latin typeface="Helvetica"/>
                <a:ea typeface="Helvetica"/>
                <a:cs typeface="Helvetica"/>
                <a:sym typeface="Helvetica"/>
              </a:defRPr>
            </a:lvl4pPr>
            <a:lvl5pPr marL="1516944" indent="-246944">
              <a:lnSpc>
                <a:spcPct val="100000"/>
              </a:lnSpc>
              <a:spcBef>
                <a:spcPts val="1000"/>
              </a:spcBef>
              <a:buClrTx/>
              <a:buSzPct val="75000"/>
              <a:defRPr sz="2000">
                <a:solidFill>
                  <a:srgbClr val="000000"/>
                </a:solidFill>
                <a:latin typeface="Helvetica"/>
                <a:ea typeface="Helvetica"/>
                <a:cs typeface="Helvetica"/>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173" name="Slide Number"/>
          <p:cNvSpPr txBox="1"/>
          <p:nvPr>
            <p:ph type="sldNum" sz="quarter" idx="2"/>
          </p:nvPr>
        </p:nvSpPr>
        <p:spPr>
          <a:xfrm>
            <a:off x="6311798" y="9251950"/>
            <a:ext cx="368504" cy="381000"/>
          </a:xfrm>
          <a:prstGeom prst="rect">
            <a:avLst/>
          </a:prstGeom>
        </p:spPr>
        <p:txBody>
          <a:bodyPr>
            <a:normAutofit fontScale="100000" lnSpcReduction="0"/>
          </a:bodyPr>
          <a:lstStyle>
            <a:lvl1pPr>
              <a:defRPr>
                <a:solidFill>
                  <a:srgbClr val="000000"/>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 Photo">
    <p:spTree>
      <p:nvGrpSpPr>
        <p:cNvPr id="1" name=""/>
        <p:cNvGrpSpPr/>
        <p:nvPr/>
      </p:nvGrpSpPr>
      <p:grpSpPr>
        <a:xfrm>
          <a:off x="0" y="0"/>
          <a:ext cx="0" cy="0"/>
          <a:chOff x="0" y="0"/>
          <a:chExt cx="0" cy="0"/>
        </a:xfrm>
      </p:grpSpPr>
      <p:sp>
        <p:nvSpPr>
          <p:cNvPr id="20" name="Image"/>
          <p:cNvSpPr/>
          <p:nvPr>
            <p:ph type="pic" idx="21"/>
          </p:nvPr>
        </p:nvSpPr>
        <p:spPr>
          <a:xfrm>
            <a:off x="1308101" y="520687"/>
            <a:ext cx="10388602" cy="5880853"/>
          </a:xfrm>
          <a:prstGeom prst="rect">
            <a:avLst/>
          </a:prstGeom>
        </p:spPr>
        <p:txBody>
          <a:bodyPr lIns="91439" tIns="45719" rIns="91439" bIns="45719" anchor="t"/>
          <a:lstStyle/>
          <a:p>
            <a:pPr/>
          </a:p>
        </p:txBody>
      </p:sp>
      <p:sp>
        <p:nvSpPr>
          <p:cNvPr id="21" name="Title Text"/>
          <p:cNvSpPr txBox="1"/>
          <p:nvPr>
            <p:ph type="title"/>
          </p:nvPr>
        </p:nvSpPr>
        <p:spPr>
          <a:xfrm>
            <a:off x="355600" y="6832600"/>
            <a:ext cx="12293600" cy="1257300"/>
          </a:xfrm>
          <a:prstGeom prst="rect">
            <a:avLst/>
          </a:prstGeom>
        </p:spPr>
        <p:txBody>
          <a:bodyPr anchor="b"/>
          <a:lstStyle/>
          <a:p>
            <a:pPr/>
            <a:r>
              <a:t>Title Text</a:t>
            </a:r>
          </a:p>
        </p:txBody>
      </p:sp>
      <p:sp>
        <p:nvSpPr>
          <p:cNvPr id="22" name="Body Level One…"/>
          <p:cNvSpPr txBox="1"/>
          <p:nvPr>
            <p:ph type="body" sz="quarter" idx="1"/>
          </p:nvPr>
        </p:nvSpPr>
        <p:spPr>
          <a:xfrm>
            <a:off x="355600" y="8077200"/>
            <a:ext cx="12293600" cy="1206500"/>
          </a:xfrm>
          <a:prstGeom prst="rect">
            <a:avLst/>
          </a:prstGeom>
        </p:spPr>
        <p:txBody>
          <a:bodyPr anchor="t"/>
          <a:lstStyle>
            <a:lvl1pPr marL="0" indent="0" algn="ctr">
              <a:lnSpc>
                <a:spcPct val="100000"/>
              </a:lnSpc>
              <a:spcBef>
                <a:spcPts val="0"/>
              </a:spcBef>
              <a:buSzTx/>
              <a:buNone/>
              <a:defRPr sz="3800"/>
            </a:lvl1pPr>
            <a:lvl2pPr marL="0" indent="0" algn="ctr">
              <a:lnSpc>
                <a:spcPct val="100000"/>
              </a:lnSpc>
              <a:spcBef>
                <a:spcPts val="0"/>
              </a:spcBef>
              <a:buSzTx/>
              <a:buNone/>
              <a:defRPr sz="3800"/>
            </a:lvl2pPr>
            <a:lvl3pPr marL="0" indent="0" algn="ctr">
              <a:lnSpc>
                <a:spcPct val="100000"/>
              </a:lnSpc>
              <a:spcBef>
                <a:spcPts val="0"/>
              </a:spcBef>
              <a:buSzTx/>
              <a:buNone/>
              <a:defRPr sz="3800"/>
            </a:lvl3pPr>
            <a:lvl4pPr marL="0" indent="0" algn="ctr">
              <a:lnSpc>
                <a:spcPct val="100000"/>
              </a:lnSpc>
              <a:spcBef>
                <a:spcPts val="0"/>
              </a:spcBef>
              <a:buSzTx/>
              <a:buNone/>
              <a:defRPr sz="3800"/>
            </a:lvl4pPr>
            <a:lvl5pPr marL="0" indent="0" algn="ctr">
              <a:lnSpc>
                <a:spcPct val="100000"/>
              </a:lnSpc>
              <a:spcBef>
                <a:spcPts val="0"/>
              </a:spcBef>
              <a:buSzTx/>
              <a:buNone/>
              <a:defRPr sz="3800"/>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bg>
      <p:bgPr>
        <a:solidFill>
          <a:srgbClr val="FFFFFF"/>
        </a:solidFill>
      </p:bgPr>
    </p:bg>
    <p:spTree>
      <p:nvGrpSpPr>
        <p:cNvPr id="1" name=""/>
        <p:cNvGrpSpPr/>
        <p:nvPr/>
      </p:nvGrpSpPr>
      <p:grpSpPr>
        <a:xfrm>
          <a:off x="0" y="0"/>
          <a:ext cx="0" cy="0"/>
          <a:chOff x="0" y="0"/>
          <a:chExt cx="0" cy="0"/>
        </a:xfrm>
      </p:grpSpPr>
      <p:sp>
        <p:nvSpPr>
          <p:cNvPr id="180" name="Rectangle"/>
          <p:cNvSpPr/>
          <p:nvPr/>
        </p:nvSpPr>
        <p:spPr>
          <a:xfrm>
            <a:off x="-12700" y="190500"/>
            <a:ext cx="13030200" cy="858392"/>
          </a:xfrm>
          <a:prstGeom prst="rect">
            <a:avLst/>
          </a:prstGeom>
          <a:solidFill>
            <a:srgbClr val="DCDEE0"/>
          </a:solidFill>
          <a:ln w="12700">
            <a:miter lim="400000"/>
          </a:ln>
        </p:spPr>
        <p:txBody>
          <a:bodyPr lIns="50800" tIns="50800" rIns="50800" bIns="50800" anchor="ctr"/>
          <a:lstStyle/>
          <a:p>
            <a:pPr>
              <a:defRPr sz="2400">
                <a:solidFill>
                  <a:srgbClr val="FFFFFF"/>
                </a:solidFill>
                <a:latin typeface="Helvetica Light"/>
                <a:ea typeface="Helvetica Light"/>
                <a:cs typeface="Helvetica Light"/>
                <a:sym typeface="Helvetica Light"/>
              </a:defRPr>
            </a:pPr>
          </a:p>
        </p:txBody>
      </p:sp>
      <p:sp>
        <p:nvSpPr>
          <p:cNvPr id="181" name="Title Text"/>
          <p:cNvSpPr txBox="1"/>
          <p:nvPr>
            <p:ph type="title"/>
          </p:nvPr>
        </p:nvSpPr>
        <p:spPr>
          <a:xfrm>
            <a:off x="252487" y="203200"/>
            <a:ext cx="12499827" cy="858392"/>
          </a:xfrm>
          <a:prstGeom prst="rect">
            <a:avLst/>
          </a:prstGeom>
        </p:spPr>
        <p:txBody>
          <a:bodyPr>
            <a:normAutofit fontScale="100000" lnSpcReduction="0"/>
          </a:bodyPr>
          <a:lstStyle>
            <a:lvl1pPr algn="l">
              <a:defRPr cap="none" sz="5000">
                <a:solidFill>
                  <a:srgbClr val="000000"/>
                </a:solidFill>
                <a:latin typeface="Helvetica"/>
                <a:ea typeface="Helvetica"/>
                <a:cs typeface="Helvetica"/>
                <a:sym typeface="Helvetica"/>
              </a:defRPr>
            </a:lvl1pPr>
          </a:lstStyle>
          <a:p>
            <a:pPr/>
            <a:r>
              <a:t>Title Text</a:t>
            </a:r>
          </a:p>
        </p:txBody>
      </p:sp>
      <p:sp>
        <p:nvSpPr>
          <p:cNvPr id="182" name="Body Level One…"/>
          <p:cNvSpPr txBox="1"/>
          <p:nvPr>
            <p:ph type="body" idx="1"/>
          </p:nvPr>
        </p:nvSpPr>
        <p:spPr>
          <a:xfrm>
            <a:off x="267592" y="1353542"/>
            <a:ext cx="12469615" cy="8192146"/>
          </a:xfrm>
          <a:prstGeom prst="rect">
            <a:avLst/>
          </a:prstGeom>
        </p:spPr>
        <p:txBody>
          <a:bodyPr>
            <a:normAutofit fontScale="100000" lnSpcReduction="0"/>
          </a:bodyPr>
          <a:lstStyle>
            <a:lvl1pPr marL="192881" indent="-192881" defTabSz="457200">
              <a:lnSpc>
                <a:spcPct val="100000"/>
              </a:lnSpc>
              <a:spcBef>
                <a:spcPts val="1000"/>
              </a:spcBef>
              <a:buClrTx/>
              <a:buSzPct val="100000"/>
              <a:defRPr sz="2700">
                <a:solidFill>
                  <a:srgbClr val="000000"/>
                </a:solidFill>
                <a:latin typeface="Helvetica"/>
                <a:ea typeface="Helvetica"/>
                <a:cs typeface="Helvetica"/>
                <a:sym typeface="Helvetica"/>
              </a:defRPr>
            </a:lvl1pPr>
            <a:lvl2pPr marL="545703" indent="-291703" defTabSz="457200">
              <a:lnSpc>
                <a:spcPct val="100000"/>
              </a:lnSpc>
              <a:spcBef>
                <a:spcPts val="1000"/>
              </a:spcBef>
              <a:buClrTx/>
              <a:buSzPct val="100000"/>
              <a:defRPr sz="2700">
                <a:solidFill>
                  <a:srgbClr val="000000"/>
                </a:solidFill>
                <a:latin typeface="Helvetica"/>
                <a:ea typeface="Helvetica"/>
                <a:cs typeface="Helvetica"/>
                <a:sym typeface="Helvetica"/>
              </a:defRPr>
            </a:lvl2pPr>
            <a:lvl3pPr marL="1058333" indent="-296333" defTabSz="457200">
              <a:lnSpc>
                <a:spcPct val="100000"/>
              </a:lnSpc>
              <a:spcBef>
                <a:spcPts val="1000"/>
              </a:spcBef>
              <a:buClrTx/>
              <a:buSzPct val="100000"/>
              <a:defRPr sz="2800">
                <a:solidFill>
                  <a:srgbClr val="000000"/>
                </a:solidFill>
                <a:latin typeface="Helvetica"/>
                <a:ea typeface="Helvetica"/>
                <a:cs typeface="Helvetica"/>
                <a:sym typeface="Helvetica"/>
              </a:defRPr>
            </a:lvl3pPr>
            <a:lvl4pPr marL="1287638" indent="-271638" defTabSz="457200">
              <a:lnSpc>
                <a:spcPct val="100000"/>
              </a:lnSpc>
              <a:spcBef>
                <a:spcPts val="1000"/>
              </a:spcBef>
              <a:buClrTx/>
              <a:buSzPct val="100000"/>
              <a:defRPr sz="2400">
                <a:solidFill>
                  <a:srgbClr val="000000"/>
                </a:solidFill>
                <a:latin typeface="Helvetica"/>
                <a:ea typeface="Helvetica"/>
                <a:cs typeface="Helvetica"/>
                <a:sym typeface="Helvetica"/>
              </a:defRPr>
            </a:lvl4pPr>
            <a:lvl5pPr marL="1516944" indent="-246944" defTabSz="457200">
              <a:lnSpc>
                <a:spcPct val="100000"/>
              </a:lnSpc>
              <a:spcBef>
                <a:spcPts val="1000"/>
              </a:spcBef>
              <a:buClrTx/>
              <a:buSzPct val="75000"/>
              <a:defRPr sz="2000">
                <a:solidFill>
                  <a:srgbClr val="000000"/>
                </a:solidFill>
                <a:latin typeface="Helvetica"/>
                <a:ea typeface="Helvetica"/>
                <a:cs typeface="Helvetica"/>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183" name="Slide Number"/>
          <p:cNvSpPr txBox="1"/>
          <p:nvPr>
            <p:ph type="sldNum" sz="quarter" idx="2"/>
          </p:nvPr>
        </p:nvSpPr>
        <p:spPr>
          <a:xfrm>
            <a:off x="6311798" y="9251950"/>
            <a:ext cx="368504" cy="381000"/>
          </a:xfrm>
          <a:prstGeom prst="rect">
            <a:avLst/>
          </a:prstGeom>
        </p:spPr>
        <p:txBody>
          <a:bodyPr>
            <a:normAutofit fontScale="100000" lnSpcReduction="0"/>
          </a:bodyPr>
          <a:lstStyle>
            <a:lvl1pPr>
              <a:defRPr>
                <a:solidFill>
                  <a:srgbClr val="000000"/>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 Photo - Dark">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0" name="Image"/>
          <p:cNvSpPr/>
          <p:nvPr>
            <p:ph type="pic" idx="21"/>
          </p:nvPr>
        </p:nvSpPr>
        <p:spPr>
          <a:xfrm>
            <a:off x="1308101" y="520687"/>
            <a:ext cx="10388602" cy="5880853"/>
          </a:xfrm>
          <a:prstGeom prst="rect">
            <a:avLst/>
          </a:prstGeom>
        </p:spPr>
        <p:txBody>
          <a:bodyPr lIns="91439" tIns="45719" rIns="91439" bIns="45719" anchor="t"/>
          <a:lstStyle/>
          <a:p>
            <a:pPr/>
          </a:p>
        </p:txBody>
      </p:sp>
      <p:sp>
        <p:nvSpPr>
          <p:cNvPr id="31" name="Title Text"/>
          <p:cNvSpPr txBox="1"/>
          <p:nvPr>
            <p:ph type="title"/>
          </p:nvPr>
        </p:nvSpPr>
        <p:spPr>
          <a:xfrm>
            <a:off x="355600" y="6832600"/>
            <a:ext cx="12293600" cy="1257300"/>
          </a:xfrm>
          <a:prstGeom prst="rect">
            <a:avLst/>
          </a:prstGeom>
        </p:spPr>
        <p:txBody>
          <a:bodyPr anchor="b"/>
          <a:lstStyle/>
          <a:p>
            <a:pPr/>
            <a:r>
              <a:t>Title Text</a:t>
            </a:r>
          </a:p>
        </p:txBody>
      </p:sp>
      <p:sp>
        <p:nvSpPr>
          <p:cNvPr id="32" name="Body Level One…"/>
          <p:cNvSpPr txBox="1"/>
          <p:nvPr>
            <p:ph type="body" sz="quarter" idx="1"/>
          </p:nvPr>
        </p:nvSpPr>
        <p:spPr>
          <a:xfrm>
            <a:off x="355600" y="8077200"/>
            <a:ext cx="12293600" cy="1206500"/>
          </a:xfrm>
          <a:prstGeom prst="rect">
            <a:avLst/>
          </a:prstGeom>
        </p:spPr>
        <p:txBody>
          <a:bodyPr anchor="t"/>
          <a:lstStyle>
            <a:lvl1pPr marL="0" indent="0" algn="ctr">
              <a:lnSpc>
                <a:spcPct val="100000"/>
              </a:lnSpc>
              <a:spcBef>
                <a:spcPts val="0"/>
              </a:spcBef>
              <a:buSzTx/>
              <a:buNone/>
              <a:defRPr sz="3800"/>
            </a:lvl1pPr>
            <a:lvl2pPr marL="0" indent="0" algn="ctr">
              <a:lnSpc>
                <a:spcPct val="100000"/>
              </a:lnSpc>
              <a:spcBef>
                <a:spcPts val="0"/>
              </a:spcBef>
              <a:buSzTx/>
              <a:buNone/>
              <a:defRPr sz="3800"/>
            </a:lvl2pPr>
            <a:lvl3pPr marL="0" indent="0" algn="ctr">
              <a:lnSpc>
                <a:spcPct val="100000"/>
              </a:lnSpc>
              <a:spcBef>
                <a:spcPts val="0"/>
              </a:spcBef>
              <a:buSzTx/>
              <a:buNone/>
              <a:defRPr sz="3800"/>
            </a:lvl3pPr>
            <a:lvl4pPr marL="0" indent="0" algn="ctr">
              <a:lnSpc>
                <a:spcPct val="100000"/>
              </a:lnSpc>
              <a:spcBef>
                <a:spcPts val="0"/>
              </a:spcBef>
              <a:buSzTx/>
              <a:buNone/>
              <a:defRPr sz="3800"/>
            </a:lvl4pPr>
            <a:lvl5pPr marL="0" indent="0" algn="ctr">
              <a:lnSpc>
                <a:spcPct val="100000"/>
              </a:lnSpc>
              <a:spcBef>
                <a:spcPts val="0"/>
              </a:spcBef>
              <a:buSzTx/>
              <a:buNone/>
              <a:defRPr sz="3800"/>
            </a:lvl5pPr>
          </a:lstStyle>
          <a:p>
            <a:pPr/>
            <a:r>
              <a:t>Body Level One</a:t>
            </a:r>
          </a:p>
          <a:p>
            <a:pPr lvl="1"/>
            <a:r>
              <a:t>Body Level Two</a:t>
            </a:r>
          </a:p>
          <a:p>
            <a:pPr lvl="2"/>
            <a:r>
              <a:t>Body Level Three</a:t>
            </a:r>
          </a:p>
          <a:p>
            <a:pPr lvl="3"/>
            <a:r>
              <a:t>Body Level Four</a:t>
            </a:r>
          </a:p>
          <a:p>
            <a:pPr lvl="4"/>
            <a:r>
              <a:t>Body Level Five</a:t>
            </a:r>
          </a:p>
        </p:txBody>
      </p:sp>
      <p:sp>
        <p:nvSpPr>
          <p:cNvPr id="33" name="Slide Number"/>
          <p:cNvSpPr txBox="1"/>
          <p:nvPr>
            <p:ph type="sldNum" sz="quarter" idx="2"/>
          </p:nvPr>
        </p:nvSpPr>
        <p:spPr>
          <a:prstGeom prst="rect">
            <a:avLst/>
          </a:prstGeom>
        </p:spPr>
        <p:txBody>
          <a:bodyPr/>
          <a:lstStyle>
            <a:lvl1pPr>
              <a:defRPr>
                <a:solidFill>
                  <a:srgbClr val="232323"/>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0" name="Title Text"/>
          <p:cNvSpPr txBox="1"/>
          <p:nvPr>
            <p:ph type="title"/>
          </p:nvPr>
        </p:nvSpPr>
        <p:spPr>
          <a:prstGeom prst="rect">
            <a:avLst/>
          </a:prstGeom>
        </p:spPr>
        <p:txBody>
          <a:bodyPr/>
          <a:lstStyle/>
          <a:p>
            <a:pPr/>
            <a:r>
              <a:t>Title Text</a:t>
            </a:r>
          </a:p>
        </p:txBody>
      </p:sp>
      <p:sp>
        <p:nvSpPr>
          <p:cNvPr id="41" name="Body Level One…"/>
          <p:cNvSpPr txBox="1"/>
          <p:nvPr>
            <p:ph type="body" idx="1"/>
          </p:nvPr>
        </p:nvSpPr>
        <p:spPr>
          <a:xfrm>
            <a:off x="355600" y="3187700"/>
            <a:ext cx="12293600" cy="5842000"/>
          </a:xfrm>
          <a:prstGeom prst="rect">
            <a:avLst/>
          </a:prstGeom>
        </p:spPr>
        <p:txBody>
          <a:bodyPr/>
          <a:lstStyle>
            <a:lvl1pPr>
              <a:lnSpc>
                <a:spcPct val="100000"/>
              </a:lnSpc>
              <a:defRPr sz="3800"/>
            </a:lvl1pPr>
            <a:lvl2pPr>
              <a:lnSpc>
                <a:spcPct val="100000"/>
              </a:lnSpc>
              <a:spcBef>
                <a:spcPts val="400"/>
              </a:spcBef>
              <a:buSzPct val="66000"/>
              <a:buFont typeface="Lucida Grande"/>
              <a:buChar char="‣"/>
              <a:defRPr sz="2900"/>
            </a:lvl2pPr>
            <a:lvl3pPr>
              <a:lnSpc>
                <a:spcPct val="100000"/>
              </a:lnSpc>
              <a:spcBef>
                <a:spcPts val="500"/>
              </a:spcBef>
              <a:buChar char="-"/>
              <a:defRPr sz="2400"/>
            </a:lvl3pPr>
            <a:lvl4pPr>
              <a:lnSpc>
                <a:spcPct val="100000"/>
              </a:lnSpc>
              <a:defRPr sz="3800"/>
            </a:lvl4pPr>
            <a:lvl5pPr>
              <a:lnSpc>
                <a:spcPct val="100000"/>
              </a:lnSpc>
              <a:defRPr sz="3800"/>
            </a:lvl5pPr>
          </a:lstStyle>
          <a:p>
            <a:pPr/>
            <a:r>
              <a:t>Body Level One</a:t>
            </a:r>
          </a:p>
          <a:p>
            <a:pPr lvl="1"/>
            <a:r>
              <a:t>Body Level Two</a:t>
            </a:r>
          </a:p>
          <a:p>
            <a:pPr lvl="2"/>
            <a:r>
              <a:t>Body Level Three</a:t>
            </a:r>
          </a:p>
          <a:p>
            <a:pPr lvl="3"/>
            <a:r>
              <a:t>Body Level Four</a:t>
            </a:r>
          </a:p>
          <a:p>
            <a:pPr lvl="4"/>
            <a:r>
              <a:t>Body Level Five</a:t>
            </a:r>
          </a:p>
        </p:txBody>
      </p:sp>
      <p:sp>
        <p:nvSpPr>
          <p:cNvPr id="4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49" name="Title Text"/>
          <p:cNvSpPr txBox="1"/>
          <p:nvPr>
            <p:ph type="title"/>
          </p:nvPr>
        </p:nvSpPr>
        <p:spPr>
          <a:prstGeom prst="rect">
            <a:avLst/>
          </a:prstGeom>
        </p:spPr>
        <p:txBody>
          <a:bodyPr/>
          <a:lstStyle/>
          <a:p>
            <a:pPr/>
            <a:r>
              <a:t>Title Text</a:t>
            </a:r>
          </a:p>
        </p:txBody>
      </p:sp>
      <p:sp>
        <p:nvSpPr>
          <p:cNvPr id="50" name="Body Level One…"/>
          <p:cNvSpPr txBox="1"/>
          <p:nvPr>
            <p:ph type="body" idx="1"/>
          </p:nvPr>
        </p:nvSpPr>
        <p:spPr>
          <a:xfrm>
            <a:off x="355600" y="3187700"/>
            <a:ext cx="12293600" cy="5842000"/>
          </a:xfrm>
          <a:prstGeom prst="rect">
            <a:avLst/>
          </a:prstGeom>
        </p:spPr>
        <p:txBody>
          <a:bodyPr numCol="2" spcCol="614680" anchor="t"/>
          <a:lstStyle>
            <a:lvl1pPr>
              <a:lnSpc>
                <a:spcPct val="100000"/>
              </a:lnSpc>
              <a:defRPr sz="3800">
                <a:solidFill>
                  <a:srgbClr val="535353"/>
                </a:solidFill>
              </a:defRPr>
            </a:lvl1pPr>
            <a:lvl2pPr>
              <a:lnSpc>
                <a:spcPct val="100000"/>
              </a:lnSpc>
              <a:defRPr sz="3800">
                <a:solidFill>
                  <a:srgbClr val="535353"/>
                </a:solidFill>
              </a:defRPr>
            </a:lvl2pPr>
            <a:lvl3pPr>
              <a:lnSpc>
                <a:spcPct val="100000"/>
              </a:lnSpc>
              <a:defRPr sz="3800">
                <a:solidFill>
                  <a:srgbClr val="535353"/>
                </a:solidFill>
              </a:defRPr>
            </a:lvl3pPr>
            <a:lvl4pPr>
              <a:lnSpc>
                <a:spcPct val="100000"/>
              </a:lnSpc>
              <a:defRPr sz="3800">
                <a:solidFill>
                  <a:srgbClr val="535353"/>
                </a:solidFill>
              </a:defRPr>
            </a:lvl4pPr>
            <a:lvl5pPr>
              <a:lnSpc>
                <a:spcPct val="100000"/>
              </a:lnSpc>
              <a:defRPr sz="3800">
                <a:solidFill>
                  <a:srgbClr val="535353"/>
                </a:solidFill>
              </a:defRPr>
            </a:lvl5pPr>
          </a:lstStyle>
          <a:p>
            <a:pPr/>
            <a:r>
              <a:t>Body Level One</a:t>
            </a:r>
          </a:p>
          <a:p>
            <a:pPr lvl="1"/>
            <a:r>
              <a:t>Body Level Two</a:t>
            </a:r>
          </a:p>
          <a:p>
            <a:pPr lvl="2"/>
            <a:r>
              <a:t>Body Level Three</a:t>
            </a:r>
          </a:p>
          <a:p>
            <a:pPr lvl="3"/>
            <a:r>
              <a:t>Body Level Four</a:t>
            </a:r>
          </a:p>
          <a:p>
            <a:pPr lvl="4"/>
            <a:r>
              <a:t>Body Level Five</a:t>
            </a:r>
          </a:p>
        </p:txBody>
      </p:sp>
      <p:sp>
        <p:nvSpPr>
          <p:cNvPr id="5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8"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5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6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 Dark">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3" name="Slide Number"/>
          <p:cNvSpPr txBox="1"/>
          <p:nvPr>
            <p:ph type="sldNum" sz="quarter" idx="2"/>
          </p:nvPr>
        </p:nvSpPr>
        <p:spPr>
          <a:prstGeom prst="rect">
            <a:avLst/>
          </a:prstGeom>
        </p:spPr>
        <p:txBody>
          <a:bodyPr/>
          <a:lstStyle>
            <a:lvl1pPr>
              <a:defRPr>
                <a:solidFill>
                  <a:srgbClr val="232323"/>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80" name="Title Text"/>
          <p:cNvSpPr txBox="1"/>
          <p:nvPr>
            <p:ph type="title"/>
          </p:nvPr>
        </p:nvSpPr>
        <p:spPr>
          <a:prstGeom prst="rect">
            <a:avLst/>
          </a:prstGeom>
        </p:spPr>
        <p:txBody>
          <a:bodyPr/>
          <a:lstStyle/>
          <a:p>
            <a:pPr/>
            <a:r>
              <a:t>Title Text</a:t>
            </a:r>
          </a:p>
        </p:txBody>
      </p:sp>
      <p:sp>
        <p:nvSpPr>
          <p:cNvPr id="8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 Id="rId17" Type="http://schemas.openxmlformats.org/officeDocument/2006/relationships/slideLayout" Target="../slideLayouts/slideLayout15.xml"/><Relationship Id="rId18" Type="http://schemas.openxmlformats.org/officeDocument/2006/relationships/slideLayout" Target="../slideLayouts/slideLayout16.xml"/><Relationship Id="rId19" Type="http://schemas.openxmlformats.org/officeDocument/2006/relationships/slideLayout" Target="../slideLayouts/slideLayout17.xml"/><Relationship Id="rId20" Type="http://schemas.openxmlformats.org/officeDocument/2006/relationships/slideLayout" Target="../slideLayouts/slideLayout18.xml"/><Relationship Id="rId21" Type="http://schemas.openxmlformats.org/officeDocument/2006/relationships/slideLayout" Target="../slideLayouts/slideLayout19.xml"/><Relationship Id="rId22"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Body Level One…"/>
          <p:cNvSpPr txBox="1"/>
          <p:nvPr>
            <p:ph type="body" idx="1"/>
          </p:nvPr>
        </p:nvSpPr>
        <p:spPr>
          <a:xfrm>
            <a:off x="355600" y="254000"/>
            <a:ext cx="12293600" cy="92329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r>
              <a:t>Body Level One</a:t>
            </a:r>
          </a:p>
          <a:p>
            <a:pPr lvl="1"/>
            <a:r>
              <a:t>Body Level Two</a:t>
            </a:r>
          </a:p>
          <a:p>
            <a:pPr lvl="2"/>
            <a:r>
              <a:t>Body Level Three</a:t>
            </a:r>
          </a:p>
          <a:p>
            <a:pPr lvl="3"/>
            <a:r>
              <a:t>Body Level Four</a:t>
            </a:r>
          </a:p>
          <a:p>
            <a:pPr lvl="4"/>
            <a:r>
              <a:t>Body Level Five</a:t>
            </a:r>
          </a:p>
        </p:txBody>
      </p:sp>
      <p:sp>
        <p:nvSpPr>
          <p:cNvPr id="3" name="Title Text"/>
          <p:cNvSpPr txBox="1"/>
          <p:nvPr>
            <p:ph type="title"/>
          </p:nvPr>
        </p:nvSpPr>
        <p:spPr>
          <a:xfrm>
            <a:off x="355600" y="254000"/>
            <a:ext cx="12293600" cy="2438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r>
              <a:t>Title Text</a:t>
            </a:r>
          </a:p>
        </p:txBody>
      </p:sp>
      <p:sp>
        <p:nvSpPr>
          <p:cNvPr id="4" name="Slide Number"/>
          <p:cNvSpPr txBox="1"/>
          <p:nvPr>
            <p:ph type="sldNum" sz="quarter" idx="2"/>
          </p:nvPr>
        </p:nvSpPr>
        <p:spPr>
          <a:xfrm>
            <a:off x="6324600" y="9271000"/>
            <a:ext cx="342900" cy="355600"/>
          </a:xfrm>
          <a:prstGeom prst="rect">
            <a:avLst/>
          </a:prstGeom>
          <a:ln w="12700">
            <a:miter lim="400000"/>
          </a:ln>
        </p:spPr>
        <p:txBody>
          <a:bodyPr wrap="none" lIns="50800" tIns="50800" rIns="50800" bIns="50800">
            <a:spAutoFit/>
          </a:bodyPr>
          <a:lstStyle>
            <a:lvl1pPr>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Lst>
  <p:transition xmlns:p14="http://schemas.microsoft.com/office/powerpoint/2010/main" spd="med" advClick="1"/>
  <p:txStyles>
    <p:titleStyle>
      <a:lvl1pPr marL="0" marR="0" indent="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1pPr>
      <a:lvl2pPr marL="0" marR="0" indent="22860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2pPr>
      <a:lvl3pPr marL="0" marR="0" indent="45720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3pPr>
      <a:lvl4pPr marL="0" marR="0" indent="68580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4pPr>
      <a:lvl5pPr marL="0" marR="0" indent="91440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5pPr>
      <a:lvl6pPr marL="0" marR="0" indent="114300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6pPr>
      <a:lvl7pPr marL="0" marR="0" indent="137160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7pPr>
      <a:lvl8pPr marL="0" marR="0" indent="160020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8pPr>
      <a:lvl9pPr marL="0" marR="0" indent="1828800" algn="ctr" defTabSz="584200" rtl="0" latinLnBrk="0">
        <a:lnSpc>
          <a:spcPct val="100000"/>
        </a:lnSpc>
        <a:spcBef>
          <a:spcPts val="0"/>
        </a:spcBef>
        <a:spcAft>
          <a:spcPts val="0"/>
        </a:spcAft>
        <a:buClrTx/>
        <a:buSzTx/>
        <a:buFontTx/>
        <a:buNone/>
        <a:tabLst/>
        <a:defRPr b="0" baseline="0" cap="all" i="0" spc="0" strike="noStrike" sz="7200" u="none">
          <a:solidFill>
            <a:srgbClr val="535353"/>
          </a:solidFill>
          <a:uFillTx/>
          <a:latin typeface="+mn-lt"/>
          <a:ea typeface="+mn-ea"/>
          <a:cs typeface="+mn-cs"/>
          <a:sym typeface="Gill Sans Light"/>
        </a:defRPr>
      </a:lvl9pPr>
    </p:titleStyle>
    <p:bodyStyle>
      <a:lvl1pPr marL="304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1pPr>
      <a:lvl2pPr marL="685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2pPr>
      <a:lvl3pPr marL="1066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3pPr>
      <a:lvl4pPr marL="1447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4pPr>
      <a:lvl5pPr marL="1828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5pPr>
      <a:lvl6pPr marL="2209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6pPr>
      <a:lvl7pPr marL="2590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7pPr>
      <a:lvl8pPr marL="2971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8pPr>
      <a:lvl9pPr marL="3352800" marR="0" indent="-304800" algn="l" defTabSz="584200" rtl="0" latinLnBrk="0">
        <a:lnSpc>
          <a:spcPct val="120000"/>
        </a:lnSpc>
        <a:spcBef>
          <a:spcPts val="3800"/>
        </a:spcBef>
        <a:spcAft>
          <a:spcPts val="0"/>
        </a:spcAft>
        <a:buClr>
          <a:srgbClr val="535353"/>
        </a:buClr>
        <a:buSzPct val="82000"/>
        <a:buFontTx/>
        <a:buChar char="•"/>
        <a:tabLst/>
        <a:defRPr b="0" baseline="0" cap="none" i="0" spc="0" strike="noStrike" sz="4600" u="none">
          <a:solidFill>
            <a:srgbClr val="525252"/>
          </a:solidFill>
          <a:uFillTx/>
          <a:latin typeface="+mn-lt"/>
          <a:ea typeface="+mn-ea"/>
          <a:cs typeface="+mn-cs"/>
          <a:sym typeface="Gill Sans Light"/>
        </a:defRPr>
      </a:lvl9pPr>
    </p:bodyStyle>
    <p:otherStyle>
      <a:lvl1pPr marL="0" marR="0" indent="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1pPr>
      <a:lvl2pPr marL="0" marR="0" indent="22860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2pPr>
      <a:lvl3pPr marL="0" marR="0" indent="45720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3pPr>
      <a:lvl4pPr marL="0" marR="0" indent="68580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4pPr>
      <a:lvl5pPr marL="0" marR="0" indent="91440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5pPr>
      <a:lvl6pPr marL="0" marR="0" indent="114300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6pPr>
      <a:lvl7pPr marL="0" marR="0" indent="137160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7pPr>
      <a:lvl8pPr marL="0" marR="0" indent="160020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8pPr>
      <a:lvl9pPr marL="0" marR="0" indent="1828800" algn="ctr" defTabSz="58420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Gill Sans Ligh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cazabetremy.fr/Teaching/Internships/Internships.html"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2.png"/><Relationship Id="rId3" Type="http://schemas.openxmlformats.org/officeDocument/2006/relationships/image" Target="../media/image33.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4.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5.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6.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7.png"/><Relationship Id="rId3" Type="http://schemas.openxmlformats.org/officeDocument/2006/relationships/image" Target="../media/image38.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9.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eg"/><Relationship Id="rId3" Type="http://schemas.openxmlformats.org/officeDocument/2006/relationships/image" Target="../media/image40.png"/><Relationship Id="rId4" Type="http://schemas.openxmlformats.org/officeDocument/2006/relationships/image" Target="../media/image1.tif"/><Relationship Id="rId5" Type="http://schemas.openxmlformats.org/officeDocument/2006/relationships/image" Target="../media/image41.png"/><Relationship Id="rId6" Type="http://schemas.openxmlformats.org/officeDocument/2006/relationships/image" Target="../media/image42.png"/><Relationship Id="rId7" Type="http://schemas.openxmlformats.org/officeDocument/2006/relationships/image" Target="../media/image43.png"/><Relationship Id="rId8" Type="http://schemas.openxmlformats.org/officeDocument/2006/relationships/image" Target="../media/image44.png"/><Relationship Id="rId9" Type="http://schemas.openxmlformats.org/officeDocument/2006/relationships/image" Target="../media/image45.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6.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7.png"/><Relationship Id="rId3" Type="http://schemas.openxmlformats.org/officeDocument/2006/relationships/image" Target="../media/image48.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9.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0.png"/><Relationship Id="rId3" Type="http://schemas.openxmlformats.org/officeDocument/2006/relationships/image" Target="../media/image51.png"/><Relationship Id="rId4" Type="http://schemas.openxmlformats.org/officeDocument/2006/relationships/image" Target="../media/image52.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3.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jpeg"/><Relationship Id="rId3" Type="http://schemas.openxmlformats.org/officeDocument/2006/relationships/image" Target="../media/image54.png"/><Relationship Id="rId4" Type="http://schemas.openxmlformats.org/officeDocument/2006/relationships/image" Target="../media/image55.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6.png"/><Relationship Id="rId3" Type="http://schemas.openxmlformats.org/officeDocument/2006/relationships/image" Target="../media/image57.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tif"/><Relationship Id="rId3" Type="http://schemas.openxmlformats.org/officeDocument/2006/relationships/image" Target="../media/image58.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9.pn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tif"/><Relationship Id="rId3" Type="http://schemas.openxmlformats.org/officeDocument/2006/relationships/image" Target="../media/image60.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1.png"/><Relationship Id="rId3" Type="http://schemas.openxmlformats.org/officeDocument/2006/relationships/image" Target="../media/image62.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3.png"/><Relationship Id="rId3" Type="http://schemas.openxmlformats.org/officeDocument/2006/relationships/image" Target="../media/image64.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5.png"/><Relationship Id="rId3" Type="http://schemas.openxmlformats.org/officeDocument/2006/relationships/image" Target="../media/image66.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2.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tif"/><Relationship Id="rId3" Type="http://schemas.openxmlformats.org/officeDocument/2006/relationships/image" Target="../media/image67.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8.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9.png"/><Relationship Id="rId3" Type="http://schemas.openxmlformats.org/officeDocument/2006/relationships/image" Target="../media/image70.png"/></Relationships>

</file>

<file path=ppt/slides/_rels/slide4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tif"/><Relationship Id="rId3" Type="http://schemas.openxmlformats.org/officeDocument/2006/relationships/image" Target="../media/image71.png"/><Relationship Id="rId4" Type="http://schemas.openxmlformats.org/officeDocument/2006/relationships/image" Target="../media/image70.png"/></Relationships>

</file>

<file path=ppt/slides/_rels/slide47.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jpeg"/><Relationship Id="rId3" Type="http://schemas.openxmlformats.org/officeDocument/2006/relationships/image" Target="../media/image69.png"/><Relationship Id="rId4" Type="http://schemas.openxmlformats.org/officeDocument/2006/relationships/image" Target="../media/image68.png"/></Relationships>

</file>

<file path=ppt/slides/_rels/slide48.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jpeg"/><Relationship Id="rId3" Type="http://schemas.openxmlformats.org/officeDocument/2006/relationships/image" Target="../media/image72.png"/></Relationships>

</file>

<file path=ppt/slides/_rels/slide4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3.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jpeg"/><Relationship Id="rId3" Type="http://schemas.openxmlformats.org/officeDocument/2006/relationships/image" Target="../media/image69.png"/><Relationship Id="rId4" Type="http://schemas.openxmlformats.org/officeDocument/2006/relationships/image" Target="../media/image73.png"/></Relationships>

</file>

<file path=ppt/slides/_rels/slide5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tif"/><Relationship Id="rId3" Type="http://schemas.openxmlformats.org/officeDocument/2006/relationships/image" Target="../media/image74.png"/><Relationship Id="rId4" Type="http://schemas.openxmlformats.org/officeDocument/2006/relationships/image" Target="../media/image75.png"/></Relationships>

</file>

<file path=ppt/slides/_rels/slide5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tif"/><Relationship Id="rId3" Type="http://schemas.openxmlformats.org/officeDocument/2006/relationships/image" Target="../media/image76.png"/></Relationships>

</file>

<file path=ppt/slides/_rels/slide53.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5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7.png"/><Relationship Id="rId3" Type="http://schemas.openxmlformats.org/officeDocument/2006/relationships/image" Target="../media/image78.png"/><Relationship Id="rId4" Type="http://schemas.openxmlformats.org/officeDocument/2006/relationships/image" Target="../media/image79.png"/></Relationships>

</file>

<file path=ppt/slides/_rels/slide5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0.png"/><Relationship Id="rId3" Type="http://schemas.openxmlformats.org/officeDocument/2006/relationships/image" Target="../media/image81.png"/><Relationship Id="rId4" Type="http://schemas.openxmlformats.org/officeDocument/2006/relationships/image" Target="../media/image82.png"/></Relationships>

</file>

<file path=ppt/slides/_rels/slide5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3.png"/><Relationship Id="rId3" Type="http://schemas.openxmlformats.org/officeDocument/2006/relationships/image" Target="../media/image84.png"/><Relationship Id="rId4" Type="http://schemas.openxmlformats.org/officeDocument/2006/relationships/image" Target="../media/image85.png"/><Relationship Id="rId5" Type="http://schemas.openxmlformats.org/officeDocument/2006/relationships/image" Target="../media/image86.png"/></Relationships>

</file>

<file path=ppt/slides/_rels/slide5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7.png"/></Relationships>

</file>

<file path=ppt/slides/_rels/slide59.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2.png"/></Relationships>

</file>

<file path=ppt/slides/_rels/slide6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eg"/><Relationship Id="rId3" Type="http://schemas.openxmlformats.org/officeDocument/2006/relationships/image" Target="../media/image88.png"/><Relationship Id="rId4" Type="http://schemas.openxmlformats.org/officeDocument/2006/relationships/image" Target="../media/image89.png"/><Relationship Id="rId5" Type="http://schemas.openxmlformats.org/officeDocument/2006/relationships/image" Target="../media/image90.png"/><Relationship Id="rId6" Type="http://schemas.openxmlformats.org/officeDocument/2006/relationships/image" Target="../media/image91.png"/></Relationships>

</file>

<file path=ppt/slides/_rels/slide63.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jpeg"/><Relationship Id="rId3" Type="http://schemas.openxmlformats.org/officeDocument/2006/relationships/image" Target="../media/image92.png"/><Relationship Id="rId4" Type="http://schemas.openxmlformats.org/officeDocument/2006/relationships/image" Target="../media/image93.png"/></Relationships>

</file>

<file path=ppt/slides/_rels/slide64.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jpeg"/><Relationship Id="rId3" Type="http://schemas.openxmlformats.org/officeDocument/2006/relationships/image" Target="../media/image94.png"/><Relationship Id="rId4" Type="http://schemas.openxmlformats.org/officeDocument/2006/relationships/image" Target="../media/image95.png"/></Relationships>

</file>

<file path=ppt/slides/_rels/slide65.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jpeg"/><Relationship Id="rId3" Type="http://schemas.openxmlformats.org/officeDocument/2006/relationships/image" Target="../media/image94.png"/><Relationship Id="rId4" Type="http://schemas.openxmlformats.org/officeDocument/2006/relationships/image" Target="../media/image96.png"/></Relationships>

</file>

<file path=ppt/slides/_rels/slide66.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jpeg"/></Relationships>

</file>

<file path=ppt/slides/_rels/slide67.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jpeg"/><Relationship Id="rId3" Type="http://schemas.openxmlformats.org/officeDocument/2006/relationships/image" Target="../media/image97.png"/></Relationships>

</file>

<file path=ppt/slides/_rels/slide6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8.png"/><Relationship Id="rId3" Type="http://schemas.openxmlformats.org/officeDocument/2006/relationships/image" Target="../media/image99.png"/></Relationships>

</file>

<file path=ppt/slides/_rels/slide6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0.png"/><Relationship Id="rId3" Type="http://schemas.openxmlformats.org/officeDocument/2006/relationships/image" Target="../media/image101.png"/><Relationship Id="rId4" Type="http://schemas.openxmlformats.org/officeDocument/2006/relationships/image" Target="../media/image102.png"/><Relationship Id="rId5" Type="http://schemas.openxmlformats.org/officeDocument/2006/relationships/image" Target="../media/image103.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eg"/><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4.jpeg"/><Relationship Id="rId9" Type="http://schemas.openxmlformats.org/officeDocument/2006/relationships/image" Target="../media/image12.png"/><Relationship Id="rId10" Type="http://schemas.openxmlformats.org/officeDocument/2006/relationships/image" Target="../media/image13.png"/><Relationship Id="rId11" Type="http://schemas.openxmlformats.org/officeDocument/2006/relationships/image" Target="../media/image14.png"/><Relationship Id="rId12" Type="http://schemas.openxmlformats.org/officeDocument/2006/relationships/image" Target="../media/image15.png"/><Relationship Id="rId13" Type="http://schemas.openxmlformats.org/officeDocument/2006/relationships/image" Target="../media/image16.png"/><Relationship Id="rId14" Type="http://schemas.openxmlformats.org/officeDocument/2006/relationships/image" Target="../media/image5.jpeg"/><Relationship Id="rId15" Type="http://schemas.openxmlformats.org/officeDocument/2006/relationships/image" Target="../media/image17.png"/><Relationship Id="rId16" Type="http://schemas.openxmlformats.org/officeDocument/2006/relationships/image" Target="../media/image18.png"/><Relationship Id="rId17" Type="http://schemas.openxmlformats.org/officeDocument/2006/relationships/image" Target="../media/image19.png"/></Relationships>

</file>

<file path=ppt/slides/_rels/slide70.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jpeg"/></Relationships>

</file>

<file path=ppt/slides/_rels/slide71.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jpeg"/></Relationships>

</file>

<file path=ppt/slides/_rels/slide7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2.png"/></Relationships>

</file>

<file path=ppt/slides/_rels/slide7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4.png"/><Relationship Id="rId3" Type="http://schemas.openxmlformats.org/officeDocument/2006/relationships/image" Target="../media/image105.png"/><Relationship Id="rId4" Type="http://schemas.openxmlformats.org/officeDocument/2006/relationships/image" Target="../media/image106.png"/></Relationships>

</file>

<file path=ppt/slides/_rels/slide7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4.png"/><Relationship Id="rId3" Type="http://schemas.openxmlformats.org/officeDocument/2006/relationships/image" Target="../media/image105.png"/><Relationship Id="rId4" Type="http://schemas.openxmlformats.org/officeDocument/2006/relationships/image" Target="../media/image107.png"/></Relationships>

</file>

<file path=ppt/slides/_rels/slide7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4.png"/><Relationship Id="rId3" Type="http://schemas.openxmlformats.org/officeDocument/2006/relationships/image" Target="../media/image105.png"/><Relationship Id="rId4" Type="http://schemas.openxmlformats.org/officeDocument/2006/relationships/image" Target="../media/image107.png"/></Relationships>

</file>

<file path=ppt/slides/_rels/slide7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4.png"/><Relationship Id="rId3" Type="http://schemas.openxmlformats.org/officeDocument/2006/relationships/image" Target="../media/image105.png"/><Relationship Id="rId4" Type="http://schemas.openxmlformats.org/officeDocument/2006/relationships/image" Target="../media/image108.png"/></Relationships>

</file>

<file path=ppt/slides/_rels/slide7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4.png"/><Relationship Id="rId3" Type="http://schemas.openxmlformats.org/officeDocument/2006/relationships/image" Target="../media/image105.png"/><Relationship Id="rId4" Type="http://schemas.openxmlformats.org/officeDocument/2006/relationships/image" Target="../media/image109.png"/><Relationship Id="rId5" Type="http://schemas.openxmlformats.org/officeDocument/2006/relationships/image" Target="../media/image110.png"/><Relationship Id="rId6" Type="http://schemas.openxmlformats.org/officeDocument/2006/relationships/image" Target="../media/image111.png"/></Relationships>

</file>

<file path=ppt/slides/_rels/slide7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4.png"/><Relationship Id="rId3" Type="http://schemas.openxmlformats.org/officeDocument/2006/relationships/image" Target="../media/image105.png"/><Relationship Id="rId4" Type="http://schemas.openxmlformats.org/officeDocument/2006/relationships/image" Target="../media/image112.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jpeg"/><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image" Target="../media/image6.jpeg"/></Relationships>

</file>

<file path=ppt/slides/_rels/slide8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www.ncbi.nlm.nih.gov/pmc/articles/PMC4646361/" TargetMode="External"/></Relationships>

</file>

<file path=ppt/slides/_rels/slide8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3.png"/></Relationships>

</file>

<file path=ppt/slides/_rels/slide82.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3.png"/><Relationship Id="rId3" Type="http://schemas.openxmlformats.org/officeDocument/2006/relationships/image" Target="../media/image114.png"/></Relationships>

</file>

<file path=ppt/slides/_rels/slide8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3.png"/><Relationship Id="rId3" Type="http://schemas.openxmlformats.org/officeDocument/2006/relationships/image" Target="../media/image114.png"/><Relationship Id="rId4" Type="http://schemas.openxmlformats.org/officeDocument/2006/relationships/image" Target="../media/image115.png"/><Relationship Id="rId5" Type="http://schemas.openxmlformats.org/officeDocument/2006/relationships/image" Target="../media/image116.png"/><Relationship Id="rId6" Type="http://schemas.openxmlformats.org/officeDocument/2006/relationships/image" Target="../media/image117.png"/><Relationship Id="rId7" Type="http://schemas.openxmlformats.org/officeDocument/2006/relationships/image" Target="../media/image118.png"/><Relationship Id="rId8" Type="http://schemas.openxmlformats.org/officeDocument/2006/relationships/image" Target="../media/image119.png"/><Relationship Id="rId9" Type="http://schemas.openxmlformats.org/officeDocument/2006/relationships/image" Target="../media/image120.png"/></Relationships>

</file>

<file path=ppt/slides/_rels/slide84.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tif"/></Relationships>

</file>

<file path=ppt/slides/_rels/slide85.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tif"/></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7" Type="http://schemas.openxmlformats.org/officeDocument/2006/relationships/image" Target="../media/image30.png"/><Relationship Id="rId8"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tages"/>
          <p:cNvSpPr txBox="1"/>
          <p:nvPr>
            <p:ph type="title"/>
          </p:nvPr>
        </p:nvSpPr>
        <p:spPr>
          <a:prstGeom prst="rect">
            <a:avLst/>
          </a:prstGeom>
        </p:spPr>
        <p:txBody>
          <a:bodyPr/>
          <a:lstStyle/>
          <a:p>
            <a:pPr/>
            <a:r>
              <a:t>Stages</a:t>
            </a:r>
          </a:p>
        </p:txBody>
      </p:sp>
      <p:sp>
        <p:nvSpPr>
          <p:cNvPr id="193" name="Tomuss-fr…"/>
          <p:cNvSpPr txBox="1"/>
          <p:nvPr>
            <p:ph type="body" idx="1"/>
          </p:nvPr>
        </p:nvSpPr>
        <p:spPr>
          <a:prstGeom prst="rect">
            <a:avLst/>
          </a:prstGeom>
        </p:spPr>
        <p:txBody>
          <a:bodyPr/>
          <a:lstStyle/>
          <a:p>
            <a:pPr/>
            <a:r>
              <a:t>Tomuss-fr</a:t>
            </a:r>
          </a:p>
          <a:p>
            <a:pPr/>
            <a:r>
              <a:t>Site du Liris</a:t>
            </a:r>
          </a:p>
          <a:p>
            <a:pPr/>
            <a:r>
              <a:t>Ma page </a:t>
            </a:r>
            <a:r>
              <a:rPr u="sng">
                <a:hlinkClick r:id="rId2" invalidUrl="" action="" tgtFrame="" tooltip="" history="1" highlightClick="0" endSnd="0"/>
              </a:rPr>
              <a:t>https://cazabetremy.fr/Teaching/Internships/Internships.html</a:t>
            </a:r>
          </a:p>
          <a:p>
            <a:pPr/>
            <a:r>
              <a:t>Possibles stages professionnels à venir d’ici la fin du mois</a:t>
            </a:r>
          </a:p>
        </p:txBody>
      </p:sp>
      <p:sp>
        <p:nvSpPr>
          <p:cNvPr id="194" name="Slide Number"/>
          <p:cNvSpPr txBox="1"/>
          <p:nvPr>
            <p:ph type="sldNum" sz="quarter" idx="4294967295"/>
          </p:nvPr>
        </p:nvSpPr>
        <p:spPr>
          <a:xfrm>
            <a:off x="6381749" y="9271000"/>
            <a:ext cx="228601"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4" name="Network Representations"/>
          <p:cNvSpPr txBox="1"/>
          <p:nvPr>
            <p:ph type="title"/>
          </p:nvPr>
        </p:nvSpPr>
        <p:spPr>
          <a:prstGeom prst="rect">
            <a:avLst/>
          </a:prstGeom>
        </p:spPr>
        <p:txBody>
          <a:bodyPr/>
          <a:lstStyle/>
          <a:p>
            <a:pPr/>
            <a:r>
              <a:t>Network Representations</a:t>
            </a:r>
          </a:p>
        </p:txBody>
      </p:sp>
      <p:pic>
        <p:nvPicPr>
          <p:cNvPr id="285" name="Image" descr="Image"/>
          <p:cNvPicPr>
            <a:picLocks noChangeAspect="1"/>
          </p:cNvPicPr>
          <p:nvPr/>
        </p:nvPicPr>
        <p:blipFill>
          <a:blip r:embed="rId2">
            <a:extLst/>
          </a:blip>
          <a:stretch>
            <a:fillRect/>
          </a:stretch>
        </p:blipFill>
        <p:spPr>
          <a:xfrm>
            <a:off x="975691" y="1864289"/>
            <a:ext cx="10855702" cy="3642596"/>
          </a:xfrm>
          <a:prstGeom prst="rect">
            <a:avLst/>
          </a:prstGeom>
          <a:ln w="12700">
            <a:miter lim="400000"/>
          </a:ln>
        </p:spPr>
      </p:pic>
      <p:pic>
        <p:nvPicPr>
          <p:cNvPr id="286" name="Image" descr="Image"/>
          <p:cNvPicPr>
            <a:picLocks noChangeAspect="1"/>
          </p:cNvPicPr>
          <p:nvPr/>
        </p:nvPicPr>
        <p:blipFill>
          <a:blip r:embed="rId3">
            <a:extLst/>
          </a:blip>
          <a:stretch>
            <a:fillRect/>
          </a:stretch>
        </p:blipFill>
        <p:spPr>
          <a:xfrm>
            <a:off x="3888910" y="5462308"/>
            <a:ext cx="6118491" cy="3819096"/>
          </a:xfrm>
          <a:prstGeom prst="rect">
            <a:avLst/>
          </a:prstGeom>
          <a:ln w="12700">
            <a:miter lim="400000"/>
          </a:ln>
        </p:spPr>
      </p:pic>
      <p:sp>
        <p:nvSpPr>
          <p:cNvPr id="287" name="Slide Number"/>
          <p:cNvSpPr txBox="1"/>
          <p:nvPr>
            <p:ph type="sldNum" sz="quarter" idx="4294967295"/>
          </p:nvPr>
        </p:nvSpPr>
        <p:spPr>
          <a:xfrm>
            <a:off x="6381749" y="9271000"/>
            <a:ext cx="228601"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9" name="Graph Representation"/>
          <p:cNvSpPr txBox="1"/>
          <p:nvPr>
            <p:ph type="title"/>
          </p:nvPr>
        </p:nvSpPr>
        <p:spPr>
          <a:prstGeom prst="rect">
            <a:avLst/>
          </a:prstGeom>
        </p:spPr>
        <p:txBody>
          <a:bodyPr/>
          <a:lstStyle/>
          <a:p>
            <a:pPr/>
            <a:r>
              <a:t>Graph Representation</a:t>
            </a:r>
          </a:p>
        </p:txBody>
      </p:sp>
      <p:pic>
        <p:nvPicPr>
          <p:cNvPr id="290" name="Image" descr="Image"/>
          <p:cNvPicPr>
            <a:picLocks noChangeAspect="1"/>
          </p:cNvPicPr>
          <p:nvPr/>
        </p:nvPicPr>
        <p:blipFill>
          <a:blip r:embed="rId2">
            <a:extLst/>
          </a:blip>
          <a:stretch>
            <a:fillRect/>
          </a:stretch>
        </p:blipFill>
        <p:spPr>
          <a:xfrm>
            <a:off x="982245" y="2884621"/>
            <a:ext cx="11040310" cy="5754955"/>
          </a:xfrm>
          <a:prstGeom prst="rect">
            <a:avLst/>
          </a:prstGeom>
          <a:ln w="12700">
            <a:miter lim="400000"/>
          </a:ln>
        </p:spPr>
      </p:pic>
      <p:sp>
        <p:nvSpPr>
          <p:cNvPr id="291" name="Slide Number"/>
          <p:cNvSpPr txBox="1"/>
          <p:nvPr>
            <p:ph type="sldNum" sz="quarter" idx="4294967295"/>
          </p:nvPr>
        </p:nvSpPr>
        <p:spPr>
          <a:xfrm>
            <a:off x="6381749" y="9271000"/>
            <a:ext cx="228601"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93" name="Node degree"/>
          <p:cNvSpPr txBox="1"/>
          <p:nvPr>
            <p:ph type="title"/>
          </p:nvPr>
        </p:nvSpPr>
        <p:spPr>
          <a:prstGeom prst="rect">
            <a:avLst/>
          </a:prstGeom>
        </p:spPr>
        <p:txBody>
          <a:bodyPr/>
          <a:lstStyle/>
          <a:p>
            <a:pPr/>
            <a:r>
              <a:t>Node degree</a:t>
            </a:r>
          </a:p>
        </p:txBody>
      </p:sp>
      <p:sp>
        <p:nvSpPr>
          <p:cNvPr id="294" name="Number of connections of a node"/>
          <p:cNvSpPr txBox="1"/>
          <p:nvPr/>
        </p:nvSpPr>
        <p:spPr>
          <a:xfrm>
            <a:off x="458646" y="1070053"/>
            <a:ext cx="6939775"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3600">
                <a:solidFill>
                  <a:schemeClr val="accent1"/>
                </a:solidFill>
                <a:latin typeface="Helvetica"/>
                <a:ea typeface="Helvetica"/>
                <a:cs typeface="Helvetica"/>
                <a:sym typeface="Helvetica"/>
              </a:defRPr>
            </a:lvl1pPr>
          </a:lstStyle>
          <a:p>
            <a:pPr/>
            <a:r>
              <a:t>Number of connections of a node</a:t>
            </a:r>
          </a:p>
        </p:txBody>
      </p:sp>
      <p:grpSp>
        <p:nvGrpSpPr>
          <p:cNvPr id="317" name="Group"/>
          <p:cNvGrpSpPr/>
          <p:nvPr/>
        </p:nvGrpSpPr>
        <p:grpSpPr>
          <a:xfrm>
            <a:off x="452022" y="2313797"/>
            <a:ext cx="3193823" cy="2594391"/>
            <a:chOff x="0" y="0"/>
            <a:chExt cx="3193821" cy="2594389"/>
          </a:xfrm>
        </p:grpSpPr>
        <p:grpSp>
          <p:nvGrpSpPr>
            <p:cNvPr id="309" name="Group"/>
            <p:cNvGrpSpPr/>
            <p:nvPr/>
          </p:nvGrpSpPr>
          <p:grpSpPr>
            <a:xfrm>
              <a:off x="316586" y="433039"/>
              <a:ext cx="2860378" cy="1739826"/>
              <a:chOff x="0" y="0"/>
              <a:chExt cx="2860377" cy="1739825"/>
            </a:xfrm>
          </p:grpSpPr>
          <p:sp>
            <p:nvSpPr>
              <p:cNvPr id="295" name="Line"/>
              <p:cNvSpPr/>
              <p:nvPr/>
            </p:nvSpPr>
            <p:spPr>
              <a:xfrm>
                <a:off x="2052766" y="170255"/>
                <a:ext cx="660654" cy="660654"/>
              </a:xfrm>
              <a:prstGeom prst="line">
                <a:avLst/>
              </a:prstGeom>
              <a:noFill/>
              <a:ln w="76200" cap="flat">
                <a:solidFill>
                  <a:schemeClr val="accent1"/>
                </a:solidFill>
                <a:prstDash val="solid"/>
                <a:miter lim="400000"/>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296" name="Line"/>
              <p:cNvSpPr/>
              <p:nvPr/>
            </p:nvSpPr>
            <p:spPr>
              <a:xfrm flipH="1">
                <a:off x="928484" y="1330087"/>
                <a:ext cx="877154" cy="333648"/>
              </a:xfrm>
              <a:prstGeom prst="line">
                <a:avLst/>
              </a:prstGeom>
              <a:noFill/>
              <a:ln w="76200" cap="flat">
                <a:solidFill>
                  <a:schemeClr val="accent1"/>
                </a:solidFill>
                <a:prstDash val="solid"/>
                <a:miter lim="400000"/>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297" name="Line"/>
              <p:cNvSpPr/>
              <p:nvPr/>
            </p:nvSpPr>
            <p:spPr>
              <a:xfrm>
                <a:off x="173215" y="1161588"/>
                <a:ext cx="698789" cy="475900"/>
              </a:xfrm>
              <a:prstGeom prst="line">
                <a:avLst/>
              </a:prstGeom>
              <a:noFill/>
              <a:ln w="76200" cap="flat">
                <a:solidFill>
                  <a:schemeClr val="accent1"/>
                </a:solidFill>
                <a:prstDash val="solid"/>
                <a:miter lim="400000"/>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298" name="Line"/>
              <p:cNvSpPr/>
              <p:nvPr/>
            </p:nvSpPr>
            <p:spPr>
              <a:xfrm flipH="1">
                <a:off x="928484" y="691691"/>
                <a:ext cx="114410" cy="823392"/>
              </a:xfrm>
              <a:prstGeom prst="line">
                <a:avLst/>
              </a:prstGeom>
              <a:noFill/>
              <a:ln w="76200" cap="flat">
                <a:solidFill>
                  <a:schemeClr val="accent1"/>
                </a:solidFill>
                <a:prstDash val="solid"/>
                <a:miter lim="400000"/>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299" name="Line"/>
              <p:cNvSpPr/>
              <p:nvPr/>
            </p:nvSpPr>
            <p:spPr>
              <a:xfrm flipH="1">
                <a:off x="97378" y="691691"/>
                <a:ext cx="850464" cy="416992"/>
              </a:xfrm>
              <a:prstGeom prst="line">
                <a:avLst/>
              </a:prstGeom>
              <a:noFill/>
              <a:ln w="76200" cap="flat">
                <a:solidFill>
                  <a:schemeClr val="accent1"/>
                </a:solidFill>
                <a:prstDash val="solid"/>
                <a:miter lim="400000"/>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00" name="Line"/>
              <p:cNvSpPr/>
              <p:nvPr/>
            </p:nvSpPr>
            <p:spPr>
              <a:xfrm flipH="1" flipV="1">
                <a:off x="237078" y="168237"/>
                <a:ext cx="753180" cy="403003"/>
              </a:xfrm>
              <a:prstGeom prst="line">
                <a:avLst/>
              </a:prstGeom>
              <a:noFill/>
              <a:ln w="76200" cap="flat">
                <a:solidFill>
                  <a:schemeClr val="accent1"/>
                </a:solidFill>
                <a:prstDash val="solid"/>
                <a:miter lim="400000"/>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01" name="Line"/>
              <p:cNvSpPr/>
              <p:nvPr/>
            </p:nvSpPr>
            <p:spPr>
              <a:xfrm flipV="1">
                <a:off x="134099" y="168237"/>
                <a:ext cx="64880" cy="853653"/>
              </a:xfrm>
              <a:prstGeom prst="line">
                <a:avLst/>
              </a:prstGeom>
              <a:noFill/>
              <a:ln w="76200" cap="flat">
                <a:solidFill>
                  <a:schemeClr val="accent1"/>
                </a:solidFill>
                <a:prstDash val="solid"/>
                <a:miter lim="400000"/>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02" name="Circle"/>
              <p:cNvSpPr/>
              <p:nvPr/>
            </p:nvSpPr>
            <p:spPr>
              <a:xfrm>
                <a:off x="0" y="987648"/>
                <a:ext cx="231478" cy="231478"/>
              </a:xfrm>
              <a:prstGeom prst="ellipse">
                <a:avLst/>
              </a:prstGeom>
              <a:solidFill>
                <a:srgbClr val="FFFFFF"/>
              </a:solidFill>
              <a:ln w="63500" cap="flat">
                <a:solidFill>
                  <a:schemeClr val="accent1"/>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03" name="Circle"/>
              <p:cNvSpPr/>
              <p:nvPr/>
            </p:nvSpPr>
            <p:spPr>
              <a:xfrm>
                <a:off x="952500" y="501650"/>
                <a:ext cx="231478" cy="231478"/>
              </a:xfrm>
              <a:prstGeom prst="ellipse">
                <a:avLst/>
              </a:prstGeom>
              <a:solidFill>
                <a:srgbClr val="FFFFFF"/>
              </a:solidFill>
              <a:ln w="63500" cap="flat">
                <a:solidFill>
                  <a:schemeClr val="accent1"/>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04" name="Circle"/>
              <p:cNvSpPr/>
              <p:nvPr/>
            </p:nvSpPr>
            <p:spPr>
              <a:xfrm>
                <a:off x="812800" y="1508348"/>
                <a:ext cx="231478" cy="231478"/>
              </a:xfrm>
              <a:prstGeom prst="ellipse">
                <a:avLst/>
              </a:prstGeom>
              <a:solidFill>
                <a:srgbClr val="FFFFFF"/>
              </a:solidFill>
              <a:ln w="63500" cap="flat">
                <a:solidFill>
                  <a:schemeClr val="accent1"/>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05" name="Circle"/>
              <p:cNvSpPr/>
              <p:nvPr/>
            </p:nvSpPr>
            <p:spPr>
              <a:xfrm>
                <a:off x="88900" y="0"/>
                <a:ext cx="231478" cy="231478"/>
              </a:xfrm>
              <a:prstGeom prst="ellipse">
                <a:avLst/>
              </a:prstGeom>
              <a:solidFill>
                <a:srgbClr val="FFFFFF"/>
              </a:solidFill>
              <a:ln w="63500" cap="flat">
                <a:solidFill>
                  <a:schemeClr val="accent1"/>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06" name="Circle"/>
              <p:cNvSpPr/>
              <p:nvPr/>
            </p:nvSpPr>
            <p:spPr>
              <a:xfrm>
                <a:off x="1739900" y="1188094"/>
                <a:ext cx="231478" cy="231479"/>
              </a:xfrm>
              <a:prstGeom prst="ellipse">
                <a:avLst/>
              </a:prstGeom>
              <a:solidFill>
                <a:srgbClr val="FFFFFF"/>
              </a:solidFill>
              <a:ln w="63500" cap="flat">
                <a:solidFill>
                  <a:schemeClr val="accent1"/>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07" name="Circle"/>
              <p:cNvSpPr/>
              <p:nvPr/>
            </p:nvSpPr>
            <p:spPr>
              <a:xfrm>
                <a:off x="1943100" y="38100"/>
                <a:ext cx="231478" cy="231478"/>
              </a:xfrm>
              <a:prstGeom prst="ellipse">
                <a:avLst/>
              </a:prstGeom>
              <a:solidFill>
                <a:srgbClr val="FFFFFF"/>
              </a:solidFill>
              <a:ln w="63500" cap="flat">
                <a:solidFill>
                  <a:schemeClr val="accent1"/>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08" name="Circle"/>
              <p:cNvSpPr/>
              <p:nvPr/>
            </p:nvSpPr>
            <p:spPr>
              <a:xfrm>
                <a:off x="2628900" y="746348"/>
                <a:ext cx="231478" cy="231478"/>
              </a:xfrm>
              <a:prstGeom prst="ellipse">
                <a:avLst/>
              </a:prstGeom>
              <a:solidFill>
                <a:srgbClr val="FFFFFF"/>
              </a:solidFill>
              <a:ln w="63500" cap="flat">
                <a:solidFill>
                  <a:schemeClr val="accent1"/>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grpSp>
        <p:sp>
          <p:nvSpPr>
            <p:cNvPr id="310" name="2"/>
            <p:cNvSpPr txBox="1"/>
            <p:nvPr/>
          </p:nvSpPr>
          <p:spPr>
            <a:xfrm>
              <a:off x="364066" y="-1"/>
              <a:ext cx="283770" cy="469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2</a:t>
              </a:r>
            </a:p>
          </p:txBody>
        </p:sp>
        <p:sp>
          <p:nvSpPr>
            <p:cNvPr id="311" name="3"/>
            <p:cNvSpPr txBox="1"/>
            <p:nvPr/>
          </p:nvSpPr>
          <p:spPr>
            <a:xfrm>
              <a:off x="-1" y="1236133"/>
              <a:ext cx="283770" cy="469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3</a:t>
              </a:r>
            </a:p>
          </p:txBody>
        </p:sp>
        <p:sp>
          <p:nvSpPr>
            <p:cNvPr id="312" name="3"/>
            <p:cNvSpPr txBox="1"/>
            <p:nvPr/>
          </p:nvSpPr>
          <p:spPr>
            <a:xfrm>
              <a:off x="1066800" y="2124489"/>
              <a:ext cx="283769" cy="469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3</a:t>
              </a:r>
            </a:p>
          </p:txBody>
        </p:sp>
        <p:sp>
          <p:nvSpPr>
            <p:cNvPr id="313" name="3"/>
            <p:cNvSpPr txBox="1"/>
            <p:nvPr/>
          </p:nvSpPr>
          <p:spPr>
            <a:xfrm>
              <a:off x="1523999" y="661584"/>
              <a:ext cx="283770" cy="469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3</a:t>
              </a:r>
            </a:p>
          </p:txBody>
        </p:sp>
        <p:sp>
          <p:nvSpPr>
            <p:cNvPr id="314" name="1"/>
            <p:cNvSpPr txBox="1"/>
            <p:nvPr/>
          </p:nvSpPr>
          <p:spPr>
            <a:xfrm>
              <a:off x="2122652" y="1820333"/>
              <a:ext cx="283770" cy="469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1</a:t>
              </a:r>
            </a:p>
          </p:txBody>
        </p:sp>
        <p:sp>
          <p:nvSpPr>
            <p:cNvPr id="315" name="1"/>
            <p:cNvSpPr txBox="1"/>
            <p:nvPr/>
          </p:nvSpPr>
          <p:spPr>
            <a:xfrm>
              <a:off x="2209799" y="7500"/>
              <a:ext cx="283770" cy="469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1</a:t>
              </a:r>
            </a:p>
          </p:txBody>
        </p:sp>
        <p:sp>
          <p:nvSpPr>
            <p:cNvPr id="316" name="1"/>
            <p:cNvSpPr txBox="1"/>
            <p:nvPr/>
          </p:nvSpPr>
          <p:spPr>
            <a:xfrm>
              <a:off x="2910052" y="1343429"/>
              <a:ext cx="283770" cy="469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1</a:t>
              </a:r>
            </a:p>
          </p:txBody>
        </p:sp>
      </p:grpSp>
      <p:sp>
        <p:nvSpPr>
          <p:cNvPr id="318" name="Directed network"/>
          <p:cNvSpPr txBox="1"/>
          <p:nvPr/>
        </p:nvSpPr>
        <p:spPr>
          <a:xfrm>
            <a:off x="1301" y="4742604"/>
            <a:ext cx="3368029" cy="558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395111" indent="-395111" algn="l">
              <a:lnSpc>
                <a:spcPct val="120000"/>
              </a:lnSpc>
              <a:spcBef>
                <a:spcPts val="400"/>
              </a:spcBef>
              <a:buSzPct val="100000"/>
              <a:buChar char="•"/>
              <a:defRPr sz="3000">
                <a:solidFill>
                  <a:srgbClr val="000000"/>
                </a:solidFill>
                <a:latin typeface="Helvetica"/>
                <a:ea typeface="Helvetica"/>
                <a:cs typeface="Helvetica"/>
                <a:sym typeface="Helvetica"/>
              </a:defRPr>
            </a:lvl1pPr>
          </a:lstStyle>
          <a:p>
            <a:pPr/>
            <a:r>
              <a:t>Directed network</a:t>
            </a:r>
          </a:p>
        </p:txBody>
      </p:sp>
      <p:sp>
        <p:nvSpPr>
          <p:cNvPr id="319" name="Undirected network"/>
          <p:cNvSpPr txBox="1"/>
          <p:nvPr/>
        </p:nvSpPr>
        <p:spPr>
          <a:xfrm>
            <a:off x="15742" y="1770666"/>
            <a:ext cx="3791816" cy="558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395111" indent="-395111" algn="l">
              <a:lnSpc>
                <a:spcPct val="120000"/>
              </a:lnSpc>
              <a:spcBef>
                <a:spcPts val="400"/>
              </a:spcBef>
              <a:buSzPct val="100000"/>
              <a:buChar char="•"/>
              <a:defRPr sz="3000">
                <a:solidFill>
                  <a:srgbClr val="000000"/>
                </a:solidFill>
                <a:latin typeface="Helvetica"/>
                <a:ea typeface="Helvetica"/>
                <a:cs typeface="Helvetica"/>
                <a:sym typeface="Helvetica"/>
              </a:defRPr>
            </a:lvl1pPr>
          </a:lstStyle>
          <a:p>
            <a:pPr/>
            <a:r>
              <a:t>Undirected network</a:t>
            </a:r>
          </a:p>
        </p:txBody>
      </p:sp>
      <p:sp>
        <p:nvSpPr>
          <p:cNvPr id="320" name="In degree"/>
          <p:cNvSpPr txBox="1"/>
          <p:nvPr/>
        </p:nvSpPr>
        <p:spPr>
          <a:xfrm>
            <a:off x="4077487" y="6089281"/>
            <a:ext cx="1649426" cy="533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800">
                <a:solidFill>
                  <a:srgbClr val="000000"/>
                </a:solidFill>
                <a:latin typeface="Helvetica Light"/>
                <a:ea typeface="Helvetica Light"/>
                <a:cs typeface="Helvetica Light"/>
                <a:sym typeface="Helvetica Light"/>
              </a:defRPr>
            </a:lvl1pPr>
          </a:lstStyle>
          <a:p>
            <a:pPr/>
            <a:r>
              <a:t>In degree</a:t>
            </a:r>
          </a:p>
        </p:txBody>
      </p:sp>
      <p:sp>
        <p:nvSpPr>
          <p:cNvPr id="321" name="Out degree"/>
          <p:cNvSpPr txBox="1"/>
          <p:nvPr/>
        </p:nvSpPr>
        <p:spPr>
          <a:xfrm>
            <a:off x="4172539" y="8302634"/>
            <a:ext cx="1926083" cy="533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800">
                <a:solidFill>
                  <a:srgbClr val="000000"/>
                </a:solidFill>
                <a:latin typeface="Helvetica Light"/>
                <a:ea typeface="Helvetica Light"/>
                <a:cs typeface="Helvetica Light"/>
                <a:sym typeface="Helvetica Light"/>
              </a:defRPr>
            </a:lvl1pPr>
          </a:lstStyle>
          <a:p>
            <a:pPr/>
            <a:r>
              <a:t>Out degree</a:t>
            </a:r>
          </a:p>
        </p:txBody>
      </p:sp>
      <p:grpSp>
        <p:nvGrpSpPr>
          <p:cNvPr id="344" name="Group"/>
          <p:cNvGrpSpPr/>
          <p:nvPr/>
        </p:nvGrpSpPr>
        <p:grpSpPr>
          <a:xfrm>
            <a:off x="106656" y="5193458"/>
            <a:ext cx="3365637" cy="2409685"/>
            <a:chOff x="0" y="0"/>
            <a:chExt cx="3365635" cy="2409684"/>
          </a:xfrm>
        </p:grpSpPr>
        <p:grpSp>
          <p:nvGrpSpPr>
            <p:cNvPr id="336" name="Group"/>
            <p:cNvGrpSpPr/>
            <p:nvPr/>
          </p:nvGrpSpPr>
          <p:grpSpPr>
            <a:xfrm>
              <a:off x="300948" y="258388"/>
              <a:ext cx="2860378" cy="1739826"/>
              <a:chOff x="0" y="0"/>
              <a:chExt cx="2860377" cy="1739825"/>
            </a:xfrm>
          </p:grpSpPr>
          <p:sp>
            <p:nvSpPr>
              <p:cNvPr id="322" name="Line"/>
              <p:cNvSpPr/>
              <p:nvPr/>
            </p:nvSpPr>
            <p:spPr>
              <a:xfrm>
                <a:off x="2052766" y="170255"/>
                <a:ext cx="660654" cy="660654"/>
              </a:xfrm>
              <a:prstGeom prst="line">
                <a:avLst/>
              </a:prstGeom>
              <a:noFill/>
              <a:ln w="76200" cap="flat">
                <a:solidFill>
                  <a:schemeClr val="accent2"/>
                </a:solidFill>
                <a:prstDash val="solid"/>
                <a:miter lim="400000"/>
                <a:tailEnd type="triangle" w="med" len="med"/>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23" name="Line"/>
              <p:cNvSpPr/>
              <p:nvPr/>
            </p:nvSpPr>
            <p:spPr>
              <a:xfrm flipH="1">
                <a:off x="928484" y="1330087"/>
                <a:ext cx="877154" cy="333648"/>
              </a:xfrm>
              <a:prstGeom prst="line">
                <a:avLst/>
              </a:prstGeom>
              <a:noFill/>
              <a:ln w="76200" cap="flat">
                <a:solidFill>
                  <a:schemeClr val="accent2"/>
                </a:solidFill>
                <a:prstDash val="solid"/>
                <a:miter lim="400000"/>
                <a:headEnd type="triangle" w="med" len="med"/>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24" name="Line"/>
              <p:cNvSpPr/>
              <p:nvPr/>
            </p:nvSpPr>
            <p:spPr>
              <a:xfrm>
                <a:off x="173215" y="1161588"/>
                <a:ext cx="698789" cy="475900"/>
              </a:xfrm>
              <a:prstGeom prst="line">
                <a:avLst/>
              </a:prstGeom>
              <a:noFill/>
              <a:ln w="76200" cap="flat">
                <a:solidFill>
                  <a:schemeClr val="accent2"/>
                </a:solidFill>
                <a:prstDash val="solid"/>
                <a:miter lim="400000"/>
                <a:headEnd type="triangle" w="med" len="med"/>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25" name="Line"/>
              <p:cNvSpPr/>
              <p:nvPr/>
            </p:nvSpPr>
            <p:spPr>
              <a:xfrm flipH="1">
                <a:off x="928484" y="691691"/>
                <a:ext cx="114410" cy="823392"/>
              </a:xfrm>
              <a:prstGeom prst="line">
                <a:avLst/>
              </a:prstGeom>
              <a:noFill/>
              <a:ln w="76200" cap="flat">
                <a:solidFill>
                  <a:schemeClr val="accent2"/>
                </a:solidFill>
                <a:prstDash val="solid"/>
                <a:miter lim="400000"/>
                <a:headEnd type="triangle" w="med" len="med"/>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26" name="Line"/>
              <p:cNvSpPr/>
              <p:nvPr/>
            </p:nvSpPr>
            <p:spPr>
              <a:xfrm flipH="1">
                <a:off x="97378" y="691691"/>
                <a:ext cx="850464" cy="416992"/>
              </a:xfrm>
              <a:prstGeom prst="line">
                <a:avLst/>
              </a:prstGeom>
              <a:noFill/>
              <a:ln w="76200" cap="flat">
                <a:solidFill>
                  <a:schemeClr val="accent2"/>
                </a:solidFill>
                <a:prstDash val="solid"/>
                <a:miter lim="400000"/>
                <a:tailEnd type="triangle" w="med" len="med"/>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27" name="Line"/>
              <p:cNvSpPr/>
              <p:nvPr/>
            </p:nvSpPr>
            <p:spPr>
              <a:xfrm flipH="1" flipV="1">
                <a:off x="237078" y="168237"/>
                <a:ext cx="753180" cy="403003"/>
              </a:xfrm>
              <a:prstGeom prst="line">
                <a:avLst/>
              </a:prstGeom>
              <a:noFill/>
              <a:ln w="76200" cap="flat">
                <a:solidFill>
                  <a:schemeClr val="accent2"/>
                </a:solidFill>
                <a:prstDash val="solid"/>
                <a:miter lim="400000"/>
                <a:tailEnd type="triangle" w="med" len="med"/>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28" name="Line"/>
              <p:cNvSpPr/>
              <p:nvPr/>
            </p:nvSpPr>
            <p:spPr>
              <a:xfrm flipV="1">
                <a:off x="134099" y="168237"/>
                <a:ext cx="64880" cy="853653"/>
              </a:xfrm>
              <a:prstGeom prst="line">
                <a:avLst/>
              </a:prstGeom>
              <a:noFill/>
              <a:ln w="76200" cap="flat">
                <a:solidFill>
                  <a:schemeClr val="accent2"/>
                </a:solidFill>
                <a:prstDash val="solid"/>
                <a:miter lim="400000"/>
                <a:headEnd type="triangle" w="med" len="med"/>
                <a:tailEnd type="triangle" w="med" len="med"/>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29" name="Circle"/>
              <p:cNvSpPr/>
              <p:nvPr/>
            </p:nvSpPr>
            <p:spPr>
              <a:xfrm>
                <a:off x="0" y="987648"/>
                <a:ext cx="231478" cy="231478"/>
              </a:xfrm>
              <a:prstGeom prst="ellipse">
                <a:avLst/>
              </a:prstGeom>
              <a:solidFill>
                <a:srgbClr val="FFFFFF"/>
              </a:solidFill>
              <a:ln w="63500" cap="flat">
                <a:solidFill>
                  <a:schemeClr val="accent2"/>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30" name="Circle"/>
              <p:cNvSpPr/>
              <p:nvPr/>
            </p:nvSpPr>
            <p:spPr>
              <a:xfrm>
                <a:off x="952500" y="501650"/>
                <a:ext cx="231478" cy="231478"/>
              </a:xfrm>
              <a:prstGeom prst="ellipse">
                <a:avLst/>
              </a:prstGeom>
              <a:solidFill>
                <a:srgbClr val="FFFFFF"/>
              </a:solidFill>
              <a:ln w="63500" cap="flat">
                <a:solidFill>
                  <a:schemeClr val="accent2"/>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31" name="Circle"/>
              <p:cNvSpPr/>
              <p:nvPr/>
            </p:nvSpPr>
            <p:spPr>
              <a:xfrm>
                <a:off x="812800" y="1508348"/>
                <a:ext cx="231478" cy="231478"/>
              </a:xfrm>
              <a:prstGeom prst="ellipse">
                <a:avLst/>
              </a:prstGeom>
              <a:solidFill>
                <a:srgbClr val="FFFFFF"/>
              </a:solidFill>
              <a:ln w="63500" cap="flat">
                <a:solidFill>
                  <a:schemeClr val="accent2"/>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32" name="Circle"/>
              <p:cNvSpPr/>
              <p:nvPr/>
            </p:nvSpPr>
            <p:spPr>
              <a:xfrm>
                <a:off x="88900" y="0"/>
                <a:ext cx="231478" cy="231478"/>
              </a:xfrm>
              <a:prstGeom prst="ellipse">
                <a:avLst/>
              </a:prstGeom>
              <a:solidFill>
                <a:srgbClr val="FFFFFF"/>
              </a:solidFill>
              <a:ln w="63500" cap="flat">
                <a:solidFill>
                  <a:schemeClr val="accent2"/>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33" name="Circle"/>
              <p:cNvSpPr/>
              <p:nvPr/>
            </p:nvSpPr>
            <p:spPr>
              <a:xfrm>
                <a:off x="1739900" y="1188094"/>
                <a:ext cx="231478" cy="231479"/>
              </a:xfrm>
              <a:prstGeom prst="ellipse">
                <a:avLst/>
              </a:prstGeom>
              <a:solidFill>
                <a:srgbClr val="FFFFFF"/>
              </a:solidFill>
              <a:ln w="63500" cap="flat">
                <a:solidFill>
                  <a:schemeClr val="accent2"/>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34" name="Circle"/>
              <p:cNvSpPr/>
              <p:nvPr/>
            </p:nvSpPr>
            <p:spPr>
              <a:xfrm>
                <a:off x="1943100" y="38100"/>
                <a:ext cx="231478" cy="231478"/>
              </a:xfrm>
              <a:prstGeom prst="ellipse">
                <a:avLst/>
              </a:prstGeom>
              <a:solidFill>
                <a:srgbClr val="FFFFFF"/>
              </a:solidFill>
              <a:ln w="63500" cap="flat">
                <a:solidFill>
                  <a:schemeClr val="accent2"/>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35" name="Circle"/>
              <p:cNvSpPr/>
              <p:nvPr/>
            </p:nvSpPr>
            <p:spPr>
              <a:xfrm>
                <a:off x="2628900" y="746348"/>
                <a:ext cx="231478" cy="231478"/>
              </a:xfrm>
              <a:prstGeom prst="ellipse">
                <a:avLst/>
              </a:prstGeom>
              <a:solidFill>
                <a:srgbClr val="FFFFFF"/>
              </a:solidFill>
              <a:ln w="63500" cap="flat">
                <a:solidFill>
                  <a:schemeClr val="accent2"/>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grpSp>
        <p:sp>
          <p:nvSpPr>
            <p:cNvPr id="337" name="1"/>
            <p:cNvSpPr txBox="1"/>
            <p:nvPr/>
          </p:nvSpPr>
          <p:spPr>
            <a:xfrm>
              <a:off x="3081866" y="1151466"/>
              <a:ext cx="283770" cy="469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1</a:t>
              </a:r>
            </a:p>
          </p:txBody>
        </p:sp>
        <p:sp>
          <p:nvSpPr>
            <p:cNvPr id="338" name="0"/>
            <p:cNvSpPr txBox="1"/>
            <p:nvPr/>
          </p:nvSpPr>
          <p:spPr>
            <a:xfrm>
              <a:off x="1964266" y="119450"/>
              <a:ext cx="283770" cy="469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0</a:t>
              </a:r>
            </a:p>
          </p:txBody>
        </p:sp>
        <p:sp>
          <p:nvSpPr>
            <p:cNvPr id="339" name="0"/>
            <p:cNvSpPr txBox="1"/>
            <p:nvPr/>
          </p:nvSpPr>
          <p:spPr>
            <a:xfrm>
              <a:off x="1066800" y="1939784"/>
              <a:ext cx="283769" cy="469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0</a:t>
              </a:r>
            </a:p>
          </p:txBody>
        </p:sp>
        <p:sp>
          <p:nvSpPr>
            <p:cNvPr id="340" name="1"/>
            <p:cNvSpPr txBox="1"/>
            <p:nvPr/>
          </p:nvSpPr>
          <p:spPr>
            <a:xfrm>
              <a:off x="2269066" y="1289765"/>
              <a:ext cx="283770" cy="469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1</a:t>
              </a:r>
            </a:p>
          </p:txBody>
        </p:sp>
        <p:sp>
          <p:nvSpPr>
            <p:cNvPr id="341" name="1"/>
            <p:cNvSpPr txBox="1"/>
            <p:nvPr/>
          </p:nvSpPr>
          <p:spPr>
            <a:xfrm>
              <a:off x="1456266" y="566380"/>
              <a:ext cx="283770" cy="469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1</a:t>
              </a:r>
            </a:p>
          </p:txBody>
        </p:sp>
        <p:sp>
          <p:nvSpPr>
            <p:cNvPr id="342" name="2"/>
            <p:cNvSpPr txBox="1"/>
            <p:nvPr/>
          </p:nvSpPr>
          <p:spPr>
            <a:xfrm>
              <a:off x="84666" y="-1"/>
              <a:ext cx="283770" cy="469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2</a:t>
              </a:r>
            </a:p>
          </p:txBody>
        </p:sp>
        <p:sp>
          <p:nvSpPr>
            <p:cNvPr id="343" name="3"/>
            <p:cNvSpPr txBox="1"/>
            <p:nvPr/>
          </p:nvSpPr>
          <p:spPr>
            <a:xfrm>
              <a:off x="-1" y="1289765"/>
              <a:ext cx="283770" cy="469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3</a:t>
              </a:r>
            </a:p>
          </p:txBody>
        </p:sp>
      </p:grpSp>
      <p:grpSp>
        <p:nvGrpSpPr>
          <p:cNvPr id="368" name="Group"/>
          <p:cNvGrpSpPr/>
          <p:nvPr/>
        </p:nvGrpSpPr>
        <p:grpSpPr>
          <a:xfrm>
            <a:off x="345129" y="7513422"/>
            <a:ext cx="4158691" cy="3282341"/>
            <a:chOff x="141884" y="84666"/>
            <a:chExt cx="4158689" cy="3282339"/>
          </a:xfrm>
        </p:grpSpPr>
        <p:grpSp>
          <p:nvGrpSpPr>
            <p:cNvPr id="366" name="Group"/>
            <p:cNvGrpSpPr/>
            <p:nvPr/>
          </p:nvGrpSpPr>
          <p:grpSpPr>
            <a:xfrm>
              <a:off x="141884" y="234950"/>
              <a:ext cx="4158691" cy="3132057"/>
              <a:chOff x="141884" y="234950"/>
              <a:chExt cx="4158689" cy="3132056"/>
            </a:xfrm>
          </p:grpSpPr>
          <p:grpSp>
            <p:nvGrpSpPr>
              <p:cNvPr id="359" name="Group"/>
              <p:cNvGrpSpPr/>
              <p:nvPr/>
            </p:nvGrpSpPr>
            <p:grpSpPr>
              <a:xfrm>
                <a:off x="294038" y="297368"/>
                <a:ext cx="2860378" cy="1739826"/>
                <a:chOff x="0" y="0"/>
                <a:chExt cx="2860377" cy="1739825"/>
              </a:xfrm>
            </p:grpSpPr>
            <p:sp>
              <p:nvSpPr>
                <p:cNvPr id="345" name="Line"/>
                <p:cNvSpPr/>
                <p:nvPr/>
              </p:nvSpPr>
              <p:spPr>
                <a:xfrm>
                  <a:off x="2052766" y="170255"/>
                  <a:ext cx="660654" cy="660654"/>
                </a:xfrm>
                <a:prstGeom prst="line">
                  <a:avLst/>
                </a:prstGeom>
                <a:noFill/>
                <a:ln w="76200" cap="flat">
                  <a:solidFill>
                    <a:schemeClr val="accent5"/>
                  </a:solidFill>
                  <a:prstDash val="solid"/>
                  <a:miter lim="400000"/>
                  <a:tailEnd type="triangle" w="med" len="med"/>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46" name="Line"/>
                <p:cNvSpPr/>
                <p:nvPr/>
              </p:nvSpPr>
              <p:spPr>
                <a:xfrm flipH="1">
                  <a:off x="928484" y="1330087"/>
                  <a:ext cx="877154" cy="333648"/>
                </a:xfrm>
                <a:prstGeom prst="line">
                  <a:avLst/>
                </a:prstGeom>
                <a:noFill/>
                <a:ln w="76200" cap="flat">
                  <a:solidFill>
                    <a:schemeClr val="accent5"/>
                  </a:solidFill>
                  <a:prstDash val="solid"/>
                  <a:miter lim="400000"/>
                  <a:headEnd type="triangle" w="med" len="med"/>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47" name="Line"/>
                <p:cNvSpPr/>
                <p:nvPr/>
              </p:nvSpPr>
              <p:spPr>
                <a:xfrm>
                  <a:off x="173215" y="1161588"/>
                  <a:ext cx="698789" cy="475900"/>
                </a:xfrm>
                <a:prstGeom prst="line">
                  <a:avLst/>
                </a:prstGeom>
                <a:noFill/>
                <a:ln w="76200" cap="flat">
                  <a:solidFill>
                    <a:schemeClr val="accent5"/>
                  </a:solidFill>
                  <a:prstDash val="solid"/>
                  <a:miter lim="400000"/>
                  <a:headEnd type="triangle" w="med" len="med"/>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48" name="Line"/>
                <p:cNvSpPr/>
                <p:nvPr/>
              </p:nvSpPr>
              <p:spPr>
                <a:xfrm flipH="1">
                  <a:off x="928484" y="691691"/>
                  <a:ext cx="114410" cy="823392"/>
                </a:xfrm>
                <a:prstGeom prst="line">
                  <a:avLst/>
                </a:prstGeom>
                <a:noFill/>
                <a:ln w="76200" cap="flat">
                  <a:solidFill>
                    <a:schemeClr val="accent5"/>
                  </a:solidFill>
                  <a:prstDash val="solid"/>
                  <a:miter lim="400000"/>
                  <a:headEnd type="triangle" w="med" len="med"/>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49" name="Line"/>
                <p:cNvSpPr/>
                <p:nvPr/>
              </p:nvSpPr>
              <p:spPr>
                <a:xfrm flipH="1">
                  <a:off x="97378" y="691691"/>
                  <a:ext cx="850464" cy="416992"/>
                </a:xfrm>
                <a:prstGeom prst="line">
                  <a:avLst/>
                </a:prstGeom>
                <a:noFill/>
                <a:ln w="76200" cap="flat">
                  <a:solidFill>
                    <a:schemeClr val="accent5"/>
                  </a:solidFill>
                  <a:prstDash val="solid"/>
                  <a:miter lim="400000"/>
                  <a:tailEnd type="triangle" w="med" len="med"/>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50" name="Line"/>
                <p:cNvSpPr/>
                <p:nvPr/>
              </p:nvSpPr>
              <p:spPr>
                <a:xfrm flipH="1" flipV="1">
                  <a:off x="237078" y="168237"/>
                  <a:ext cx="753180" cy="403003"/>
                </a:xfrm>
                <a:prstGeom prst="line">
                  <a:avLst/>
                </a:prstGeom>
                <a:noFill/>
                <a:ln w="76200" cap="flat">
                  <a:solidFill>
                    <a:schemeClr val="accent5"/>
                  </a:solidFill>
                  <a:prstDash val="solid"/>
                  <a:miter lim="400000"/>
                  <a:tailEnd type="triangle" w="med" len="med"/>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51" name="Line"/>
                <p:cNvSpPr/>
                <p:nvPr/>
              </p:nvSpPr>
              <p:spPr>
                <a:xfrm flipV="1">
                  <a:off x="134099" y="168237"/>
                  <a:ext cx="64880" cy="853653"/>
                </a:xfrm>
                <a:prstGeom prst="line">
                  <a:avLst/>
                </a:prstGeom>
                <a:noFill/>
                <a:ln w="76200" cap="flat">
                  <a:solidFill>
                    <a:schemeClr val="accent5"/>
                  </a:solidFill>
                  <a:prstDash val="solid"/>
                  <a:miter lim="400000"/>
                  <a:headEnd type="triangle" w="med" len="med"/>
                  <a:tailEnd type="triangle" w="med" len="med"/>
                </a:ln>
                <a:effectLst/>
              </p:spPr>
              <p:txBody>
                <a:bodyPr wrap="square" lIns="50800" tIns="50800" rIns="50800" bIns="50800" numCol="1" anchor="ctr">
                  <a:noAutofit/>
                </a:bodyPr>
                <a:lstStyle/>
                <a:p>
                  <a:pPr>
                    <a:defRPr sz="2400">
                      <a:solidFill>
                        <a:srgbClr val="000000"/>
                      </a:solidFill>
                      <a:latin typeface="Helvetica Light"/>
                      <a:ea typeface="Helvetica Light"/>
                      <a:cs typeface="Helvetica Light"/>
                      <a:sym typeface="Helvetica Light"/>
                    </a:defRPr>
                  </a:pPr>
                </a:p>
              </p:txBody>
            </p:sp>
            <p:sp>
              <p:nvSpPr>
                <p:cNvPr id="352" name="Circle"/>
                <p:cNvSpPr/>
                <p:nvPr/>
              </p:nvSpPr>
              <p:spPr>
                <a:xfrm>
                  <a:off x="0" y="987648"/>
                  <a:ext cx="231478" cy="231478"/>
                </a:xfrm>
                <a:prstGeom prst="ellipse">
                  <a:avLst/>
                </a:prstGeom>
                <a:solidFill>
                  <a:srgbClr val="FFFFFF"/>
                </a:solidFill>
                <a:ln w="63500" cap="flat">
                  <a:solidFill>
                    <a:schemeClr val="accent5"/>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53" name="Circle"/>
                <p:cNvSpPr/>
                <p:nvPr/>
              </p:nvSpPr>
              <p:spPr>
                <a:xfrm>
                  <a:off x="952500" y="501650"/>
                  <a:ext cx="231478" cy="231478"/>
                </a:xfrm>
                <a:prstGeom prst="ellipse">
                  <a:avLst/>
                </a:prstGeom>
                <a:solidFill>
                  <a:srgbClr val="FFFFFF"/>
                </a:solidFill>
                <a:ln w="63500" cap="flat">
                  <a:solidFill>
                    <a:schemeClr val="accent5"/>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54" name="Circle"/>
                <p:cNvSpPr/>
                <p:nvPr/>
              </p:nvSpPr>
              <p:spPr>
                <a:xfrm>
                  <a:off x="812800" y="1508348"/>
                  <a:ext cx="231478" cy="231478"/>
                </a:xfrm>
                <a:prstGeom prst="ellipse">
                  <a:avLst/>
                </a:prstGeom>
                <a:solidFill>
                  <a:srgbClr val="FFFFFF"/>
                </a:solidFill>
                <a:ln w="63500" cap="flat">
                  <a:solidFill>
                    <a:schemeClr val="accent5"/>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55" name="Circle"/>
                <p:cNvSpPr/>
                <p:nvPr/>
              </p:nvSpPr>
              <p:spPr>
                <a:xfrm>
                  <a:off x="88900" y="0"/>
                  <a:ext cx="231478" cy="231478"/>
                </a:xfrm>
                <a:prstGeom prst="ellipse">
                  <a:avLst/>
                </a:prstGeom>
                <a:solidFill>
                  <a:srgbClr val="FFFFFF"/>
                </a:solidFill>
                <a:ln w="63500" cap="flat">
                  <a:solidFill>
                    <a:schemeClr val="accent5"/>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56" name="Circle"/>
                <p:cNvSpPr/>
                <p:nvPr/>
              </p:nvSpPr>
              <p:spPr>
                <a:xfrm>
                  <a:off x="1739900" y="1188094"/>
                  <a:ext cx="231478" cy="231479"/>
                </a:xfrm>
                <a:prstGeom prst="ellipse">
                  <a:avLst/>
                </a:prstGeom>
                <a:solidFill>
                  <a:srgbClr val="FFFFFF"/>
                </a:solidFill>
                <a:ln w="63500" cap="flat">
                  <a:solidFill>
                    <a:schemeClr val="accent5"/>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57" name="Circle"/>
                <p:cNvSpPr/>
                <p:nvPr/>
              </p:nvSpPr>
              <p:spPr>
                <a:xfrm>
                  <a:off x="1943100" y="38100"/>
                  <a:ext cx="231478" cy="231478"/>
                </a:xfrm>
                <a:prstGeom prst="ellipse">
                  <a:avLst/>
                </a:prstGeom>
                <a:solidFill>
                  <a:srgbClr val="FFFFFF"/>
                </a:solidFill>
                <a:ln w="63500" cap="flat">
                  <a:solidFill>
                    <a:schemeClr val="accent5"/>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sp>
              <p:nvSpPr>
                <p:cNvPr id="358" name="Circle"/>
                <p:cNvSpPr/>
                <p:nvPr/>
              </p:nvSpPr>
              <p:spPr>
                <a:xfrm>
                  <a:off x="2628900" y="746348"/>
                  <a:ext cx="231478" cy="231478"/>
                </a:xfrm>
                <a:prstGeom prst="ellipse">
                  <a:avLst/>
                </a:prstGeom>
                <a:solidFill>
                  <a:srgbClr val="FFFFFF"/>
                </a:solidFill>
                <a:ln w="63500" cap="flat">
                  <a:solidFill>
                    <a:schemeClr val="accent5"/>
                  </a:solidFill>
                  <a:prstDash val="solid"/>
                  <a:miter lim="400000"/>
                </a:ln>
                <a:effectLst/>
              </p:spPr>
              <p:txBody>
                <a:bodyPr wrap="square" lIns="50800" tIns="50800" rIns="50800" bIns="50800" numCol="1" anchor="ctr">
                  <a:noAutofit/>
                </a:bodyPr>
                <a:lstStyle/>
                <a:p>
                  <a:pPr>
                    <a:defRPr sz="2400">
                      <a:solidFill>
                        <a:srgbClr val="FFFFFF"/>
                      </a:solidFill>
                      <a:latin typeface="Helvetica Light"/>
                      <a:ea typeface="Helvetica Light"/>
                      <a:cs typeface="Helvetica Light"/>
                      <a:sym typeface="Helvetica Light"/>
                    </a:defRPr>
                  </a:pPr>
                </a:p>
              </p:txBody>
            </p:sp>
          </p:grpSp>
          <p:sp>
            <p:nvSpPr>
              <p:cNvPr id="360" name="2"/>
              <p:cNvSpPr/>
              <p:nvPr/>
            </p:nvSpPr>
            <p:spPr>
              <a:xfrm>
                <a:off x="1641065" y="88728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2</a:t>
                </a:r>
              </a:p>
            </p:txBody>
          </p:sp>
          <p:sp>
            <p:nvSpPr>
              <p:cNvPr id="361" name="0"/>
              <p:cNvSpPr/>
              <p:nvPr/>
            </p:nvSpPr>
            <p:spPr>
              <a:xfrm>
                <a:off x="3030574" y="147534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0</a:t>
                </a:r>
              </a:p>
            </p:txBody>
          </p:sp>
          <p:sp>
            <p:nvSpPr>
              <p:cNvPr id="362" name="0"/>
              <p:cNvSpPr/>
              <p:nvPr/>
            </p:nvSpPr>
            <p:spPr>
              <a:xfrm>
                <a:off x="2336307" y="1348344"/>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0</a:t>
                </a:r>
              </a:p>
            </p:txBody>
          </p:sp>
          <p:sp>
            <p:nvSpPr>
              <p:cNvPr id="363" name="3"/>
              <p:cNvSpPr/>
              <p:nvPr/>
            </p:nvSpPr>
            <p:spPr>
              <a:xfrm>
                <a:off x="1464240" y="2097006"/>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3</a:t>
                </a:r>
              </a:p>
            </p:txBody>
          </p:sp>
          <p:sp>
            <p:nvSpPr>
              <p:cNvPr id="364" name="1"/>
              <p:cNvSpPr/>
              <p:nvPr/>
            </p:nvSpPr>
            <p:spPr>
              <a:xfrm>
                <a:off x="141884" y="155513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1</a:t>
                </a:r>
              </a:p>
            </p:txBody>
          </p:sp>
          <p:sp>
            <p:nvSpPr>
              <p:cNvPr id="365" name="1"/>
              <p:cNvSpPr/>
              <p:nvPr/>
            </p:nvSpPr>
            <p:spPr>
              <a:xfrm>
                <a:off x="645489" y="234950"/>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1</a:t>
                </a:r>
              </a:p>
            </p:txBody>
          </p:sp>
        </p:grpSp>
        <p:sp>
          <p:nvSpPr>
            <p:cNvPr id="367" name="1"/>
            <p:cNvSpPr txBox="1"/>
            <p:nvPr/>
          </p:nvSpPr>
          <p:spPr>
            <a:xfrm>
              <a:off x="2392611" y="84666"/>
              <a:ext cx="283770" cy="4699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400">
                  <a:solidFill>
                    <a:srgbClr val="000000"/>
                  </a:solidFill>
                  <a:latin typeface="Helvetica Light"/>
                  <a:ea typeface="Helvetica Light"/>
                  <a:cs typeface="Helvetica Light"/>
                  <a:sym typeface="Helvetica Light"/>
                </a:defRPr>
              </a:lvl1pPr>
            </a:lstStyle>
            <a:p>
              <a:pPr/>
              <a:r>
                <a:t>1</a:t>
              </a:r>
            </a:p>
          </p:txBody>
        </p:sp>
      </p:grpSp>
      <p:sp>
        <p:nvSpPr>
          <p:cNvPr id="369" name="Slide Number"/>
          <p:cNvSpPr txBox="1"/>
          <p:nvPr>
            <p:ph type="sldNum" sz="quarter" idx="4294967295"/>
          </p:nvPr>
        </p:nvSpPr>
        <p:spPr>
          <a:xfrm>
            <a:off x="6311798" y="9251950"/>
            <a:ext cx="368504" cy="381000"/>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defRPr>
                <a:solidFill>
                  <a:srgbClr val="000000"/>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1" name="Size"/>
          <p:cNvSpPr txBox="1"/>
          <p:nvPr>
            <p:ph type="title"/>
          </p:nvPr>
        </p:nvSpPr>
        <p:spPr>
          <a:prstGeom prst="rect">
            <a:avLst/>
          </a:prstGeom>
        </p:spPr>
        <p:txBody>
          <a:bodyPr/>
          <a:lstStyle/>
          <a:p>
            <a:pPr/>
            <a:r>
              <a:t>Size</a:t>
            </a:r>
          </a:p>
        </p:txBody>
      </p:sp>
      <p:pic>
        <p:nvPicPr>
          <p:cNvPr id="372" name="Image" descr="Image"/>
          <p:cNvPicPr>
            <a:picLocks noChangeAspect="1"/>
          </p:cNvPicPr>
          <p:nvPr/>
        </p:nvPicPr>
        <p:blipFill>
          <a:blip r:embed="rId2">
            <a:extLst/>
          </a:blip>
          <a:stretch>
            <a:fillRect/>
          </a:stretch>
        </p:blipFill>
        <p:spPr>
          <a:xfrm>
            <a:off x="223269" y="2780669"/>
            <a:ext cx="12558262" cy="5475984"/>
          </a:xfrm>
          <a:prstGeom prst="rect">
            <a:avLst/>
          </a:prstGeom>
          <a:ln w="12700">
            <a:miter lim="400000"/>
          </a:ln>
        </p:spPr>
      </p:pic>
      <p:sp>
        <p:nvSpPr>
          <p:cNvPr id="373"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5" name="Density"/>
          <p:cNvSpPr txBox="1"/>
          <p:nvPr>
            <p:ph type="title"/>
          </p:nvPr>
        </p:nvSpPr>
        <p:spPr>
          <a:prstGeom prst="rect">
            <a:avLst/>
          </a:prstGeom>
        </p:spPr>
        <p:txBody>
          <a:bodyPr/>
          <a:lstStyle/>
          <a:p>
            <a:pPr/>
            <a:r>
              <a:t>Density </a:t>
            </a:r>
          </a:p>
        </p:txBody>
      </p:sp>
      <p:pic>
        <p:nvPicPr>
          <p:cNvPr id="376" name="Image" descr="Image"/>
          <p:cNvPicPr>
            <a:picLocks noChangeAspect="1"/>
          </p:cNvPicPr>
          <p:nvPr/>
        </p:nvPicPr>
        <p:blipFill>
          <a:blip r:embed="rId2">
            <a:extLst/>
          </a:blip>
          <a:stretch>
            <a:fillRect/>
          </a:stretch>
        </p:blipFill>
        <p:spPr>
          <a:xfrm>
            <a:off x="1201521" y="2797322"/>
            <a:ext cx="10601758" cy="5816247"/>
          </a:xfrm>
          <a:prstGeom prst="rect">
            <a:avLst/>
          </a:prstGeom>
          <a:ln w="12700">
            <a:miter lim="400000"/>
          </a:ln>
        </p:spPr>
      </p:pic>
      <p:sp>
        <p:nvSpPr>
          <p:cNvPr id="377"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9" name="Double-click to edit"/>
          <p:cNvSpPr txBox="1"/>
          <p:nvPr>
            <p:ph type="title"/>
          </p:nvPr>
        </p:nvSpPr>
        <p:spPr>
          <a:prstGeom prst="rect">
            <a:avLst/>
          </a:prstGeom>
        </p:spPr>
        <p:txBody>
          <a:bodyPr/>
          <a:lstStyle/>
          <a:p>
            <a:pPr/>
          </a:p>
        </p:txBody>
      </p:sp>
      <p:graphicFrame>
        <p:nvGraphicFramePr>
          <p:cNvPr id="380" name="Table 1"/>
          <p:cNvGraphicFramePr/>
          <p:nvPr/>
        </p:nvGraphicFramePr>
        <p:xfrm>
          <a:off x="795411" y="2971800"/>
          <a:ext cx="10800706" cy="4227414"/>
        </p:xfrm>
        <a:graphic xmlns:a="http://schemas.openxmlformats.org/drawingml/2006/main">
          <a:graphicData uri="http://schemas.openxmlformats.org/drawingml/2006/table">
            <a:tbl>
              <a:tblPr firstCol="1" firstRow="1" lastCol="0" lastRow="0" bandCol="0" bandRow="0" rtl="0">
                <a:tableStyleId>{EEE7283C-3CF3-47DC-8721-378D4A62B228}</a:tableStyleId>
              </a:tblPr>
              <a:tblGrid>
                <a:gridCol w="2157601"/>
                <a:gridCol w="2157601"/>
                <a:gridCol w="2157601"/>
                <a:gridCol w="2157601"/>
                <a:gridCol w="2157601"/>
              </a:tblGrid>
              <a:tr h="466030">
                <a:tc>
                  <a:txBody>
                    <a:bodyPr/>
                    <a:lstStyle/>
                    <a:p>
                      <a:pPr defTabSz="914400">
                        <a:tabLst>
                          <a:tab pos="1181100" algn="l"/>
                        </a:tabLst>
                        <a:defRPr sz="2600">
                          <a:effectLst>
                            <a:outerShdw sx="100000" sy="100000" kx="0" ky="0" algn="b" rotWithShape="0" blurRad="25400" dist="25400" dir="5400000">
                              <a:srgbClr val="000000">
                                <a:alpha val="60000"/>
                              </a:srgbClr>
                            </a:outerShdw>
                          </a:effectLst>
                          <a:sym typeface="Helvetica"/>
                        </a:defRPr>
                      </a:pPr>
                    </a:p>
                  </a:txBody>
                  <a:tcPr marL="50800" marR="50800" marT="50800" marB="50800" anchor="ctr" anchorCtr="0" horzOverflow="overflow"/>
                </a:tc>
                <a:tc>
                  <a:txBody>
                    <a:bodyPr/>
                    <a:lstStyle/>
                    <a:p>
                      <a:pPr defTabSz="914400">
                        <a:tabLst>
                          <a:tab pos="1181100" algn="l"/>
                        </a:tabLst>
                        <a:defRPr b="0">
                          <a:solidFill>
                            <a:srgbClr val="000000"/>
                          </a:solidFill>
                        </a:defRPr>
                      </a:pPr>
                      <a:r>
                        <a:rPr b="1" sz="2600">
                          <a:solidFill>
                            <a:srgbClr val="FFFFFF"/>
                          </a:solidFill>
                          <a:effectLst>
                            <a:outerShdw sx="100000" sy="100000" kx="0" ky="0" algn="b" rotWithShape="0" blurRad="25400" dist="25400" dir="5400000">
                              <a:srgbClr val="000000">
                                <a:alpha val="60000"/>
                              </a:srgbClr>
                            </a:outerShdw>
                          </a:effectLst>
                          <a:sym typeface="Helvetica"/>
                        </a:rPr>
                        <a:t>#nodes</a:t>
                      </a:r>
                    </a:p>
                  </a:txBody>
                  <a:tcPr marL="50800" marR="50800" marT="50800" marB="50800" anchor="ctr" anchorCtr="0" horzOverflow="overflow"/>
                </a:tc>
                <a:tc>
                  <a:txBody>
                    <a:bodyPr/>
                    <a:lstStyle/>
                    <a:p>
                      <a:pPr defTabSz="914400">
                        <a:tabLst>
                          <a:tab pos="1181100" algn="l"/>
                        </a:tabLst>
                        <a:defRPr b="0">
                          <a:solidFill>
                            <a:srgbClr val="000000"/>
                          </a:solidFill>
                        </a:defRPr>
                      </a:pPr>
                      <a:r>
                        <a:rPr b="1" sz="2600">
                          <a:solidFill>
                            <a:srgbClr val="FFFFFF"/>
                          </a:solidFill>
                          <a:effectLst>
                            <a:outerShdw sx="100000" sy="100000" kx="0" ky="0" algn="b" rotWithShape="0" blurRad="25400" dist="25400" dir="5400000">
                              <a:srgbClr val="000000">
                                <a:alpha val="60000"/>
                              </a:srgbClr>
                            </a:outerShdw>
                          </a:effectLst>
                          <a:sym typeface="Helvetica"/>
                        </a:rPr>
                        <a:t>#edges</a:t>
                      </a:r>
                    </a:p>
                  </a:txBody>
                  <a:tcPr marL="50800" marR="50800" marT="50800" marB="50800" anchor="ctr" anchorCtr="0" horzOverflow="overflow"/>
                </a:tc>
                <a:tc>
                  <a:txBody>
                    <a:bodyPr/>
                    <a:lstStyle/>
                    <a:p>
                      <a:pPr defTabSz="914400">
                        <a:tabLst>
                          <a:tab pos="1181100" algn="l"/>
                        </a:tabLst>
                        <a:defRPr b="0">
                          <a:solidFill>
                            <a:srgbClr val="000000"/>
                          </a:solidFill>
                        </a:defRPr>
                      </a:pPr>
                      <a:r>
                        <a:rPr b="1" sz="2600">
                          <a:solidFill>
                            <a:srgbClr val="FFFFFF"/>
                          </a:solidFill>
                          <a:effectLst>
                            <a:outerShdw sx="100000" sy="100000" kx="0" ky="0" algn="b" rotWithShape="0" blurRad="25400" dist="25400" dir="5400000">
                              <a:srgbClr val="000000">
                                <a:alpha val="60000"/>
                              </a:srgbClr>
                            </a:outerShdw>
                          </a:effectLst>
                          <a:sym typeface="Helvetica"/>
                        </a:rPr>
                        <a:t>Densité</a:t>
                      </a:r>
                    </a:p>
                  </a:txBody>
                  <a:tcPr marL="50800" marR="50800" marT="50800" marB="50800" anchor="ctr" anchorCtr="0" horzOverflow="overflow"/>
                </a:tc>
                <a:tc>
                  <a:txBody>
                    <a:bodyPr/>
                    <a:lstStyle/>
                    <a:p>
                      <a:pPr defTabSz="914400">
                        <a:tabLst>
                          <a:tab pos="1181100" algn="l"/>
                        </a:tabLst>
                        <a:defRPr b="0">
                          <a:solidFill>
                            <a:srgbClr val="000000"/>
                          </a:solidFill>
                        </a:defRPr>
                      </a:pPr>
                      <a:r>
                        <a:rPr b="1" sz="2600">
                          <a:solidFill>
                            <a:srgbClr val="FFFFFF"/>
                          </a:solidFill>
                          <a:effectLst>
                            <a:outerShdw sx="100000" sy="100000" kx="0" ky="0" algn="b" rotWithShape="0" blurRad="25400" dist="25400" dir="5400000">
                              <a:srgbClr val="000000">
                                <a:alpha val="60000"/>
                              </a:srgbClr>
                            </a:outerShdw>
                          </a:effectLst>
                          <a:sym typeface="Helvetica"/>
                        </a:rPr>
                        <a:t>Deg. Moyen</a:t>
                      </a:r>
                    </a:p>
                  </a:txBody>
                  <a:tcPr marL="50800" marR="50800" marT="50800" marB="50800" anchor="ctr" anchorCtr="0" horzOverflow="overflow"/>
                </a:tc>
              </a:tr>
              <a:tr h="466030">
                <a:tc>
                  <a:txBody>
                    <a:bodyPr/>
                    <a:lstStyle/>
                    <a:p>
                      <a:pPr defTabSz="914400">
                        <a:tabLst>
                          <a:tab pos="1181100" algn="l"/>
                        </a:tabLst>
                        <a:defRPr b="0">
                          <a:solidFill>
                            <a:srgbClr val="000000"/>
                          </a:solidFill>
                        </a:defRPr>
                      </a:pPr>
                      <a:r>
                        <a:rPr b="1" sz="2600">
                          <a:solidFill>
                            <a:srgbClr val="FFFFFF"/>
                          </a:solidFill>
                          <a:effectLst>
                            <a:outerShdw sx="100000" sy="100000" kx="0" ky="0" algn="b" rotWithShape="0" blurRad="25400" dist="25400" dir="5400000">
                              <a:srgbClr val="000000">
                                <a:alpha val="60000"/>
                              </a:srgbClr>
                            </a:outerShdw>
                          </a:effectLst>
                          <a:sym typeface="Helvetica"/>
                        </a:rPr>
                        <a:t>Wikipedia HL</a:t>
                      </a:r>
                    </a:p>
                  </a:txBody>
                  <a:tcPr marL="50800" marR="50800" marT="50800" marB="50800" anchor="ctr" anchorCtr="0" horzOverflow="overflow"/>
                </a:tc>
                <a:tc>
                  <a:txBody>
                    <a:bodyPr/>
                    <a:lstStyle/>
                    <a:p>
                      <a:pPr defTabSz="914400"/>
                      <a:r>
                        <a:rPr sz="2600">
                          <a:sym typeface="Helvetica Light"/>
                        </a:rPr>
                        <a:t>2M</a:t>
                      </a:r>
                    </a:p>
                  </a:txBody>
                  <a:tcPr marL="50800" marR="50800" marT="50800" marB="50800" anchor="ctr" anchorCtr="0" horzOverflow="overflow"/>
                </a:tc>
                <a:tc>
                  <a:txBody>
                    <a:bodyPr/>
                    <a:lstStyle/>
                    <a:p>
                      <a:pPr defTabSz="914400"/>
                      <a:r>
                        <a:rPr sz="2600">
                          <a:sym typeface="Helvetica Light"/>
                        </a:rPr>
                        <a:t>30M</a:t>
                      </a:r>
                    </a:p>
                  </a:txBody>
                  <a:tcPr marL="50800" marR="50800" marT="50800" marB="50800" anchor="ctr" anchorCtr="0" horzOverflow="overflow"/>
                </a:tc>
                <a:tc>
                  <a:txBody>
                    <a:bodyPr/>
                    <a:lstStyle/>
                    <a:p>
                      <a:pPr defTabSz="914400">
                        <a:defRPr sz="2600">
                          <a:sym typeface="Helvetica Light"/>
                        </a:defRPr>
                      </a:pPr>
                      <a:r>
                        <a:t>1.5x10</a:t>
                      </a:r>
                      <a:r>
                        <a:rPr baseline="31999"/>
                        <a:t>-5</a:t>
                      </a:r>
                    </a:p>
                  </a:txBody>
                  <a:tcPr marL="50800" marR="50800" marT="50800" marB="50800" anchor="ctr" anchorCtr="0" horzOverflow="overflow"/>
                </a:tc>
                <a:tc>
                  <a:txBody>
                    <a:bodyPr/>
                    <a:lstStyle/>
                    <a:p>
                      <a:pPr defTabSz="914400"/>
                      <a:r>
                        <a:rPr sz="2600">
                          <a:sym typeface="Helvetica Light"/>
                        </a:rPr>
                        <a:t>30</a:t>
                      </a:r>
                    </a:p>
                  </a:txBody>
                  <a:tcPr marL="50800" marR="50800" marT="50800" marB="50800" anchor="ctr" anchorCtr="0" horzOverflow="overflow">
                    <a:lnR w="12700">
                      <a:solidFill>
                        <a:srgbClr val="606060"/>
                      </a:solidFill>
                      <a:miter lim="400000"/>
                    </a:lnR>
                  </a:tcPr>
                </a:tc>
              </a:tr>
              <a:tr h="466030">
                <a:tc>
                  <a:txBody>
                    <a:bodyPr/>
                    <a:lstStyle/>
                    <a:p>
                      <a:pPr defTabSz="914400">
                        <a:tabLst>
                          <a:tab pos="1181100" algn="l"/>
                        </a:tabLst>
                        <a:defRPr b="0">
                          <a:solidFill>
                            <a:srgbClr val="000000"/>
                          </a:solidFill>
                        </a:defRPr>
                      </a:pPr>
                      <a:r>
                        <a:rPr b="1" sz="2600">
                          <a:solidFill>
                            <a:srgbClr val="FFFFFF"/>
                          </a:solidFill>
                          <a:effectLst>
                            <a:outerShdw sx="100000" sy="100000" kx="0" ky="0" algn="b" rotWithShape="0" blurRad="25400" dist="25400" dir="5400000">
                              <a:srgbClr val="000000">
                                <a:alpha val="60000"/>
                              </a:srgbClr>
                            </a:outerShdw>
                          </a:effectLst>
                          <a:sym typeface="Helvetica"/>
                        </a:rPr>
                        <a:t>Twitter 2015</a:t>
                      </a:r>
                    </a:p>
                  </a:txBody>
                  <a:tcPr marL="50800" marR="50800" marT="50800" marB="50800" anchor="ctr" anchorCtr="0" horzOverflow="overflow"/>
                </a:tc>
                <a:tc>
                  <a:txBody>
                    <a:bodyPr/>
                    <a:lstStyle/>
                    <a:p>
                      <a:pPr defTabSz="914400"/>
                      <a:r>
                        <a:rPr sz="2600">
                          <a:sym typeface="Helvetica Light"/>
                        </a:rPr>
                        <a:t>288M</a:t>
                      </a:r>
                    </a:p>
                  </a:txBody>
                  <a:tcPr marL="50800" marR="50800" marT="50800" marB="50800" anchor="ctr" anchorCtr="0" horzOverflow="overflow"/>
                </a:tc>
                <a:tc>
                  <a:txBody>
                    <a:bodyPr/>
                    <a:lstStyle/>
                    <a:p>
                      <a:pPr defTabSz="914400"/>
                      <a:r>
                        <a:rPr sz="2600">
                          <a:sym typeface="Helvetica Light"/>
                        </a:rPr>
                        <a:t>60B</a:t>
                      </a:r>
                    </a:p>
                  </a:txBody>
                  <a:tcPr marL="50800" marR="50800" marT="50800" marB="50800" anchor="ctr" anchorCtr="0" horzOverflow="overflow"/>
                </a:tc>
                <a:tc>
                  <a:txBody>
                    <a:bodyPr/>
                    <a:lstStyle/>
                    <a:p>
                      <a:pPr defTabSz="914400">
                        <a:defRPr sz="2600">
                          <a:sym typeface="Helvetica Light"/>
                        </a:defRPr>
                      </a:pPr>
                      <a:r>
                        <a:t>1.4x10</a:t>
                      </a:r>
                      <a:r>
                        <a:rPr baseline="31999"/>
                        <a:t>-6</a:t>
                      </a:r>
                    </a:p>
                  </a:txBody>
                  <a:tcPr marL="50800" marR="50800" marT="50800" marB="50800" anchor="ctr" anchorCtr="0" horzOverflow="overflow"/>
                </a:tc>
                <a:tc>
                  <a:txBody>
                    <a:bodyPr/>
                    <a:lstStyle/>
                    <a:p>
                      <a:pPr defTabSz="914400"/>
                      <a:r>
                        <a:rPr sz="2600">
                          <a:sym typeface="Helvetica Light"/>
                        </a:rPr>
                        <a:t>416</a:t>
                      </a:r>
                    </a:p>
                  </a:txBody>
                  <a:tcPr marL="50800" marR="50800" marT="50800" marB="50800" anchor="ctr" anchorCtr="0" horzOverflow="overflow">
                    <a:lnR w="12700">
                      <a:solidFill>
                        <a:srgbClr val="606060"/>
                      </a:solidFill>
                      <a:miter lim="400000"/>
                    </a:lnR>
                  </a:tcPr>
                </a:tc>
              </a:tr>
              <a:tr h="466030">
                <a:tc>
                  <a:txBody>
                    <a:bodyPr/>
                    <a:lstStyle/>
                    <a:p>
                      <a:pPr defTabSz="914400">
                        <a:tabLst>
                          <a:tab pos="1181100" algn="l"/>
                        </a:tabLst>
                        <a:defRPr b="0">
                          <a:solidFill>
                            <a:srgbClr val="000000"/>
                          </a:solidFill>
                        </a:defRPr>
                      </a:pPr>
                      <a:r>
                        <a:rPr b="1" sz="2600">
                          <a:solidFill>
                            <a:srgbClr val="FFFFFF"/>
                          </a:solidFill>
                          <a:effectLst>
                            <a:outerShdw sx="100000" sy="100000" kx="0" ky="0" algn="b" rotWithShape="0" blurRad="25400" dist="25400" dir="5400000">
                              <a:srgbClr val="000000">
                                <a:alpha val="60000"/>
                              </a:srgbClr>
                            </a:outerShdw>
                          </a:effectLst>
                          <a:sym typeface="Helvetica"/>
                        </a:rPr>
                        <a:t>Facebook 2015</a:t>
                      </a:r>
                    </a:p>
                  </a:txBody>
                  <a:tcPr marL="50800" marR="50800" marT="50800" marB="50800" anchor="ctr" anchorCtr="0" horzOverflow="overflow"/>
                </a:tc>
                <a:tc>
                  <a:txBody>
                    <a:bodyPr/>
                    <a:lstStyle/>
                    <a:p>
                      <a:pPr defTabSz="914400"/>
                      <a:r>
                        <a:rPr sz="2600">
                          <a:sym typeface="Helvetica Light"/>
                        </a:rPr>
                        <a:t>1.4B</a:t>
                      </a:r>
                    </a:p>
                  </a:txBody>
                  <a:tcPr marL="50800" marR="50800" marT="50800" marB="50800" anchor="ctr" anchorCtr="0" horzOverflow="overflow"/>
                </a:tc>
                <a:tc>
                  <a:txBody>
                    <a:bodyPr/>
                    <a:lstStyle/>
                    <a:p>
                      <a:pPr defTabSz="914400"/>
                      <a:r>
                        <a:rPr sz="2600">
                          <a:sym typeface="Helvetica Light"/>
                        </a:rPr>
                        <a:t>400B</a:t>
                      </a:r>
                    </a:p>
                  </a:txBody>
                  <a:tcPr marL="50800" marR="50800" marT="50800" marB="50800" anchor="ctr" anchorCtr="0" horzOverflow="overflow"/>
                </a:tc>
                <a:tc>
                  <a:txBody>
                    <a:bodyPr/>
                    <a:lstStyle/>
                    <a:p>
                      <a:pPr defTabSz="914400">
                        <a:defRPr sz="2600">
                          <a:sym typeface="Helvetica Light"/>
                        </a:defRPr>
                      </a:pPr>
                      <a:r>
                        <a:t>4x10</a:t>
                      </a:r>
                      <a:r>
                        <a:rPr baseline="31999"/>
                        <a:t>-9</a:t>
                      </a:r>
                    </a:p>
                  </a:txBody>
                  <a:tcPr marL="50800" marR="50800" marT="50800" marB="50800" anchor="ctr" anchorCtr="0" horzOverflow="overflow"/>
                </a:tc>
                <a:tc>
                  <a:txBody>
                    <a:bodyPr/>
                    <a:lstStyle/>
                    <a:p>
                      <a:pPr defTabSz="914400"/>
                      <a:r>
                        <a:rPr sz="2600">
                          <a:sym typeface="Helvetica Light"/>
                        </a:rPr>
                        <a:t>570</a:t>
                      </a:r>
                    </a:p>
                  </a:txBody>
                  <a:tcPr marL="50800" marR="50800" marT="50800" marB="50800" anchor="ctr" anchorCtr="0" horzOverflow="overflow">
                    <a:lnR w="12700">
                      <a:solidFill>
                        <a:srgbClr val="606060"/>
                      </a:solidFill>
                      <a:miter lim="400000"/>
                    </a:lnR>
                  </a:tcPr>
                </a:tc>
              </a:tr>
              <a:tr h="466030">
                <a:tc>
                  <a:txBody>
                    <a:bodyPr/>
                    <a:lstStyle/>
                    <a:p>
                      <a:pPr defTabSz="914400">
                        <a:tabLst>
                          <a:tab pos="1181100" algn="l"/>
                        </a:tabLst>
                        <a:defRPr b="0">
                          <a:solidFill>
                            <a:srgbClr val="000000"/>
                          </a:solidFill>
                        </a:defRPr>
                      </a:pPr>
                      <a:r>
                        <a:rPr b="1" sz="2600">
                          <a:solidFill>
                            <a:srgbClr val="FFFFFF"/>
                          </a:solidFill>
                          <a:effectLst>
                            <a:outerShdw sx="100000" sy="100000" kx="0" ky="0" algn="b" rotWithShape="0" blurRad="25400" dist="25400" dir="5400000">
                              <a:srgbClr val="000000">
                                <a:alpha val="60000"/>
                              </a:srgbClr>
                            </a:outerShdw>
                          </a:effectLst>
                          <a:sym typeface="Helvetica"/>
                        </a:rPr>
                        <a:t>Brain c. Elegans</a:t>
                      </a:r>
                    </a:p>
                  </a:txBody>
                  <a:tcPr marL="50800" marR="50800" marT="50800" marB="50800" anchor="ctr" anchorCtr="0" horzOverflow="overflow"/>
                </a:tc>
                <a:tc>
                  <a:txBody>
                    <a:bodyPr/>
                    <a:lstStyle/>
                    <a:p>
                      <a:pPr defTabSz="914400"/>
                      <a:r>
                        <a:rPr sz="2600">
                          <a:sym typeface="Helvetica Light"/>
                        </a:rPr>
                        <a:t>280</a:t>
                      </a:r>
                    </a:p>
                  </a:txBody>
                  <a:tcPr marL="50800" marR="50800" marT="50800" marB="50800" anchor="ctr" anchorCtr="0" horzOverflow="overflow"/>
                </a:tc>
                <a:tc>
                  <a:txBody>
                    <a:bodyPr/>
                    <a:lstStyle/>
                    <a:p>
                      <a:pPr defTabSz="914400"/>
                      <a:r>
                        <a:rPr sz="2600">
                          <a:sym typeface="Helvetica Light"/>
                        </a:rPr>
                        <a:t>6393</a:t>
                      </a:r>
                    </a:p>
                  </a:txBody>
                  <a:tcPr marL="50800" marR="50800" marT="50800" marB="50800" anchor="ctr" anchorCtr="0" horzOverflow="overflow"/>
                </a:tc>
                <a:tc>
                  <a:txBody>
                    <a:bodyPr/>
                    <a:lstStyle/>
                    <a:p>
                      <a:pPr defTabSz="914400"/>
                      <a:r>
                        <a:rPr sz="2600">
                          <a:sym typeface="Helvetica Light"/>
                        </a:rPr>
                        <a:t>0,16</a:t>
                      </a:r>
                    </a:p>
                  </a:txBody>
                  <a:tcPr marL="50800" marR="50800" marT="50800" marB="50800" anchor="ctr" anchorCtr="0" horzOverflow="overflow"/>
                </a:tc>
                <a:tc>
                  <a:txBody>
                    <a:bodyPr/>
                    <a:lstStyle/>
                    <a:p>
                      <a:pPr defTabSz="914400"/>
                      <a:r>
                        <a:rPr sz="2600">
                          <a:sym typeface="Helvetica Light"/>
                        </a:rPr>
                        <a:t>46</a:t>
                      </a:r>
                    </a:p>
                  </a:txBody>
                  <a:tcPr marL="50800" marR="50800" marT="50800" marB="50800" anchor="ctr" anchorCtr="0" horzOverflow="overflow">
                    <a:lnR w="12700">
                      <a:solidFill>
                        <a:srgbClr val="606060"/>
                      </a:solidFill>
                      <a:miter lim="400000"/>
                    </a:lnR>
                  </a:tcPr>
                </a:tc>
              </a:tr>
              <a:tr h="466030">
                <a:tc>
                  <a:txBody>
                    <a:bodyPr/>
                    <a:lstStyle/>
                    <a:p>
                      <a:pPr defTabSz="914400">
                        <a:tabLst>
                          <a:tab pos="1181100" algn="l"/>
                        </a:tabLst>
                        <a:defRPr b="0">
                          <a:solidFill>
                            <a:srgbClr val="000000"/>
                          </a:solidFill>
                        </a:defRPr>
                      </a:pPr>
                      <a:r>
                        <a:rPr b="1" sz="2600">
                          <a:solidFill>
                            <a:srgbClr val="FFFFFF"/>
                          </a:solidFill>
                          <a:effectLst>
                            <a:outerShdw sx="100000" sy="100000" kx="0" ky="0" algn="b" rotWithShape="0" blurRad="25400" dist="25400" dir="5400000">
                              <a:srgbClr val="000000">
                                <a:alpha val="60000"/>
                              </a:srgbClr>
                            </a:outerShdw>
                          </a:effectLst>
                          <a:sym typeface="Helvetica"/>
                        </a:rPr>
                        <a:t>Roads Calif.</a:t>
                      </a:r>
                    </a:p>
                  </a:txBody>
                  <a:tcPr marL="50800" marR="50800" marT="50800" marB="50800" anchor="ctr" anchorCtr="0" horzOverflow="overflow"/>
                </a:tc>
                <a:tc>
                  <a:txBody>
                    <a:bodyPr/>
                    <a:lstStyle/>
                    <a:p>
                      <a:pPr defTabSz="914400"/>
                      <a:r>
                        <a:rPr sz="2600">
                          <a:sym typeface="Helvetica Light"/>
                        </a:rPr>
                        <a:t>2M</a:t>
                      </a:r>
                    </a:p>
                  </a:txBody>
                  <a:tcPr marL="50800" marR="50800" marT="50800" marB="50800" anchor="ctr" anchorCtr="0" horzOverflow="overflow"/>
                </a:tc>
                <a:tc>
                  <a:txBody>
                    <a:bodyPr/>
                    <a:lstStyle/>
                    <a:p>
                      <a:pPr defTabSz="914400"/>
                      <a:r>
                        <a:rPr sz="2600">
                          <a:sym typeface="Helvetica Light"/>
                        </a:rPr>
                        <a:t>2.7M</a:t>
                      </a:r>
                    </a:p>
                  </a:txBody>
                  <a:tcPr marL="50800" marR="50800" marT="50800" marB="50800" anchor="ctr" anchorCtr="0" horzOverflow="overflow"/>
                </a:tc>
                <a:tc>
                  <a:txBody>
                    <a:bodyPr/>
                    <a:lstStyle/>
                    <a:p>
                      <a:pPr defTabSz="914400">
                        <a:defRPr sz="2600">
                          <a:sym typeface="Helvetica Light"/>
                        </a:defRPr>
                      </a:pPr>
                      <a:r>
                        <a:t>6x10</a:t>
                      </a:r>
                      <a:r>
                        <a:rPr baseline="31999"/>
                        <a:t>-7</a:t>
                      </a:r>
                    </a:p>
                  </a:txBody>
                  <a:tcPr marL="50800" marR="50800" marT="50800" marB="50800" anchor="ctr" anchorCtr="0" horzOverflow="overflow"/>
                </a:tc>
                <a:tc>
                  <a:txBody>
                    <a:bodyPr/>
                    <a:lstStyle/>
                    <a:p>
                      <a:pPr defTabSz="914400"/>
                      <a:r>
                        <a:rPr sz="2600">
                          <a:sym typeface="Helvetica Light"/>
                        </a:rPr>
                        <a:t>2,7</a:t>
                      </a:r>
                    </a:p>
                  </a:txBody>
                  <a:tcPr marL="50800" marR="50800" marT="50800" marB="50800" anchor="ctr" anchorCtr="0" horzOverflow="overflow">
                    <a:lnR w="12700">
                      <a:solidFill>
                        <a:srgbClr val="606060"/>
                      </a:solidFill>
                      <a:miter lim="400000"/>
                    </a:lnR>
                  </a:tcPr>
                </a:tc>
              </a:tr>
              <a:tr h="466030">
                <a:tc>
                  <a:txBody>
                    <a:bodyPr/>
                    <a:lstStyle/>
                    <a:p>
                      <a:pPr defTabSz="914400">
                        <a:tabLst>
                          <a:tab pos="1181100" algn="l"/>
                        </a:tabLst>
                        <a:defRPr b="0">
                          <a:solidFill>
                            <a:srgbClr val="000000"/>
                          </a:solidFill>
                        </a:defRPr>
                      </a:pPr>
                      <a:r>
                        <a:rPr b="1" sz="2600">
                          <a:solidFill>
                            <a:srgbClr val="FFFFFF"/>
                          </a:solidFill>
                          <a:effectLst>
                            <a:outerShdw sx="100000" sy="100000" kx="0" ky="0" algn="b" rotWithShape="0" blurRad="25400" dist="25400" dir="5400000">
                              <a:srgbClr val="000000">
                                <a:alpha val="60000"/>
                              </a:srgbClr>
                            </a:outerShdw>
                          </a:effectLst>
                          <a:sym typeface="Helvetica"/>
                        </a:rPr>
                        <a:t>Airport traffic</a:t>
                      </a:r>
                    </a:p>
                  </a:txBody>
                  <a:tcPr marL="50800" marR="50800" marT="50800" marB="50800" anchor="ctr" anchorCtr="0" horzOverflow="overflow"/>
                </a:tc>
                <a:tc>
                  <a:txBody>
                    <a:bodyPr/>
                    <a:lstStyle/>
                    <a:p>
                      <a:pPr defTabSz="914400"/>
                      <a:r>
                        <a:rPr sz="2600">
                          <a:sym typeface="Helvetica Light"/>
                        </a:rPr>
                        <a:t>3k</a:t>
                      </a:r>
                    </a:p>
                  </a:txBody>
                  <a:tcPr marL="50800" marR="50800" marT="50800" marB="50800" anchor="ctr" anchorCtr="0" horzOverflow="overflow">
                    <a:lnB w="12700">
                      <a:solidFill>
                        <a:srgbClr val="606060"/>
                      </a:solidFill>
                      <a:miter lim="400000"/>
                    </a:lnB>
                  </a:tcPr>
                </a:tc>
                <a:tc>
                  <a:txBody>
                    <a:bodyPr/>
                    <a:lstStyle/>
                    <a:p>
                      <a:pPr defTabSz="914400"/>
                      <a:r>
                        <a:rPr sz="2600">
                          <a:sym typeface="Helvetica Light"/>
                        </a:rPr>
                        <a:t>31k</a:t>
                      </a:r>
                    </a:p>
                  </a:txBody>
                  <a:tcPr marL="50800" marR="50800" marT="50800" marB="50800" anchor="ctr" anchorCtr="0" horzOverflow="overflow">
                    <a:lnB w="12700">
                      <a:solidFill>
                        <a:srgbClr val="606060"/>
                      </a:solidFill>
                      <a:miter lim="400000"/>
                    </a:lnB>
                  </a:tcPr>
                </a:tc>
                <a:tc>
                  <a:txBody>
                    <a:bodyPr/>
                    <a:lstStyle/>
                    <a:p>
                      <a:pPr defTabSz="914400"/>
                      <a:r>
                        <a:rPr sz="2600">
                          <a:sym typeface="Helvetica Light"/>
                        </a:rPr>
                        <a:t>0,007</a:t>
                      </a:r>
                    </a:p>
                  </a:txBody>
                  <a:tcPr marL="50800" marR="50800" marT="50800" marB="50800" anchor="ctr" anchorCtr="0" horzOverflow="overflow">
                    <a:lnB w="12700">
                      <a:solidFill>
                        <a:srgbClr val="606060"/>
                      </a:solidFill>
                      <a:miter lim="400000"/>
                    </a:lnB>
                  </a:tcPr>
                </a:tc>
                <a:tc>
                  <a:txBody>
                    <a:bodyPr/>
                    <a:lstStyle/>
                    <a:p>
                      <a:pPr defTabSz="914400"/>
                      <a:r>
                        <a:rPr sz="2600">
                          <a:sym typeface="Helvetica Light"/>
                        </a:rPr>
                        <a:t>21</a:t>
                      </a:r>
                    </a:p>
                  </a:txBody>
                  <a:tcPr marL="50800" marR="50800" marT="50800" marB="50800" anchor="ctr" anchorCtr="0" horzOverflow="overflow">
                    <a:lnR w="12700">
                      <a:solidFill>
                        <a:srgbClr val="606060"/>
                      </a:solidFill>
                      <a:miter lim="400000"/>
                    </a:lnR>
                    <a:lnB w="12700">
                      <a:solidFill>
                        <a:srgbClr val="606060"/>
                      </a:solidFill>
                      <a:miter lim="400000"/>
                    </a:lnB>
                  </a:tcPr>
                </a:tc>
              </a:tr>
            </a:tbl>
          </a:graphicData>
        </a:graphic>
      </p:graphicFrame>
      <p:sp>
        <p:nvSpPr>
          <p:cNvPr id="381" name="Attention: Densité difficile à comparer entre des graphes de taille différente"/>
          <p:cNvSpPr txBox="1"/>
          <p:nvPr/>
        </p:nvSpPr>
        <p:spPr>
          <a:xfrm>
            <a:off x="1118666" y="6902450"/>
            <a:ext cx="10497097" cy="1320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t>Attention: Densité difficile à comparer entre des graphes de taille différente</a:t>
            </a:r>
          </a:p>
        </p:txBody>
      </p:sp>
      <p:sp>
        <p:nvSpPr>
          <p:cNvPr id="382"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4" name="Degree distribution"/>
          <p:cNvSpPr txBox="1"/>
          <p:nvPr>
            <p:ph type="title"/>
          </p:nvPr>
        </p:nvSpPr>
        <p:spPr>
          <a:prstGeom prst="rect">
            <a:avLst/>
          </a:prstGeom>
        </p:spPr>
        <p:txBody>
          <a:bodyPr/>
          <a:lstStyle/>
          <a:p>
            <a:pPr/>
            <a:r>
              <a:t>Degree distribution</a:t>
            </a:r>
          </a:p>
        </p:txBody>
      </p:sp>
      <p:grpSp>
        <p:nvGrpSpPr>
          <p:cNvPr id="387" name="normal_vs_power_law.png"/>
          <p:cNvGrpSpPr/>
          <p:nvPr/>
        </p:nvGrpSpPr>
        <p:grpSpPr>
          <a:xfrm>
            <a:off x="1143000" y="2560625"/>
            <a:ext cx="9746864" cy="4405619"/>
            <a:chOff x="0" y="0"/>
            <a:chExt cx="9746863" cy="4405618"/>
          </a:xfrm>
        </p:grpSpPr>
        <p:pic>
          <p:nvPicPr>
            <p:cNvPr id="386" name="normal_vs_power_law.png" descr="normal_vs_power_law.png"/>
            <p:cNvPicPr>
              <a:picLocks noChangeAspect="1"/>
            </p:cNvPicPr>
            <p:nvPr/>
          </p:nvPicPr>
          <p:blipFill>
            <a:blip r:embed="rId2">
              <a:extLst/>
            </a:blip>
            <a:stretch>
              <a:fillRect/>
            </a:stretch>
          </p:blipFill>
          <p:spPr>
            <a:xfrm>
              <a:off x="127000" y="88900"/>
              <a:ext cx="9492864" cy="4075419"/>
            </a:xfrm>
            <a:prstGeom prst="rect">
              <a:avLst/>
            </a:prstGeom>
            <a:ln>
              <a:noFill/>
            </a:ln>
            <a:effectLst/>
          </p:spPr>
        </p:pic>
        <p:pic>
          <p:nvPicPr>
            <p:cNvPr id="385" name="normal_vs_power_law.png" descr="normal_vs_power_law.png"/>
            <p:cNvPicPr>
              <a:picLocks noChangeAspect="0"/>
            </p:cNvPicPr>
            <p:nvPr/>
          </p:nvPicPr>
          <p:blipFill>
            <a:blip r:embed="rId3">
              <a:extLst/>
            </a:blip>
            <a:stretch>
              <a:fillRect/>
            </a:stretch>
          </p:blipFill>
          <p:spPr>
            <a:xfrm>
              <a:off x="0" y="0"/>
              <a:ext cx="9746864" cy="4405619"/>
            </a:xfrm>
            <a:prstGeom prst="rect">
              <a:avLst/>
            </a:prstGeom>
            <a:effectLst/>
          </p:spPr>
        </p:pic>
      </p:grpSp>
      <p:sp>
        <p:nvSpPr>
          <p:cNvPr id="388" name="PDF (Probability Distribution Function)"/>
          <p:cNvSpPr txBox="1"/>
          <p:nvPr/>
        </p:nvSpPr>
        <p:spPr>
          <a:xfrm>
            <a:off x="1602531" y="7518399"/>
            <a:ext cx="8275738"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PDF (Probability Distribution Function)</a:t>
            </a:r>
          </a:p>
        </p:txBody>
      </p:sp>
      <p:sp>
        <p:nvSpPr>
          <p:cNvPr id="389"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1" name="Degree distribution"/>
          <p:cNvSpPr txBox="1"/>
          <p:nvPr>
            <p:ph type="title"/>
          </p:nvPr>
        </p:nvSpPr>
        <p:spPr>
          <a:prstGeom prst="rect">
            <a:avLst/>
          </a:prstGeom>
        </p:spPr>
        <p:txBody>
          <a:bodyPr/>
          <a:lstStyle/>
          <a:p>
            <a:pPr/>
            <a:r>
              <a:t>Degree distribution</a:t>
            </a:r>
          </a:p>
        </p:txBody>
      </p:sp>
      <p:sp>
        <p:nvSpPr>
          <p:cNvPr id="392" name="In a fully random graph (Erdos-Renyi), degree distribution is (close to) a normal distribution centered on the average degree…"/>
          <p:cNvSpPr txBox="1"/>
          <p:nvPr>
            <p:ph type="body" idx="1"/>
          </p:nvPr>
        </p:nvSpPr>
        <p:spPr>
          <a:prstGeom prst="rect">
            <a:avLst/>
          </a:prstGeom>
        </p:spPr>
        <p:txBody>
          <a:bodyPr/>
          <a:lstStyle/>
          <a:p>
            <a:pPr/>
            <a:r>
              <a:t>In a fully random graph (Erdos-Renyi), degree distribution is (close to) a normal distribution centered on the average degree </a:t>
            </a:r>
          </a:p>
          <a:p>
            <a:pPr/>
            <a:r>
              <a:t>In real graphs, in general, it is not the case:</a:t>
            </a:r>
          </a:p>
          <a:p>
            <a:pPr lvl="1"/>
            <a:r>
              <a:t>A high majority of small degree nodes</a:t>
            </a:r>
          </a:p>
          <a:p>
            <a:pPr lvl="1"/>
            <a:r>
              <a:t>A small minority of nodes with very high degree (Hubs)</a:t>
            </a:r>
          </a:p>
          <a:p>
            <a:pPr/>
            <a:r>
              <a:t>Often modeled by a </a:t>
            </a:r>
            <a:r>
              <a:rPr b="1">
                <a:latin typeface="Gill Sans"/>
                <a:ea typeface="Gill Sans"/>
                <a:cs typeface="Gill Sans"/>
                <a:sym typeface="Gill Sans"/>
              </a:rPr>
              <a:t>power law</a:t>
            </a:r>
            <a:r>
              <a:t> </a:t>
            </a:r>
          </a:p>
          <a:p>
            <a:pPr lvl="1"/>
            <a:r>
              <a:t>More details later in the course</a:t>
            </a:r>
          </a:p>
        </p:txBody>
      </p:sp>
      <p:sp>
        <p:nvSpPr>
          <p:cNvPr id="393"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5" name="Clustering coefficient"/>
          <p:cNvSpPr txBox="1"/>
          <p:nvPr>
            <p:ph type="title"/>
          </p:nvPr>
        </p:nvSpPr>
        <p:spPr>
          <a:prstGeom prst="rect">
            <a:avLst/>
          </a:prstGeom>
        </p:spPr>
        <p:txBody>
          <a:bodyPr/>
          <a:lstStyle/>
          <a:p>
            <a:pPr/>
            <a:r>
              <a:t>Clustering coefficient</a:t>
            </a:r>
          </a:p>
        </p:txBody>
      </p:sp>
      <p:sp>
        <p:nvSpPr>
          <p:cNvPr id="396" name="Clustering coefficient or triadic closure…"/>
          <p:cNvSpPr txBox="1"/>
          <p:nvPr>
            <p:ph type="body" idx="1"/>
          </p:nvPr>
        </p:nvSpPr>
        <p:spPr>
          <a:prstGeom prst="rect">
            <a:avLst/>
          </a:prstGeom>
        </p:spPr>
        <p:txBody>
          <a:bodyPr/>
          <a:lstStyle/>
          <a:p>
            <a:pPr/>
            <a:r>
              <a:rPr b="1">
                <a:latin typeface="Gill Sans"/>
                <a:ea typeface="Gill Sans"/>
                <a:cs typeface="Gill Sans"/>
                <a:sym typeface="Gill Sans"/>
              </a:rPr>
              <a:t>Clustering coefficient</a:t>
            </a:r>
            <a:r>
              <a:t> or </a:t>
            </a:r>
            <a:r>
              <a:rPr b="1">
                <a:latin typeface="Gill Sans"/>
                <a:ea typeface="Gill Sans"/>
                <a:cs typeface="Gill Sans"/>
                <a:sym typeface="Gill Sans"/>
              </a:rPr>
              <a:t>triadic closure</a:t>
            </a:r>
            <a:endParaRPr b="1">
              <a:latin typeface="Gill Sans"/>
              <a:ea typeface="Gill Sans"/>
              <a:cs typeface="Gill Sans"/>
              <a:sym typeface="Gill Sans"/>
            </a:endParaRPr>
          </a:p>
          <a:p>
            <a:pPr/>
            <a:r>
              <a:t>Triangles are considered important in real networks</a:t>
            </a:r>
          </a:p>
          <a:p>
            <a:pPr lvl="1"/>
            <a:r>
              <a:t>Think of social networks: </a:t>
            </a:r>
            <a:r>
              <a:rPr i="1">
                <a:latin typeface="Gill Sans"/>
                <a:ea typeface="Gill Sans"/>
                <a:cs typeface="Gill Sans"/>
                <a:sym typeface="Gill Sans"/>
              </a:rPr>
              <a:t>friends of friends are my friends</a:t>
            </a:r>
          </a:p>
          <a:p>
            <a:pPr lvl="1"/>
            <a:r>
              <a:t># triangles is a big difference between real and random networks</a:t>
            </a:r>
          </a:p>
        </p:txBody>
      </p:sp>
      <p:sp>
        <p:nvSpPr>
          <p:cNvPr id="397"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9" name="Clustering coefficient"/>
          <p:cNvSpPr txBox="1"/>
          <p:nvPr>
            <p:ph type="title"/>
          </p:nvPr>
        </p:nvSpPr>
        <p:spPr>
          <a:prstGeom prst="rect">
            <a:avLst/>
          </a:prstGeom>
        </p:spPr>
        <p:txBody>
          <a:bodyPr/>
          <a:lstStyle/>
          <a:p>
            <a:pPr/>
            <a:r>
              <a:t>Clustering coefficient</a:t>
            </a:r>
          </a:p>
        </p:txBody>
      </p:sp>
      <p:grpSp>
        <p:nvGrpSpPr>
          <p:cNvPr id="424" name="Group"/>
          <p:cNvGrpSpPr/>
          <p:nvPr/>
        </p:nvGrpSpPr>
        <p:grpSpPr>
          <a:xfrm>
            <a:off x="409162" y="4913753"/>
            <a:ext cx="4873383" cy="2181918"/>
            <a:chOff x="0" y="0"/>
            <a:chExt cx="4873382" cy="2181917"/>
          </a:xfrm>
        </p:grpSpPr>
        <p:sp>
          <p:nvSpPr>
            <p:cNvPr id="400" name="Line"/>
            <p:cNvSpPr/>
            <p:nvPr/>
          </p:nvSpPr>
          <p:spPr>
            <a:xfrm>
              <a:off x="1911112" y="1137990"/>
              <a:ext cx="2787868" cy="288622"/>
            </a:xfrm>
            <a:custGeom>
              <a:avLst/>
              <a:gdLst/>
              <a:ahLst/>
              <a:cxnLst>
                <a:cxn ang="0">
                  <a:pos x="wd2" y="hd2"/>
                </a:cxn>
                <a:cxn ang="5400000">
                  <a:pos x="wd2" y="hd2"/>
                </a:cxn>
                <a:cxn ang="10800000">
                  <a:pos x="wd2" y="hd2"/>
                </a:cxn>
                <a:cxn ang="16200000">
                  <a:pos x="wd2" y="hd2"/>
                </a:cxn>
              </a:cxnLst>
              <a:rect l="0" t="0" r="r" b="b"/>
              <a:pathLst>
                <a:path w="21600" h="9843" fill="norm" stroke="1" extrusionOk="0">
                  <a:moveTo>
                    <a:pt x="0" y="913"/>
                  </a:moveTo>
                  <a:cubicBezTo>
                    <a:pt x="0" y="913"/>
                    <a:pt x="9917" y="21600"/>
                    <a:pt x="21600" y="0"/>
                  </a:cubicBezTo>
                </a:path>
              </a:pathLst>
            </a:custGeom>
            <a:noFill/>
            <a:ln w="50800" cap="rnd">
              <a:solidFill>
                <a:srgbClr val="FFD479"/>
              </a:solidFill>
              <a:custDash>
                <a:ds d="100000" sp="200000"/>
              </a:custDash>
              <a:miter lim="400000"/>
            </a:ln>
            <a:effectLst/>
          </p:spPr>
          <p:txBody>
            <a:bodyPr wrap="square" lIns="50800" tIns="50800" rIns="50800" bIns="50800" numCol="1" anchor="ctr">
              <a:noAutofit/>
            </a:bodyPr>
            <a:lstStyle/>
            <a:p>
              <a:pPr/>
            </a:p>
          </p:txBody>
        </p:sp>
        <p:sp>
          <p:nvSpPr>
            <p:cNvPr id="401" name="Line"/>
            <p:cNvSpPr/>
            <p:nvPr/>
          </p:nvSpPr>
          <p:spPr>
            <a:xfrm>
              <a:off x="1780160" y="340730"/>
              <a:ext cx="2021326" cy="800033"/>
            </a:xfrm>
            <a:custGeom>
              <a:avLst/>
              <a:gdLst/>
              <a:ahLst/>
              <a:cxnLst>
                <a:cxn ang="0">
                  <a:pos x="wd2" y="hd2"/>
                </a:cxn>
                <a:cxn ang="5400000">
                  <a:pos x="wd2" y="hd2"/>
                </a:cxn>
                <a:cxn ang="10800000">
                  <a:pos x="wd2" y="hd2"/>
                </a:cxn>
                <a:cxn ang="16200000">
                  <a:pos x="wd2" y="hd2"/>
                </a:cxn>
              </a:cxnLst>
              <a:rect l="0" t="0" r="r" b="b"/>
              <a:pathLst>
                <a:path w="21600" h="19581" fill="norm" stroke="1" extrusionOk="0">
                  <a:moveTo>
                    <a:pt x="21600" y="54"/>
                  </a:moveTo>
                  <a:cubicBezTo>
                    <a:pt x="21600" y="54"/>
                    <a:pt x="10508" y="-2019"/>
                    <a:pt x="0" y="19581"/>
                  </a:cubicBezTo>
                </a:path>
              </a:pathLst>
            </a:custGeom>
            <a:noFill/>
            <a:ln w="50800" cap="rnd">
              <a:solidFill>
                <a:srgbClr val="FFD479"/>
              </a:solidFill>
              <a:custDash>
                <a:ds d="100000" sp="200000"/>
              </a:custDash>
              <a:miter lim="400000"/>
            </a:ln>
            <a:effectLst/>
          </p:spPr>
          <p:txBody>
            <a:bodyPr wrap="square" lIns="50800" tIns="50800" rIns="50800" bIns="50800" numCol="1" anchor="ctr">
              <a:noAutofit/>
            </a:bodyPr>
            <a:lstStyle/>
            <a:p>
              <a:pPr/>
            </a:p>
          </p:txBody>
        </p:sp>
        <p:sp>
          <p:nvSpPr>
            <p:cNvPr id="402" name="Line"/>
            <p:cNvSpPr/>
            <p:nvPr/>
          </p:nvSpPr>
          <p:spPr>
            <a:xfrm>
              <a:off x="1975002" y="196645"/>
              <a:ext cx="2797887" cy="958500"/>
            </a:xfrm>
            <a:prstGeom prst="line">
              <a:avLst/>
            </a:prstGeom>
            <a:noFill/>
            <a:ln w="50800" cap="rnd">
              <a:solidFill>
                <a:srgbClr val="FFD479"/>
              </a:solidFill>
              <a:custDash>
                <a:ds d="100000" sp="200000"/>
              </a:custDash>
              <a:round/>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403" name="Line"/>
            <p:cNvSpPr/>
            <p:nvPr/>
          </p:nvSpPr>
          <p:spPr>
            <a:xfrm>
              <a:off x="1932253" y="162445"/>
              <a:ext cx="1845177" cy="171072"/>
            </a:xfrm>
            <a:prstGeom prst="line">
              <a:avLst/>
            </a:prstGeom>
            <a:noFill/>
            <a:ln w="50800" cap="rnd">
              <a:solidFill>
                <a:srgbClr val="FFD479"/>
              </a:solidFill>
              <a:custDash>
                <a:ds d="100000" sp="200000"/>
              </a:custDash>
              <a:round/>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404" name="Line"/>
            <p:cNvSpPr/>
            <p:nvPr/>
          </p:nvSpPr>
          <p:spPr>
            <a:xfrm>
              <a:off x="1925823" y="179545"/>
              <a:ext cx="677061" cy="835749"/>
            </a:xfrm>
            <a:prstGeom prst="line">
              <a:avLst/>
            </a:prstGeom>
            <a:noFill/>
            <a:ln w="127000" cap="flat">
              <a:solidFill>
                <a:srgbClr val="FF9300"/>
              </a:solidFill>
              <a:prstDash val="solid"/>
              <a:round/>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405" name="Line"/>
            <p:cNvSpPr/>
            <p:nvPr/>
          </p:nvSpPr>
          <p:spPr>
            <a:xfrm>
              <a:off x="3870414" y="376190"/>
              <a:ext cx="820449" cy="748299"/>
            </a:xfrm>
            <a:prstGeom prst="line">
              <a:avLst/>
            </a:prstGeom>
            <a:noFill/>
            <a:ln w="127000" cap="flat">
              <a:solidFill>
                <a:srgbClr val="FF9300"/>
              </a:solidFill>
              <a:prstDash val="solid"/>
              <a:round/>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406" name="Line"/>
            <p:cNvSpPr/>
            <p:nvPr/>
          </p:nvSpPr>
          <p:spPr>
            <a:xfrm>
              <a:off x="182915" y="517715"/>
              <a:ext cx="783924" cy="1479654"/>
            </a:xfrm>
            <a:prstGeom prst="line">
              <a:avLst/>
            </a:prstGeom>
            <a:noFill/>
            <a:ln w="50800" cap="flat">
              <a:solidFill>
                <a:srgbClr val="000000"/>
              </a:solidFill>
              <a:prstDash val="solid"/>
              <a:round/>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407" name="Line"/>
            <p:cNvSpPr/>
            <p:nvPr/>
          </p:nvSpPr>
          <p:spPr>
            <a:xfrm flipH="1">
              <a:off x="966836" y="169849"/>
              <a:ext cx="957041" cy="1829154"/>
            </a:xfrm>
            <a:prstGeom prst="line">
              <a:avLst/>
            </a:prstGeom>
            <a:noFill/>
            <a:ln w="50800" cap="flat">
              <a:solidFill>
                <a:srgbClr val="000000"/>
              </a:solidFill>
              <a:prstDash val="solid"/>
              <a:round/>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408" name="Line"/>
            <p:cNvSpPr/>
            <p:nvPr/>
          </p:nvSpPr>
          <p:spPr>
            <a:xfrm flipH="1">
              <a:off x="1750758" y="169849"/>
              <a:ext cx="173117" cy="870481"/>
            </a:xfrm>
            <a:prstGeom prst="line">
              <a:avLst/>
            </a:prstGeom>
            <a:noFill/>
            <a:ln w="127000" cap="flat">
              <a:solidFill>
                <a:srgbClr val="FF9300"/>
              </a:solidFill>
              <a:prstDash val="solid"/>
              <a:round/>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409" name="Line"/>
            <p:cNvSpPr/>
            <p:nvPr/>
          </p:nvSpPr>
          <p:spPr>
            <a:xfrm flipH="1">
              <a:off x="1662567" y="1040329"/>
              <a:ext cx="872115" cy="86559"/>
            </a:xfrm>
            <a:prstGeom prst="line">
              <a:avLst/>
            </a:prstGeom>
            <a:noFill/>
            <a:ln w="127000" cap="flat">
              <a:solidFill>
                <a:srgbClr val="FF9300"/>
              </a:solidFill>
              <a:prstDash val="solid"/>
              <a:round/>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410" name="Line"/>
            <p:cNvSpPr/>
            <p:nvPr/>
          </p:nvSpPr>
          <p:spPr>
            <a:xfrm flipH="1" flipV="1">
              <a:off x="1837315" y="1126887"/>
              <a:ext cx="1306539" cy="783924"/>
            </a:xfrm>
            <a:prstGeom prst="line">
              <a:avLst/>
            </a:prstGeom>
            <a:noFill/>
            <a:ln w="50800" cap="flat">
              <a:solidFill>
                <a:srgbClr val="000000"/>
              </a:solidFill>
              <a:prstDash val="solid"/>
              <a:round/>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411" name="Line"/>
            <p:cNvSpPr/>
            <p:nvPr/>
          </p:nvSpPr>
          <p:spPr>
            <a:xfrm flipH="1" flipV="1">
              <a:off x="2534680" y="1040330"/>
              <a:ext cx="2090462" cy="86558"/>
            </a:xfrm>
            <a:prstGeom prst="line">
              <a:avLst/>
            </a:prstGeom>
            <a:noFill/>
            <a:ln w="127000" cap="flat">
              <a:solidFill>
                <a:srgbClr val="FF9300"/>
              </a:solidFill>
              <a:prstDash val="solid"/>
              <a:round/>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412" name="Line"/>
            <p:cNvSpPr/>
            <p:nvPr/>
          </p:nvSpPr>
          <p:spPr>
            <a:xfrm flipH="1">
              <a:off x="2621240" y="342965"/>
              <a:ext cx="1219980" cy="697365"/>
            </a:xfrm>
            <a:prstGeom prst="line">
              <a:avLst/>
            </a:prstGeom>
            <a:noFill/>
            <a:ln w="127000" cap="flat">
              <a:solidFill>
                <a:srgbClr val="FF9300"/>
              </a:solidFill>
              <a:prstDash val="solid"/>
              <a:round/>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413" name="Line"/>
            <p:cNvSpPr/>
            <p:nvPr/>
          </p:nvSpPr>
          <p:spPr>
            <a:xfrm flipH="1">
              <a:off x="965203" y="1126887"/>
              <a:ext cx="783924" cy="872115"/>
            </a:xfrm>
            <a:prstGeom prst="line">
              <a:avLst/>
            </a:prstGeom>
            <a:noFill/>
            <a:ln w="50800" cap="flat">
              <a:solidFill>
                <a:srgbClr val="000000"/>
              </a:solidFill>
              <a:prstDash val="solid"/>
              <a:round/>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414" name="Oval"/>
            <p:cNvSpPr/>
            <p:nvPr/>
          </p:nvSpPr>
          <p:spPr>
            <a:xfrm>
              <a:off x="0" y="347865"/>
              <a:ext cx="347867" cy="349501"/>
            </a:xfrm>
            <a:prstGeom prst="ellipse">
              <a:avLst/>
            </a:prstGeom>
            <a:solidFill>
              <a:srgbClr val="D81E00"/>
            </a:solidFill>
            <a:ln w="12700" cap="flat">
              <a:solidFill>
                <a:srgbClr val="000000"/>
              </a:solidFill>
              <a:prstDash val="solid"/>
              <a:round/>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15" name="Oval"/>
            <p:cNvSpPr/>
            <p:nvPr/>
          </p:nvSpPr>
          <p:spPr>
            <a:xfrm>
              <a:off x="1566210" y="958670"/>
              <a:ext cx="347867" cy="349501"/>
            </a:xfrm>
            <a:prstGeom prst="ellipse">
              <a:avLst/>
            </a:prstGeom>
            <a:solidFill>
              <a:srgbClr val="D81E00"/>
            </a:solidFill>
            <a:ln w="12700" cap="flat">
              <a:solidFill>
                <a:srgbClr val="000000"/>
              </a:solidFill>
              <a:prstDash val="solid"/>
              <a:round/>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16" name="Circle"/>
            <p:cNvSpPr/>
            <p:nvPr/>
          </p:nvSpPr>
          <p:spPr>
            <a:xfrm>
              <a:off x="1739326" y="0"/>
              <a:ext cx="347867" cy="347867"/>
            </a:xfrm>
            <a:prstGeom prst="ellipse">
              <a:avLst/>
            </a:prstGeom>
            <a:solidFill>
              <a:srgbClr val="D81E00"/>
            </a:solidFill>
            <a:ln w="12700" cap="flat">
              <a:solidFill>
                <a:srgbClr val="000000"/>
              </a:solidFill>
              <a:prstDash val="solid"/>
              <a:round/>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17" name="Oval"/>
            <p:cNvSpPr/>
            <p:nvPr/>
          </p:nvSpPr>
          <p:spPr>
            <a:xfrm>
              <a:off x="2957671" y="1744225"/>
              <a:ext cx="347867" cy="349501"/>
            </a:xfrm>
            <a:prstGeom prst="ellipse">
              <a:avLst/>
            </a:prstGeom>
            <a:solidFill>
              <a:srgbClr val="D81E00"/>
            </a:solidFill>
            <a:ln w="12700" cap="flat">
              <a:solidFill>
                <a:srgbClr val="000000"/>
              </a:solidFill>
              <a:prstDash val="solid"/>
              <a:round/>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18" name="Oval"/>
            <p:cNvSpPr/>
            <p:nvPr/>
          </p:nvSpPr>
          <p:spPr>
            <a:xfrm>
              <a:off x="3655034" y="173115"/>
              <a:ext cx="347867" cy="349501"/>
            </a:xfrm>
            <a:prstGeom prst="ellipse">
              <a:avLst/>
            </a:prstGeom>
            <a:solidFill>
              <a:srgbClr val="D81E00"/>
            </a:solidFill>
            <a:ln w="12700" cap="flat">
              <a:solidFill>
                <a:srgbClr val="000000"/>
              </a:solidFill>
              <a:prstDash val="solid"/>
              <a:round/>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19" name="Oval"/>
            <p:cNvSpPr/>
            <p:nvPr/>
          </p:nvSpPr>
          <p:spPr>
            <a:xfrm>
              <a:off x="2436690" y="872112"/>
              <a:ext cx="347867" cy="349501"/>
            </a:xfrm>
            <a:prstGeom prst="ellipse">
              <a:avLst/>
            </a:prstGeom>
            <a:solidFill>
              <a:srgbClr val="D81E00"/>
            </a:solidFill>
            <a:ln w="12700" cap="flat">
              <a:solidFill>
                <a:srgbClr val="000000"/>
              </a:solidFill>
              <a:prstDash val="solid"/>
              <a:round/>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20" name="Circle"/>
            <p:cNvSpPr/>
            <p:nvPr/>
          </p:nvSpPr>
          <p:spPr>
            <a:xfrm>
              <a:off x="4523882" y="958670"/>
              <a:ext cx="349501" cy="349501"/>
            </a:xfrm>
            <a:prstGeom prst="ellipse">
              <a:avLst/>
            </a:prstGeom>
            <a:solidFill>
              <a:srgbClr val="D81E00"/>
            </a:solidFill>
            <a:ln w="12700" cap="flat">
              <a:solidFill>
                <a:srgbClr val="000000"/>
              </a:solidFill>
              <a:prstDash val="solid"/>
              <a:round/>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21" name="Oval"/>
            <p:cNvSpPr/>
            <p:nvPr/>
          </p:nvSpPr>
          <p:spPr>
            <a:xfrm>
              <a:off x="782288" y="1832417"/>
              <a:ext cx="347868" cy="349501"/>
            </a:xfrm>
            <a:prstGeom prst="ellipse">
              <a:avLst/>
            </a:prstGeom>
            <a:solidFill>
              <a:srgbClr val="D81E00"/>
            </a:solidFill>
            <a:ln w="12700" cap="flat">
              <a:solidFill>
                <a:srgbClr val="000000"/>
              </a:solidFill>
              <a:prstDash val="solid"/>
              <a:round/>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22" name="Circle"/>
            <p:cNvSpPr/>
            <p:nvPr/>
          </p:nvSpPr>
          <p:spPr>
            <a:xfrm>
              <a:off x="2376842" y="812230"/>
              <a:ext cx="470239" cy="470239"/>
            </a:xfrm>
            <a:prstGeom prst="ellipse">
              <a:avLst/>
            </a:prstGeom>
            <a:noFill/>
            <a:ln w="88900" cap="flat">
              <a:solidFill>
                <a:srgbClr val="96D35F"/>
              </a:solidFill>
              <a:prstDash val="solid"/>
              <a:miter lim="400000"/>
            </a:ln>
            <a:effectLst/>
          </p:spPr>
          <p:txBody>
            <a:bodyPr wrap="square" lIns="50800" tIns="50800" rIns="50800" bIns="50800" numCol="1" anchor="ctr">
              <a:noAutofit/>
            </a:bodyPr>
            <a:lstStyle/>
            <a:p>
              <a:pPr>
                <a:defRPr sz="3600">
                  <a:solidFill>
                    <a:srgbClr val="FFFFFF"/>
                  </a:solidFill>
                </a:defRPr>
              </a:pPr>
            </a:p>
          </p:txBody>
        </p:sp>
        <p:sp>
          <p:nvSpPr>
            <p:cNvPr id="423" name="u"/>
            <p:cNvSpPr txBox="1"/>
            <p:nvPr/>
          </p:nvSpPr>
          <p:spPr>
            <a:xfrm>
              <a:off x="2448843" y="680955"/>
              <a:ext cx="247055" cy="60584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sz="3600">
                  <a:solidFill>
                    <a:srgbClr val="F5EC00"/>
                  </a:solidFill>
                  <a:latin typeface="Gill Sans"/>
                  <a:ea typeface="Gill Sans"/>
                  <a:cs typeface="Gill Sans"/>
                  <a:sym typeface="Gill Sans"/>
                </a:defRPr>
              </a:lvl1pPr>
            </a:lstStyle>
            <a:p>
              <a:pPr/>
              <a:r>
                <a:t>u</a:t>
              </a:r>
            </a:p>
          </p:txBody>
        </p:sp>
      </p:grpSp>
      <p:sp>
        <p:nvSpPr>
          <p:cNvPr id="425" name="Triangles=2…"/>
          <p:cNvSpPr txBox="1"/>
          <p:nvPr/>
        </p:nvSpPr>
        <p:spPr>
          <a:xfrm>
            <a:off x="6370423" y="5616909"/>
            <a:ext cx="5879461" cy="2786982"/>
          </a:xfrm>
          <a:prstGeom prst="rect">
            <a:avLst/>
          </a:prstGeom>
          <a:solidFill>
            <a:srgbClr val="FFFFFF"/>
          </a:solidFill>
          <a:ln w="25400">
            <a:solidFill>
              <a:srgbClr val="000000"/>
            </a:solidFill>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a:solidFill>
                  <a:srgbClr val="38571A"/>
                </a:solidFill>
                <a:latin typeface="Gill Sans"/>
                <a:ea typeface="Gill Sans"/>
                <a:cs typeface="Gill Sans"/>
                <a:sym typeface="Gill Sans"/>
              </a:defRPr>
            </a:pPr>
            <a:r>
              <a:t>Triangles=2</a:t>
            </a:r>
          </a:p>
          <a:p>
            <a:pPr>
              <a:defRPr>
                <a:solidFill>
                  <a:srgbClr val="38571A"/>
                </a:solidFill>
                <a:latin typeface="Gill Sans"/>
                <a:ea typeface="Gill Sans"/>
                <a:cs typeface="Gill Sans"/>
                <a:sym typeface="Gill Sans"/>
              </a:defRPr>
            </a:pPr>
            <a:r>
              <a:t>Possible triangles=</a:t>
            </a:r>
            <a14:m>
              <m:oMath>
                <m:d>
                  <m:dPr>
                    <m:ctrlPr>
                      <a:rPr xmlns:a="http://schemas.openxmlformats.org/drawingml/2006/main" sz="4400" i="1">
                        <a:solidFill>
                          <a:srgbClr val="375719"/>
                        </a:solidFill>
                        <a:latin typeface="Cambria Math" panose="02040503050406030204" pitchFamily="18" charset="0"/>
                      </a:rPr>
                    </m:ctrlPr>
                  </m:dPr>
                  <m:e>
                    <m:f>
                      <m:fPr>
                        <m:ctrlPr>
                          <a:rPr xmlns:a="http://schemas.openxmlformats.org/drawingml/2006/main" sz="4400" i="1">
                            <a:solidFill>
                              <a:srgbClr val="375719"/>
                            </a:solidFill>
                            <a:latin typeface="Cambria Math" panose="02040503050406030204" pitchFamily="18" charset="0"/>
                          </a:rPr>
                        </m:ctrlPr>
                        <m:type m:val="noBar"/>
                      </m:fPr>
                      <m:num>
                        <m:r>
                          <a:rPr xmlns:a="http://schemas.openxmlformats.org/drawingml/2006/main" sz="4400" i="1">
                            <a:solidFill>
                              <a:srgbClr val="375719"/>
                            </a:solidFill>
                            <a:latin typeface="Cambria Math" panose="02040503050406030204" pitchFamily="18" charset="0"/>
                          </a:rPr>
                          <m:t>4</m:t>
                        </m:r>
                      </m:num>
                      <m:den>
                        <m:r>
                          <a:rPr xmlns:a="http://schemas.openxmlformats.org/drawingml/2006/main" sz="4400" i="1">
                            <a:solidFill>
                              <a:srgbClr val="375719"/>
                            </a:solidFill>
                            <a:latin typeface="Cambria Math" panose="02040503050406030204" pitchFamily="18" charset="0"/>
                          </a:rPr>
                          <m:t>2</m:t>
                        </m:r>
                      </m:den>
                    </m:f>
                  </m:e>
                </m:d>
              </m:oMath>
            </a14:m>
            <a:r>
              <a:t>=6</a:t>
            </a:r>
          </a:p>
          <a:p>
            <a:pPr>
              <a:defRPr>
                <a:solidFill>
                  <a:srgbClr val="38571A"/>
                </a:solidFill>
                <a:latin typeface="Gill Sans"/>
                <a:ea typeface="Gill Sans"/>
                <a:cs typeface="Gill Sans"/>
                <a:sym typeface="Gill Sans"/>
              </a:defRPr>
            </a:pPr>
            <a14:m>
              <m:oMath>
                <m:sSub>
                  <m:e>
                    <m:r>
                      <a:rPr xmlns:a="http://schemas.openxmlformats.org/drawingml/2006/main" sz="4400" i="1">
                        <a:solidFill>
                          <a:srgbClr val="375719"/>
                        </a:solidFill>
                        <a:latin typeface="Cambria Math" panose="02040503050406030204" pitchFamily="18" charset="0"/>
                      </a:rPr>
                      <m:t>C</m:t>
                    </m:r>
                  </m:e>
                  <m:sub>
                    <m:r>
                      <a:rPr xmlns:a="http://schemas.openxmlformats.org/drawingml/2006/main" sz="4400" i="1">
                        <a:solidFill>
                          <a:srgbClr val="375719"/>
                        </a:solidFill>
                        <a:latin typeface="Cambria Math" panose="02040503050406030204" pitchFamily="18" charset="0"/>
                      </a:rPr>
                      <m:t>u</m:t>
                    </m:r>
                  </m:sub>
                </m:sSub>
              </m:oMath>
            </a14:m>
            <a:r>
              <a:t>=2/6=1/3</a:t>
            </a:r>
          </a:p>
        </p:txBody>
      </p:sp>
      <p:pic>
        <p:nvPicPr>
          <p:cNvPr id="426" name="Image" descr="Image"/>
          <p:cNvPicPr>
            <a:picLocks noChangeAspect="1"/>
          </p:cNvPicPr>
          <p:nvPr/>
        </p:nvPicPr>
        <p:blipFill>
          <a:blip r:embed="rId2">
            <a:extLst/>
          </a:blip>
          <a:srcRect l="2551" t="26125" r="1649" b="58231"/>
          <a:stretch>
            <a:fillRect/>
          </a:stretch>
        </p:blipFill>
        <p:spPr>
          <a:xfrm>
            <a:off x="439213" y="2765918"/>
            <a:ext cx="12318660" cy="1784952"/>
          </a:xfrm>
          <a:prstGeom prst="rect">
            <a:avLst/>
          </a:prstGeom>
          <a:ln w="12700">
            <a:miter lim="400000"/>
          </a:ln>
        </p:spPr>
      </p:pic>
      <p:sp>
        <p:nvSpPr>
          <p:cNvPr id="427" name="Edges: 2…"/>
          <p:cNvSpPr txBox="1"/>
          <p:nvPr/>
        </p:nvSpPr>
        <p:spPr>
          <a:xfrm>
            <a:off x="1151756" y="7471259"/>
            <a:ext cx="4376689" cy="2030570"/>
          </a:xfrm>
          <a:prstGeom prst="rect">
            <a:avLst/>
          </a:prstGeom>
          <a:solidFill>
            <a:srgbClr val="FFFFFF"/>
          </a:solidFill>
          <a:ln w="25400">
            <a:solidFill>
              <a:srgbClr val="000000"/>
            </a:solidFill>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a:solidFill>
                  <a:srgbClr val="38571A"/>
                </a:solidFill>
                <a:latin typeface="Gill Sans"/>
                <a:ea typeface="Gill Sans"/>
                <a:cs typeface="Gill Sans"/>
                <a:sym typeface="Gill Sans"/>
              </a:defRPr>
            </a:pPr>
            <a:r>
              <a:t>Edges: 2</a:t>
            </a:r>
          </a:p>
          <a:p>
            <a:pPr>
              <a:defRPr>
                <a:solidFill>
                  <a:srgbClr val="38571A"/>
                </a:solidFill>
                <a:latin typeface="Gill Sans"/>
                <a:ea typeface="Gill Sans"/>
                <a:cs typeface="Gill Sans"/>
                <a:sym typeface="Gill Sans"/>
              </a:defRPr>
            </a:pPr>
            <a:r>
              <a:t>Max edges: 4*3/2=6</a:t>
            </a:r>
          </a:p>
          <a:p>
            <a:pPr>
              <a:defRPr>
                <a:solidFill>
                  <a:srgbClr val="38571A"/>
                </a:solidFill>
                <a:latin typeface="Gill Sans"/>
                <a:ea typeface="Gill Sans"/>
                <a:cs typeface="Gill Sans"/>
                <a:sym typeface="Gill Sans"/>
              </a:defRPr>
            </a:pPr>
            <a14:m>
              <m:oMath>
                <m:sSub>
                  <m:e>
                    <m:r>
                      <a:rPr xmlns:a="http://schemas.openxmlformats.org/drawingml/2006/main" sz="4400" i="1">
                        <a:solidFill>
                          <a:srgbClr val="375719"/>
                        </a:solidFill>
                        <a:latin typeface="Cambria Math" panose="02040503050406030204" pitchFamily="18" charset="0"/>
                      </a:rPr>
                      <m:t>C</m:t>
                    </m:r>
                  </m:e>
                  <m:sub>
                    <m:r>
                      <a:rPr xmlns:a="http://schemas.openxmlformats.org/drawingml/2006/main" sz="4400" i="1">
                        <a:solidFill>
                          <a:srgbClr val="375719"/>
                        </a:solidFill>
                        <a:latin typeface="Cambria Math" panose="02040503050406030204" pitchFamily="18" charset="0"/>
                      </a:rPr>
                      <m:t>u</m:t>
                    </m:r>
                  </m:sub>
                </m:sSub>
              </m:oMath>
            </a14:m>
            <a:r>
              <a:t>=2/6=1/3</a:t>
            </a:r>
          </a:p>
        </p:txBody>
      </p:sp>
      <p:sp>
        <p:nvSpPr>
          <p:cNvPr id="428"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Network data mining"/>
          <p:cNvSpPr txBox="1"/>
          <p:nvPr>
            <p:ph type="ctrTitle"/>
          </p:nvPr>
        </p:nvSpPr>
        <p:spPr>
          <a:prstGeom prst="rect">
            <a:avLst/>
          </a:prstGeom>
        </p:spPr>
        <p:txBody>
          <a:bodyPr/>
          <a:lstStyle/>
          <a:p>
            <a:pPr/>
            <a:r>
              <a:t>Network data mining</a:t>
            </a:r>
          </a:p>
        </p:txBody>
      </p:sp>
      <p:sp>
        <p:nvSpPr>
          <p:cNvPr id="197" name="Double-click to edit"/>
          <p:cNvSpPr txBox="1"/>
          <p:nvPr>
            <p:ph type="subTitle" sz="quarter" idx="1"/>
          </p:nvPr>
        </p:nvSpPr>
        <p:spPr>
          <a:prstGeom prst="rect">
            <a:avLst/>
          </a:prstGeom>
        </p:spPr>
        <p:txBody>
          <a:bodyPr/>
          <a:lstStyle/>
          <a:p>
            <a:pPr/>
          </a:p>
        </p:txBody>
      </p:sp>
      <p:sp>
        <p:nvSpPr>
          <p:cNvPr id="198" name="Slide Number"/>
          <p:cNvSpPr txBox="1"/>
          <p:nvPr>
            <p:ph type="sldNum" sz="quarter" idx="4294967295"/>
          </p:nvPr>
        </p:nvSpPr>
        <p:spPr>
          <a:xfrm>
            <a:off x="6381749" y="9271000"/>
            <a:ext cx="228601"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0" name="Subgraphs"/>
          <p:cNvSpPr txBox="1"/>
          <p:nvPr>
            <p:ph type="title"/>
          </p:nvPr>
        </p:nvSpPr>
        <p:spPr>
          <a:prstGeom prst="rect">
            <a:avLst/>
          </a:prstGeom>
        </p:spPr>
        <p:txBody>
          <a:bodyPr/>
          <a:lstStyle/>
          <a:p>
            <a:pPr/>
            <a:r>
              <a:t>Subgraphs</a:t>
            </a:r>
          </a:p>
        </p:txBody>
      </p:sp>
      <p:grpSp>
        <p:nvGrpSpPr>
          <p:cNvPr id="461" name="Group"/>
          <p:cNvGrpSpPr/>
          <p:nvPr/>
        </p:nvGrpSpPr>
        <p:grpSpPr>
          <a:xfrm>
            <a:off x="9641730" y="2677998"/>
            <a:ext cx="2227146" cy="2847266"/>
            <a:chOff x="0" y="0"/>
            <a:chExt cx="2227144" cy="2847265"/>
          </a:xfrm>
        </p:grpSpPr>
        <p:sp>
          <p:nvSpPr>
            <p:cNvPr id="431" name="Oval"/>
            <p:cNvSpPr/>
            <p:nvPr/>
          </p:nvSpPr>
          <p:spPr>
            <a:xfrm rot="20224299">
              <a:off x="874495" y="1186877"/>
              <a:ext cx="1236849" cy="845329"/>
            </a:xfrm>
            <a:prstGeom prst="ellipse">
              <a:avLst/>
            </a:prstGeom>
            <a:solidFill>
              <a:srgbClr val="D8DDA8"/>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32" name="Oval"/>
            <p:cNvSpPr/>
            <p:nvPr/>
          </p:nvSpPr>
          <p:spPr>
            <a:xfrm rot="824335">
              <a:off x="1259766" y="2160608"/>
              <a:ext cx="907616" cy="587281"/>
            </a:xfrm>
            <a:prstGeom prst="ellipse">
              <a:avLst/>
            </a:prstGeom>
            <a:solidFill>
              <a:srgbClr val="D8DDA8"/>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33" name="Oval"/>
            <p:cNvSpPr/>
            <p:nvPr/>
          </p:nvSpPr>
          <p:spPr>
            <a:xfrm rot="1226179">
              <a:off x="87738" y="1735621"/>
              <a:ext cx="800838" cy="471605"/>
            </a:xfrm>
            <a:prstGeom prst="ellipse">
              <a:avLst/>
            </a:prstGeom>
            <a:solidFill>
              <a:srgbClr val="D8DDA8"/>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34" name="Oval"/>
            <p:cNvSpPr/>
            <p:nvPr/>
          </p:nvSpPr>
          <p:spPr>
            <a:xfrm rot="824335">
              <a:off x="97340" y="160090"/>
              <a:ext cx="1468202" cy="996597"/>
            </a:xfrm>
            <a:prstGeom prst="ellipse">
              <a:avLst/>
            </a:prstGeom>
            <a:solidFill>
              <a:srgbClr val="D8DDA8"/>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35" name="Line"/>
            <p:cNvSpPr/>
            <p:nvPr/>
          </p:nvSpPr>
          <p:spPr>
            <a:xfrm>
              <a:off x="267552" y="1859031"/>
              <a:ext cx="409317" cy="177965"/>
            </a:xfrm>
            <a:prstGeom prst="line">
              <a:avLst/>
            </a:prstGeom>
            <a:noFill/>
            <a:ln w="38100" cap="flat">
              <a:solidFill>
                <a:srgbClr val="000000"/>
              </a:solidFill>
              <a:prstDash val="solid"/>
              <a:miter lim="400000"/>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36" name="Line"/>
            <p:cNvSpPr/>
            <p:nvPr/>
          </p:nvSpPr>
          <p:spPr>
            <a:xfrm flipH="1">
              <a:off x="1121778" y="1520900"/>
              <a:ext cx="338132" cy="258049"/>
            </a:xfrm>
            <a:prstGeom prst="line">
              <a:avLst/>
            </a:prstGeom>
            <a:noFill/>
            <a:ln w="38100" cap="flat">
              <a:solidFill>
                <a:srgbClr val="000000"/>
              </a:solidFill>
              <a:prstDash val="solid"/>
              <a:miter lim="400000"/>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37" name="Line"/>
            <p:cNvSpPr/>
            <p:nvPr/>
          </p:nvSpPr>
          <p:spPr>
            <a:xfrm>
              <a:off x="1086185" y="1787846"/>
              <a:ext cx="622874" cy="128"/>
            </a:xfrm>
            <a:prstGeom prst="line">
              <a:avLst/>
            </a:prstGeom>
            <a:noFill/>
            <a:ln w="38100" cap="flat">
              <a:solidFill>
                <a:srgbClr val="000000"/>
              </a:solidFill>
              <a:prstDash val="solid"/>
              <a:miter lim="400000"/>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38" name="Line"/>
            <p:cNvSpPr/>
            <p:nvPr/>
          </p:nvSpPr>
          <p:spPr>
            <a:xfrm>
              <a:off x="1451010" y="1520900"/>
              <a:ext cx="275845" cy="258049"/>
            </a:xfrm>
            <a:prstGeom prst="line">
              <a:avLst/>
            </a:prstGeom>
            <a:noFill/>
            <a:ln w="38100" cap="flat">
              <a:solidFill>
                <a:srgbClr val="000000"/>
              </a:solidFill>
              <a:prstDash val="solid"/>
              <a:miter lim="400000"/>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39" name="Line"/>
            <p:cNvSpPr/>
            <p:nvPr/>
          </p:nvSpPr>
          <p:spPr>
            <a:xfrm flipH="1">
              <a:off x="1709058" y="1325140"/>
              <a:ext cx="88983" cy="444910"/>
            </a:xfrm>
            <a:prstGeom prst="line">
              <a:avLst/>
            </a:prstGeom>
            <a:noFill/>
            <a:ln w="38100" cap="flat">
              <a:solidFill>
                <a:srgbClr val="000000"/>
              </a:solidFill>
              <a:prstDash val="solid"/>
              <a:miter lim="400000"/>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40" name="Line"/>
            <p:cNvSpPr/>
            <p:nvPr/>
          </p:nvSpPr>
          <p:spPr>
            <a:xfrm flipH="1" flipV="1">
              <a:off x="1753549" y="2277246"/>
              <a:ext cx="231353" cy="249150"/>
            </a:xfrm>
            <a:prstGeom prst="line">
              <a:avLst/>
            </a:prstGeom>
            <a:noFill/>
            <a:ln w="38100" cap="flat">
              <a:solidFill>
                <a:srgbClr val="000000"/>
              </a:solidFill>
              <a:prstDash val="solid"/>
              <a:miter lim="400000"/>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41" name="Line"/>
            <p:cNvSpPr/>
            <p:nvPr/>
          </p:nvSpPr>
          <p:spPr>
            <a:xfrm flipH="1" flipV="1">
              <a:off x="1406520" y="2419617"/>
              <a:ext cx="569484" cy="115677"/>
            </a:xfrm>
            <a:prstGeom prst="line">
              <a:avLst/>
            </a:prstGeom>
            <a:noFill/>
            <a:ln w="38100" cap="flat">
              <a:solidFill>
                <a:srgbClr val="000000"/>
              </a:solidFill>
              <a:prstDash val="solid"/>
              <a:miter lim="400000"/>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42" name="Line"/>
            <p:cNvSpPr/>
            <p:nvPr/>
          </p:nvSpPr>
          <p:spPr>
            <a:xfrm flipH="1" flipV="1">
              <a:off x="890425" y="533202"/>
              <a:ext cx="391521" cy="106779"/>
            </a:xfrm>
            <a:prstGeom prst="line">
              <a:avLst/>
            </a:prstGeom>
            <a:noFill/>
            <a:ln w="38100" cap="flat">
              <a:solidFill>
                <a:srgbClr val="000000"/>
              </a:solidFill>
              <a:prstDash val="solid"/>
              <a:miter lim="400000"/>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43" name="Line"/>
            <p:cNvSpPr/>
            <p:nvPr/>
          </p:nvSpPr>
          <p:spPr>
            <a:xfrm flipH="1">
              <a:off x="970508" y="631082"/>
              <a:ext cx="275845" cy="275844"/>
            </a:xfrm>
            <a:prstGeom prst="line">
              <a:avLst/>
            </a:prstGeom>
            <a:noFill/>
            <a:ln w="38100" cap="flat">
              <a:solidFill>
                <a:srgbClr val="000000"/>
              </a:solidFill>
              <a:prstDash val="solid"/>
              <a:miter lim="400000"/>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44" name="Line"/>
            <p:cNvSpPr/>
            <p:nvPr/>
          </p:nvSpPr>
          <p:spPr>
            <a:xfrm>
              <a:off x="872628" y="542100"/>
              <a:ext cx="97881" cy="364826"/>
            </a:xfrm>
            <a:prstGeom prst="line">
              <a:avLst/>
            </a:prstGeom>
            <a:noFill/>
            <a:ln w="38100" cap="flat">
              <a:solidFill>
                <a:srgbClr val="000000"/>
              </a:solidFill>
              <a:prstDash val="solid"/>
              <a:miter lim="400000"/>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45" name="Line"/>
            <p:cNvSpPr/>
            <p:nvPr/>
          </p:nvSpPr>
          <p:spPr>
            <a:xfrm flipH="1">
              <a:off x="561192" y="506507"/>
              <a:ext cx="329234" cy="293641"/>
            </a:xfrm>
            <a:prstGeom prst="line">
              <a:avLst/>
            </a:prstGeom>
            <a:noFill/>
            <a:ln w="38100" cap="flat">
              <a:solidFill>
                <a:srgbClr val="000000"/>
              </a:solidFill>
              <a:prstDash val="solid"/>
              <a:miter lim="400000"/>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46" name="Line"/>
            <p:cNvSpPr/>
            <p:nvPr/>
          </p:nvSpPr>
          <p:spPr>
            <a:xfrm>
              <a:off x="578988" y="328543"/>
              <a:ext cx="329234" cy="231354"/>
            </a:xfrm>
            <a:prstGeom prst="line">
              <a:avLst/>
            </a:prstGeom>
            <a:noFill/>
            <a:ln w="38100" cap="flat">
              <a:solidFill>
                <a:srgbClr val="000000"/>
              </a:solidFill>
              <a:prstDash val="solid"/>
              <a:miter lim="400000"/>
            </a:ln>
            <a:effectLst/>
          </p:spPr>
          <p:txBody>
            <a:bodyPr wrap="square" lIns="0" tIns="0" rIns="0" bIns="0" numCol="1" anchor="t">
              <a:noAutofit/>
            </a:bodyPr>
            <a:lstStyle/>
            <a:p>
              <a:pPr algn="l" defTabSz="457200">
                <a:defRPr sz="1200">
                  <a:solidFill>
                    <a:srgbClr val="000000"/>
                  </a:solidFill>
                  <a:latin typeface="Helvetica"/>
                  <a:ea typeface="Helvetica"/>
                  <a:cs typeface="Helvetica"/>
                  <a:sym typeface="Helvetica"/>
                </a:defRPr>
              </a:pPr>
            </a:p>
          </p:txBody>
        </p:sp>
        <p:sp>
          <p:nvSpPr>
            <p:cNvPr id="447" name="Circle"/>
            <p:cNvSpPr/>
            <p:nvPr/>
          </p:nvSpPr>
          <p:spPr>
            <a:xfrm>
              <a:off x="801443" y="462016"/>
              <a:ext cx="177965" cy="177965"/>
            </a:xfrm>
            <a:prstGeom prst="ellipse">
              <a:avLst/>
            </a:prstGeom>
            <a:blipFill rotWithShape="1">
              <a:blip r:embed="rId2"/>
              <a:srcRect l="0" t="0" r="0" b="0"/>
              <a:tile tx="0" ty="0" sx="100000" sy="100000" flip="none" algn="tl"/>
            </a:blip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48" name="Circle"/>
            <p:cNvSpPr/>
            <p:nvPr/>
          </p:nvSpPr>
          <p:spPr>
            <a:xfrm>
              <a:off x="481108" y="728962"/>
              <a:ext cx="177965" cy="177964"/>
            </a:xfrm>
            <a:prstGeom prst="ellipse">
              <a:avLst/>
            </a:prstGeom>
            <a:blipFill rotWithShape="1">
              <a:blip r:embed="rId2"/>
              <a:srcRect l="0" t="0" r="0" b="0"/>
              <a:tile tx="0" ty="0" sx="100000" sy="100000" flip="none" algn="tl"/>
            </a:blip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49" name="Circle"/>
            <p:cNvSpPr/>
            <p:nvPr/>
          </p:nvSpPr>
          <p:spPr>
            <a:xfrm>
              <a:off x="872628" y="817944"/>
              <a:ext cx="177965" cy="177964"/>
            </a:xfrm>
            <a:prstGeom prst="ellipse">
              <a:avLst/>
            </a:prstGeom>
            <a:blipFill rotWithShape="1">
              <a:blip r:embed="rId2"/>
              <a:srcRect l="0" t="0" r="0" b="0"/>
              <a:tile tx="0" ty="0" sx="100000" sy="100000" flip="none" algn="tl"/>
            </a:blip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50" name="Circle"/>
            <p:cNvSpPr/>
            <p:nvPr/>
          </p:nvSpPr>
          <p:spPr>
            <a:xfrm>
              <a:off x="1157370" y="533202"/>
              <a:ext cx="177965" cy="177964"/>
            </a:xfrm>
            <a:prstGeom prst="ellipse">
              <a:avLst/>
            </a:prstGeom>
            <a:blipFill rotWithShape="1">
              <a:blip r:embed="rId2"/>
              <a:srcRect l="0" t="0" r="0" b="0"/>
              <a:tile tx="0" ty="0" sx="100000" sy="100000" flip="none" algn="tl"/>
            </a:blip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51" name="Circle"/>
            <p:cNvSpPr/>
            <p:nvPr/>
          </p:nvSpPr>
          <p:spPr>
            <a:xfrm>
              <a:off x="481108" y="266256"/>
              <a:ext cx="177965" cy="177965"/>
            </a:xfrm>
            <a:prstGeom prst="ellipse">
              <a:avLst/>
            </a:prstGeom>
            <a:blipFill rotWithShape="1">
              <a:blip r:embed="rId2"/>
              <a:srcRect l="0" t="0" r="0" b="0"/>
              <a:tile tx="0" ty="0" sx="100000" sy="100000" flip="none" algn="tl"/>
            </a:blip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52" name="Circle"/>
            <p:cNvSpPr/>
            <p:nvPr/>
          </p:nvSpPr>
          <p:spPr>
            <a:xfrm>
              <a:off x="1353130" y="1431918"/>
              <a:ext cx="177965" cy="177965"/>
            </a:xfrm>
            <a:prstGeom prst="ellipse">
              <a:avLst/>
            </a:prstGeom>
            <a:blipFill rotWithShape="1">
              <a:blip r:embed="rId2"/>
              <a:srcRect l="0" t="0" r="0" b="0"/>
              <a:tile tx="0" ty="0" sx="100000" sy="100000" flip="none" algn="tl"/>
            </a:blip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53" name="Circle"/>
            <p:cNvSpPr/>
            <p:nvPr/>
          </p:nvSpPr>
          <p:spPr>
            <a:xfrm>
              <a:off x="1032796" y="1698864"/>
              <a:ext cx="177964" cy="177965"/>
            </a:xfrm>
            <a:prstGeom prst="ellipse">
              <a:avLst/>
            </a:prstGeom>
            <a:blipFill rotWithShape="1">
              <a:blip r:embed="rId2"/>
              <a:srcRect l="0" t="0" r="0" b="0"/>
              <a:tile tx="0" ty="0" sx="100000" sy="100000" flip="none" algn="tl"/>
            </a:blip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54" name="Circle"/>
            <p:cNvSpPr/>
            <p:nvPr/>
          </p:nvSpPr>
          <p:spPr>
            <a:xfrm>
              <a:off x="1709058" y="1271751"/>
              <a:ext cx="177964" cy="177965"/>
            </a:xfrm>
            <a:prstGeom prst="ellipse">
              <a:avLst/>
            </a:prstGeom>
            <a:blipFill rotWithShape="1">
              <a:blip r:embed="rId2"/>
              <a:srcRect l="0" t="0" r="0" b="0"/>
              <a:tile tx="0" ty="0" sx="100000" sy="100000" flip="none" algn="tl"/>
            </a:blip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55" name="Circle"/>
            <p:cNvSpPr/>
            <p:nvPr/>
          </p:nvSpPr>
          <p:spPr>
            <a:xfrm>
              <a:off x="1620076" y="1698864"/>
              <a:ext cx="177965" cy="177965"/>
            </a:xfrm>
            <a:prstGeom prst="ellipse">
              <a:avLst/>
            </a:prstGeom>
            <a:blipFill rotWithShape="1">
              <a:blip r:embed="rId2"/>
              <a:srcRect l="0" t="0" r="0" b="0"/>
              <a:tile tx="0" ty="0" sx="100000" sy="100000" flip="none" algn="tl"/>
            </a:blip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56" name="Circle"/>
            <p:cNvSpPr/>
            <p:nvPr/>
          </p:nvSpPr>
          <p:spPr>
            <a:xfrm>
              <a:off x="1353130" y="2348432"/>
              <a:ext cx="177965" cy="177964"/>
            </a:xfrm>
            <a:prstGeom prst="ellipse">
              <a:avLst/>
            </a:prstGeom>
            <a:blipFill rotWithShape="1">
              <a:blip r:embed="rId2"/>
              <a:srcRect l="0" t="0" r="0" b="0"/>
              <a:tile tx="0" ty="0" sx="100000" sy="100000" flip="none" algn="tl"/>
            </a:blip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57" name="Circle"/>
            <p:cNvSpPr/>
            <p:nvPr/>
          </p:nvSpPr>
          <p:spPr>
            <a:xfrm>
              <a:off x="1887022" y="2455210"/>
              <a:ext cx="177964" cy="177964"/>
            </a:xfrm>
            <a:prstGeom prst="ellipse">
              <a:avLst/>
            </a:prstGeom>
            <a:blipFill rotWithShape="1">
              <a:blip r:embed="rId2"/>
              <a:srcRect l="0" t="0" r="0" b="0"/>
              <a:tile tx="0" ty="0" sx="100000" sy="100000" flip="none" algn="tl"/>
            </a:blip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58" name="Circle"/>
            <p:cNvSpPr/>
            <p:nvPr/>
          </p:nvSpPr>
          <p:spPr>
            <a:xfrm>
              <a:off x="1709058" y="2223857"/>
              <a:ext cx="177964" cy="177964"/>
            </a:xfrm>
            <a:prstGeom prst="ellipse">
              <a:avLst/>
            </a:prstGeom>
            <a:blipFill rotWithShape="1">
              <a:blip r:embed="rId2"/>
              <a:srcRect l="0" t="0" r="0" b="0"/>
              <a:tile tx="0" ty="0" sx="100000" sy="100000" flip="none" algn="tl"/>
            </a:blip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59" name="Circle"/>
            <p:cNvSpPr/>
            <p:nvPr/>
          </p:nvSpPr>
          <p:spPr>
            <a:xfrm>
              <a:off x="587886" y="1974708"/>
              <a:ext cx="177965" cy="177964"/>
            </a:xfrm>
            <a:prstGeom prst="ellipse">
              <a:avLst/>
            </a:prstGeom>
            <a:blipFill rotWithShape="1">
              <a:blip r:embed="rId2"/>
              <a:srcRect l="0" t="0" r="0" b="0"/>
              <a:tile tx="0" ty="0" sx="100000" sy="100000" flip="none" algn="tl"/>
            </a:blip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60" name="Circle"/>
            <p:cNvSpPr/>
            <p:nvPr/>
          </p:nvSpPr>
          <p:spPr>
            <a:xfrm>
              <a:off x="205265" y="1787846"/>
              <a:ext cx="177964" cy="177964"/>
            </a:xfrm>
            <a:prstGeom prst="ellipse">
              <a:avLst/>
            </a:prstGeom>
            <a:blipFill rotWithShape="1">
              <a:blip r:embed="rId2"/>
              <a:srcRect l="0" t="0" r="0" b="0"/>
              <a:tile tx="0" ty="0" sx="100000" sy="100000" flip="none" algn="tl"/>
            </a:blip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pic>
        <p:nvPicPr>
          <p:cNvPr id="462" name="Image" descr="Image"/>
          <p:cNvPicPr>
            <a:picLocks noChangeAspect="1"/>
          </p:cNvPicPr>
          <p:nvPr/>
        </p:nvPicPr>
        <p:blipFill>
          <a:blip r:embed="rId3">
            <a:extLst/>
          </a:blip>
          <a:stretch>
            <a:fillRect/>
          </a:stretch>
        </p:blipFill>
        <p:spPr>
          <a:xfrm>
            <a:off x="9963365" y="5867400"/>
            <a:ext cx="1583877" cy="222036"/>
          </a:xfrm>
          <a:prstGeom prst="rect">
            <a:avLst/>
          </a:prstGeom>
          <a:ln w="12700">
            <a:miter lim="400000"/>
          </a:ln>
        </p:spPr>
      </p:pic>
      <p:grpSp>
        <p:nvGrpSpPr>
          <p:cNvPr id="465" name="Image"/>
          <p:cNvGrpSpPr/>
          <p:nvPr/>
        </p:nvGrpSpPr>
        <p:grpSpPr>
          <a:xfrm>
            <a:off x="1122067" y="6934108"/>
            <a:ext cx="5789469" cy="2635342"/>
            <a:chOff x="0" y="0"/>
            <a:chExt cx="5789467" cy="2635341"/>
          </a:xfrm>
        </p:grpSpPr>
        <p:pic>
          <p:nvPicPr>
            <p:cNvPr id="464" name="Image" descr="Image"/>
            <p:cNvPicPr>
              <a:picLocks noChangeAspect="1"/>
            </p:cNvPicPr>
            <p:nvPr/>
          </p:nvPicPr>
          <p:blipFill>
            <a:blip r:embed="rId4">
              <a:extLst/>
            </a:blip>
            <a:srcRect l="0" t="0" r="22655" b="0"/>
            <a:stretch>
              <a:fillRect/>
            </a:stretch>
          </p:blipFill>
          <p:spPr>
            <a:xfrm>
              <a:off x="127000" y="88900"/>
              <a:ext cx="5535468" cy="2305142"/>
            </a:xfrm>
            <a:prstGeom prst="rect">
              <a:avLst/>
            </a:prstGeom>
            <a:ln>
              <a:noFill/>
            </a:ln>
            <a:effectLst/>
          </p:spPr>
        </p:pic>
        <p:pic>
          <p:nvPicPr>
            <p:cNvPr id="463" name="Image" descr="Image"/>
            <p:cNvPicPr>
              <a:picLocks noChangeAspect="0"/>
            </p:cNvPicPr>
            <p:nvPr/>
          </p:nvPicPr>
          <p:blipFill>
            <a:blip r:embed="rId5">
              <a:extLst/>
            </a:blip>
            <a:stretch>
              <a:fillRect/>
            </a:stretch>
          </p:blipFill>
          <p:spPr>
            <a:xfrm>
              <a:off x="0" y="-1"/>
              <a:ext cx="5789468" cy="2635343"/>
            </a:xfrm>
            <a:prstGeom prst="rect">
              <a:avLst/>
            </a:prstGeom>
            <a:effectLst/>
          </p:spPr>
        </p:pic>
      </p:grpSp>
      <p:sp>
        <p:nvSpPr>
          <p:cNvPr id="466" name="After “A. DZY Loves Physics”"/>
          <p:cNvSpPr txBox="1"/>
          <p:nvPr/>
        </p:nvSpPr>
        <p:spPr>
          <a:xfrm>
            <a:off x="3569360" y="9494672"/>
            <a:ext cx="1446480" cy="22575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defRPr sz="800">
                <a:solidFill>
                  <a:srgbClr val="000000"/>
                </a:solidFill>
                <a:latin typeface="Helvetica Neue"/>
                <a:ea typeface="Helvetica Neue"/>
                <a:cs typeface="Helvetica Neue"/>
                <a:sym typeface="Helvetica Neue"/>
              </a:defRPr>
            </a:lvl1pPr>
          </a:lstStyle>
          <a:p>
            <a:pPr/>
            <a:r>
              <a:t>After “A. DZY Loves Physics”</a:t>
            </a:r>
          </a:p>
        </p:txBody>
      </p:sp>
      <p:pic>
        <p:nvPicPr>
          <p:cNvPr id="467" name="Oval Oval" descr="Oval Oval"/>
          <p:cNvPicPr>
            <a:picLocks noChangeAspect="0"/>
          </p:cNvPicPr>
          <p:nvPr/>
        </p:nvPicPr>
        <p:blipFill>
          <a:blip r:embed="rId6">
            <a:extLst/>
          </a:blip>
          <a:stretch>
            <a:fillRect/>
          </a:stretch>
        </p:blipFill>
        <p:spPr>
          <a:xfrm rot="1960084">
            <a:off x="4876800" y="7480300"/>
            <a:ext cx="856506" cy="1129656"/>
          </a:xfrm>
          <a:prstGeom prst="rect">
            <a:avLst/>
          </a:prstGeom>
        </p:spPr>
      </p:pic>
      <p:grpSp>
        <p:nvGrpSpPr>
          <p:cNvPr id="471" name="Image"/>
          <p:cNvGrpSpPr/>
          <p:nvPr/>
        </p:nvGrpSpPr>
        <p:grpSpPr>
          <a:xfrm>
            <a:off x="8345282" y="7516522"/>
            <a:ext cx="759236" cy="694326"/>
            <a:chOff x="0" y="0"/>
            <a:chExt cx="759235" cy="694325"/>
          </a:xfrm>
        </p:grpSpPr>
        <p:pic>
          <p:nvPicPr>
            <p:cNvPr id="470" name="Image" descr="Image"/>
            <p:cNvPicPr>
              <a:picLocks noChangeAspect="1"/>
            </p:cNvPicPr>
            <p:nvPr/>
          </p:nvPicPr>
          <p:blipFill>
            <a:blip r:embed="rId4">
              <a:extLst/>
            </a:blip>
            <a:srcRect l="35801" t="52262" r="57138" b="31941"/>
            <a:stretch>
              <a:fillRect/>
            </a:stretch>
          </p:blipFill>
          <p:spPr>
            <a:xfrm>
              <a:off x="127000" y="88900"/>
              <a:ext cx="505236" cy="364126"/>
            </a:xfrm>
            <a:prstGeom prst="rect">
              <a:avLst/>
            </a:prstGeom>
            <a:ln>
              <a:noFill/>
            </a:ln>
            <a:effectLst/>
          </p:spPr>
        </p:pic>
        <p:pic>
          <p:nvPicPr>
            <p:cNvPr id="469" name="Image" descr="Image"/>
            <p:cNvPicPr>
              <a:picLocks noChangeAspect="0"/>
            </p:cNvPicPr>
            <p:nvPr/>
          </p:nvPicPr>
          <p:blipFill>
            <a:blip r:embed="rId7">
              <a:extLst/>
            </a:blip>
            <a:stretch>
              <a:fillRect/>
            </a:stretch>
          </p:blipFill>
          <p:spPr>
            <a:xfrm>
              <a:off x="-1" y="-1"/>
              <a:ext cx="759237" cy="694327"/>
            </a:xfrm>
            <a:prstGeom prst="rect">
              <a:avLst/>
            </a:prstGeom>
            <a:effectLst/>
          </p:spPr>
        </p:pic>
      </p:grpSp>
      <p:sp>
        <p:nvSpPr>
          <p:cNvPr id="472" name="Nodes/Edges in the subgraph"/>
          <p:cNvSpPr txBox="1"/>
          <p:nvPr/>
        </p:nvSpPr>
        <p:spPr>
          <a:xfrm>
            <a:off x="8243515" y="7562527"/>
            <a:ext cx="4410522" cy="965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sz="3000"/>
            </a:pPr>
            <a:r>
              <a:t>Nodes/Edges</a:t>
            </a:r>
            <a:br/>
            <a:r>
              <a:t>in the subgraph</a:t>
            </a:r>
          </a:p>
        </p:txBody>
      </p:sp>
      <p:grpSp>
        <p:nvGrpSpPr>
          <p:cNvPr id="475" name="Image"/>
          <p:cNvGrpSpPr/>
          <p:nvPr/>
        </p:nvGrpSpPr>
        <p:grpSpPr>
          <a:xfrm>
            <a:off x="8397520" y="8189622"/>
            <a:ext cx="654760" cy="639458"/>
            <a:chOff x="0" y="0"/>
            <a:chExt cx="654758" cy="639457"/>
          </a:xfrm>
        </p:grpSpPr>
        <p:pic>
          <p:nvPicPr>
            <p:cNvPr id="474" name="Image" descr="Image"/>
            <p:cNvPicPr>
              <a:picLocks noChangeAspect="1"/>
            </p:cNvPicPr>
            <p:nvPr/>
          </p:nvPicPr>
          <p:blipFill>
            <a:blip r:embed="rId4">
              <a:extLst/>
            </a:blip>
            <a:srcRect l="30655" t="51711" r="63744" b="34872"/>
            <a:stretch>
              <a:fillRect/>
            </a:stretch>
          </p:blipFill>
          <p:spPr>
            <a:xfrm>
              <a:off x="127000" y="88900"/>
              <a:ext cx="400759" cy="309258"/>
            </a:xfrm>
            <a:prstGeom prst="rect">
              <a:avLst/>
            </a:prstGeom>
            <a:ln>
              <a:noFill/>
            </a:ln>
            <a:effectLst/>
          </p:spPr>
        </p:pic>
        <p:pic>
          <p:nvPicPr>
            <p:cNvPr id="473" name="Image" descr="Image"/>
            <p:cNvPicPr>
              <a:picLocks noChangeAspect="0"/>
            </p:cNvPicPr>
            <p:nvPr/>
          </p:nvPicPr>
          <p:blipFill>
            <a:blip r:embed="rId8">
              <a:extLst/>
            </a:blip>
            <a:stretch>
              <a:fillRect/>
            </a:stretch>
          </p:blipFill>
          <p:spPr>
            <a:xfrm>
              <a:off x="0" y="-1"/>
              <a:ext cx="654759" cy="639459"/>
            </a:xfrm>
            <a:prstGeom prst="rect">
              <a:avLst/>
            </a:prstGeom>
            <a:effectLst/>
          </p:spPr>
        </p:pic>
      </p:grpSp>
      <p:pic>
        <p:nvPicPr>
          <p:cNvPr id="476" name="Image" descr="Image"/>
          <p:cNvPicPr>
            <a:picLocks noChangeAspect="1"/>
          </p:cNvPicPr>
          <p:nvPr/>
        </p:nvPicPr>
        <p:blipFill>
          <a:blip r:embed="rId9">
            <a:extLst/>
          </a:blip>
          <a:srcRect l="0" t="0" r="0" b="35464"/>
          <a:stretch>
            <a:fillRect/>
          </a:stretch>
        </p:blipFill>
        <p:spPr>
          <a:xfrm>
            <a:off x="199972" y="2024667"/>
            <a:ext cx="8869741" cy="3256187"/>
          </a:xfrm>
          <a:prstGeom prst="rect">
            <a:avLst/>
          </a:prstGeom>
          <a:ln w="12700">
            <a:miter lim="400000"/>
          </a:ln>
        </p:spPr>
      </p:pic>
      <p:sp>
        <p:nvSpPr>
          <p:cNvPr id="477"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9" name="Clustering coefficient"/>
          <p:cNvSpPr txBox="1"/>
          <p:nvPr>
            <p:ph type="title"/>
          </p:nvPr>
        </p:nvSpPr>
        <p:spPr>
          <a:prstGeom prst="rect">
            <a:avLst/>
          </a:prstGeom>
        </p:spPr>
        <p:txBody>
          <a:bodyPr/>
          <a:lstStyle/>
          <a:p>
            <a:pPr/>
            <a:r>
              <a:t>Clustering coefficient</a:t>
            </a:r>
          </a:p>
        </p:txBody>
      </p:sp>
      <p:pic>
        <p:nvPicPr>
          <p:cNvPr id="480" name="Image" descr="Image"/>
          <p:cNvPicPr>
            <a:picLocks noChangeAspect="1"/>
          </p:cNvPicPr>
          <p:nvPr/>
        </p:nvPicPr>
        <p:blipFill>
          <a:blip r:embed="rId2">
            <a:extLst/>
          </a:blip>
          <a:srcRect l="0" t="1962" r="0" b="4459"/>
          <a:stretch>
            <a:fillRect/>
          </a:stretch>
        </p:blipFill>
        <p:spPr>
          <a:xfrm>
            <a:off x="222646" y="2633441"/>
            <a:ext cx="12559528" cy="6208143"/>
          </a:xfrm>
          <a:prstGeom prst="rect">
            <a:avLst/>
          </a:prstGeom>
          <a:ln w="12700">
            <a:miter lim="400000"/>
          </a:ln>
        </p:spPr>
      </p:pic>
      <p:sp>
        <p:nvSpPr>
          <p:cNvPr id="481"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3" name="Clustering coefficient"/>
          <p:cNvSpPr txBox="1"/>
          <p:nvPr>
            <p:ph type="title"/>
          </p:nvPr>
        </p:nvSpPr>
        <p:spPr>
          <a:prstGeom prst="rect">
            <a:avLst/>
          </a:prstGeom>
        </p:spPr>
        <p:txBody>
          <a:bodyPr/>
          <a:lstStyle/>
          <a:p>
            <a:pPr/>
            <a:r>
              <a:t>Clustering coefficient</a:t>
            </a:r>
          </a:p>
        </p:txBody>
      </p:sp>
      <p:grpSp>
        <p:nvGrpSpPr>
          <p:cNvPr id="486" name="Image"/>
          <p:cNvGrpSpPr/>
          <p:nvPr/>
        </p:nvGrpSpPr>
        <p:grpSpPr>
          <a:xfrm>
            <a:off x="1372962" y="3286055"/>
            <a:ext cx="10258876" cy="5645291"/>
            <a:chOff x="0" y="0"/>
            <a:chExt cx="10258874" cy="5645289"/>
          </a:xfrm>
        </p:grpSpPr>
        <p:pic>
          <p:nvPicPr>
            <p:cNvPr id="485" name="Image" descr="Image"/>
            <p:cNvPicPr>
              <a:picLocks noChangeAspect="1"/>
            </p:cNvPicPr>
            <p:nvPr/>
          </p:nvPicPr>
          <p:blipFill>
            <a:blip r:embed="rId2">
              <a:extLst/>
            </a:blip>
            <a:stretch>
              <a:fillRect/>
            </a:stretch>
          </p:blipFill>
          <p:spPr>
            <a:xfrm>
              <a:off x="127000" y="88900"/>
              <a:ext cx="10004875" cy="5315090"/>
            </a:xfrm>
            <a:prstGeom prst="rect">
              <a:avLst/>
            </a:prstGeom>
            <a:ln>
              <a:noFill/>
            </a:ln>
            <a:effectLst/>
          </p:spPr>
        </p:pic>
        <p:pic>
          <p:nvPicPr>
            <p:cNvPr id="484" name="Image" descr="Image"/>
            <p:cNvPicPr>
              <a:picLocks noChangeAspect="0"/>
            </p:cNvPicPr>
            <p:nvPr/>
          </p:nvPicPr>
          <p:blipFill>
            <a:blip r:embed="rId3">
              <a:extLst/>
            </a:blip>
            <a:stretch>
              <a:fillRect/>
            </a:stretch>
          </p:blipFill>
          <p:spPr>
            <a:xfrm>
              <a:off x="0" y="0"/>
              <a:ext cx="10258875" cy="5645290"/>
            </a:xfrm>
            <a:prstGeom prst="rect">
              <a:avLst/>
            </a:prstGeom>
            <a:effectLst/>
          </p:spPr>
        </p:pic>
      </p:grpSp>
      <p:sp>
        <p:nvSpPr>
          <p:cNvPr id="487" name="https://pynetwork.readthedocs.io/en/latest/connectivity.html"/>
          <p:cNvSpPr txBox="1"/>
          <p:nvPr/>
        </p:nvSpPr>
        <p:spPr>
          <a:xfrm>
            <a:off x="259580" y="8734355"/>
            <a:ext cx="12485639"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https://pynetwork.readthedocs.io/en/latest/connectivity.html</a:t>
            </a:r>
          </a:p>
        </p:txBody>
      </p:sp>
      <p:sp>
        <p:nvSpPr>
          <p:cNvPr id="488" name="Global CC = Transitivity"/>
          <p:cNvSpPr txBox="1"/>
          <p:nvPr/>
        </p:nvSpPr>
        <p:spPr>
          <a:xfrm>
            <a:off x="3768408" y="2273299"/>
            <a:ext cx="5125084"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Global CC = Transitivity</a:t>
            </a:r>
          </a:p>
        </p:txBody>
      </p:sp>
      <p:sp>
        <p:nvSpPr>
          <p:cNvPr id="489"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1" name="Clustering coefficient"/>
          <p:cNvSpPr txBox="1"/>
          <p:nvPr>
            <p:ph type="title"/>
          </p:nvPr>
        </p:nvSpPr>
        <p:spPr>
          <a:prstGeom prst="rect">
            <a:avLst/>
          </a:prstGeom>
        </p:spPr>
        <p:txBody>
          <a:bodyPr/>
          <a:lstStyle/>
          <a:p>
            <a:pPr lvl="1"/>
            <a:r>
              <a:t>Clustering coefficient</a:t>
            </a:r>
          </a:p>
        </p:txBody>
      </p:sp>
      <p:sp>
        <p:nvSpPr>
          <p:cNvPr id="492" name="Global CC:…"/>
          <p:cNvSpPr txBox="1"/>
          <p:nvPr>
            <p:ph type="body" sz="quarter" idx="1"/>
          </p:nvPr>
        </p:nvSpPr>
        <p:spPr>
          <a:xfrm>
            <a:off x="355600" y="2044700"/>
            <a:ext cx="12293600" cy="1560662"/>
          </a:xfrm>
          <a:prstGeom prst="rect">
            <a:avLst/>
          </a:prstGeom>
        </p:spPr>
        <p:txBody>
          <a:bodyPr/>
          <a:lstStyle/>
          <a:p>
            <a:pPr/>
            <a:r>
              <a:t>Global CC:</a:t>
            </a:r>
          </a:p>
          <a:p>
            <a:pPr lvl="1"/>
            <a:r>
              <a:t>In random networks, GCC = density</a:t>
            </a:r>
          </a:p>
          <a:p>
            <a:pPr lvl="2"/>
            <a:r>
              <a:t>=&gt;very small for large graphs </a:t>
            </a:r>
          </a:p>
        </p:txBody>
      </p:sp>
      <p:sp>
        <p:nvSpPr>
          <p:cNvPr id="493" name="Rectangle"/>
          <p:cNvSpPr/>
          <p:nvPr/>
        </p:nvSpPr>
        <p:spPr>
          <a:xfrm>
            <a:off x="5677367" y="3870240"/>
            <a:ext cx="1777066" cy="5438528"/>
          </a:xfrm>
          <a:prstGeom prst="rect">
            <a:avLst/>
          </a:prstGeom>
          <a:solidFill>
            <a:schemeClr val="accent1">
              <a:satOff val="-3355"/>
              <a:lumOff val="26614"/>
              <a:alpha val="35481"/>
            </a:schemeClr>
          </a:solidFill>
          <a:ln w="12700">
            <a:miter lim="400000"/>
          </a:ln>
        </p:spPr>
        <p:txBody>
          <a:bodyPr lIns="50800" tIns="50800" rIns="50800" bIns="50800" anchor="ctr"/>
          <a:lstStyle/>
          <a:p>
            <a:pPr>
              <a:defRPr sz="2400">
                <a:solidFill>
                  <a:srgbClr val="FFFFFF"/>
                </a:solidFill>
                <a:latin typeface="Helvetica Light"/>
                <a:ea typeface="Helvetica Light"/>
                <a:cs typeface="Helvetica Light"/>
                <a:sym typeface="Helvetica Light"/>
              </a:defRPr>
            </a:pPr>
          </a:p>
        </p:txBody>
      </p:sp>
      <p:pic>
        <p:nvPicPr>
          <p:cNvPr id="494" name="Image" descr="Image"/>
          <p:cNvPicPr>
            <a:picLocks noChangeAspect="1"/>
          </p:cNvPicPr>
          <p:nvPr/>
        </p:nvPicPr>
        <p:blipFill>
          <a:blip r:embed="rId2">
            <a:extLst/>
          </a:blip>
          <a:srcRect l="0" t="0" r="59254" b="0"/>
          <a:stretch>
            <a:fillRect/>
          </a:stretch>
        </p:blipFill>
        <p:spPr>
          <a:xfrm>
            <a:off x="1406909" y="3912889"/>
            <a:ext cx="4380794" cy="5149954"/>
          </a:xfrm>
          <a:prstGeom prst="rect">
            <a:avLst/>
          </a:prstGeom>
          <a:ln w="12700">
            <a:miter lim="400000"/>
          </a:ln>
        </p:spPr>
      </p:pic>
      <p:sp>
        <p:nvSpPr>
          <p:cNvPr id="495" name="Albert, R. et.al. Rev. Mod. Phy. (2002)"/>
          <p:cNvSpPr txBox="1"/>
          <p:nvPr/>
        </p:nvSpPr>
        <p:spPr>
          <a:xfrm>
            <a:off x="9355666" y="9240391"/>
            <a:ext cx="2830743" cy="266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spcBef>
                <a:spcPts val="700"/>
              </a:spcBef>
              <a:defRPr i="1" sz="1100">
                <a:solidFill>
                  <a:srgbClr val="000000"/>
                </a:solidFill>
                <a:latin typeface="Verdana"/>
                <a:ea typeface="Verdana"/>
                <a:cs typeface="Verdana"/>
                <a:sym typeface="Verdana"/>
              </a:defRPr>
            </a:lvl1pPr>
          </a:lstStyle>
          <a:p>
            <a:pPr/>
            <a:r>
              <a:t>Albert, R. et.al. Rev. Mod. Phy. (2002)</a:t>
            </a:r>
          </a:p>
        </p:txBody>
      </p:sp>
      <p:pic>
        <p:nvPicPr>
          <p:cNvPr id="496" name="Image" descr="Image"/>
          <p:cNvPicPr>
            <a:picLocks noChangeAspect="1"/>
          </p:cNvPicPr>
          <p:nvPr/>
        </p:nvPicPr>
        <p:blipFill>
          <a:blip r:embed="rId2">
            <a:extLst/>
          </a:blip>
          <a:srcRect l="58017" t="0" r="718" b="0"/>
          <a:stretch>
            <a:fillRect/>
          </a:stretch>
        </p:blipFill>
        <p:spPr>
          <a:xfrm>
            <a:off x="5801109" y="3906005"/>
            <a:ext cx="4426491" cy="5138367"/>
          </a:xfrm>
          <a:prstGeom prst="rect">
            <a:avLst/>
          </a:prstGeom>
          <a:ln w="12700">
            <a:miter lim="400000"/>
          </a:ln>
        </p:spPr>
      </p:pic>
      <p:sp>
        <p:nvSpPr>
          <p:cNvPr id="497"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9" name="Path related scores"/>
          <p:cNvSpPr txBox="1"/>
          <p:nvPr>
            <p:ph type="title"/>
          </p:nvPr>
        </p:nvSpPr>
        <p:spPr>
          <a:xfrm>
            <a:off x="355600" y="12700"/>
            <a:ext cx="12293600" cy="2438400"/>
          </a:xfrm>
          <a:prstGeom prst="rect">
            <a:avLst/>
          </a:prstGeom>
        </p:spPr>
        <p:txBody>
          <a:bodyPr/>
          <a:lstStyle/>
          <a:p>
            <a:pPr/>
            <a:r>
              <a:t>Path related scores</a:t>
            </a:r>
          </a:p>
        </p:txBody>
      </p:sp>
      <p:pic>
        <p:nvPicPr>
          <p:cNvPr id="500" name="Image" descr="Image"/>
          <p:cNvPicPr>
            <a:picLocks noChangeAspect="1"/>
          </p:cNvPicPr>
          <p:nvPr/>
        </p:nvPicPr>
        <p:blipFill>
          <a:blip r:embed="rId2">
            <a:extLst/>
          </a:blip>
          <a:stretch>
            <a:fillRect/>
          </a:stretch>
        </p:blipFill>
        <p:spPr>
          <a:xfrm>
            <a:off x="1477834" y="1923196"/>
            <a:ext cx="9644397" cy="3941220"/>
          </a:xfrm>
          <a:prstGeom prst="rect">
            <a:avLst/>
          </a:prstGeom>
          <a:ln w="12700">
            <a:miter lim="400000"/>
          </a:ln>
        </p:spPr>
      </p:pic>
      <p:pic>
        <p:nvPicPr>
          <p:cNvPr id="501" name="1200px-Shortest_path_with_direct_weights.svg.png" descr="1200px-Shortest_path_with_direct_weights.svg.png"/>
          <p:cNvPicPr>
            <a:picLocks noChangeAspect="1"/>
          </p:cNvPicPr>
          <p:nvPr/>
        </p:nvPicPr>
        <p:blipFill>
          <a:blip r:embed="rId3">
            <a:extLst/>
          </a:blip>
          <a:stretch>
            <a:fillRect/>
          </a:stretch>
        </p:blipFill>
        <p:spPr>
          <a:xfrm>
            <a:off x="6683391" y="6189957"/>
            <a:ext cx="5829140" cy="3186597"/>
          </a:xfrm>
          <a:prstGeom prst="rect">
            <a:avLst/>
          </a:prstGeom>
          <a:ln w="12700">
            <a:miter lim="400000"/>
          </a:ln>
        </p:spPr>
      </p:pic>
      <p:pic>
        <p:nvPicPr>
          <p:cNvPr id="502" name="Image" descr="Image"/>
          <p:cNvPicPr>
            <a:picLocks noChangeAspect="1"/>
          </p:cNvPicPr>
          <p:nvPr/>
        </p:nvPicPr>
        <p:blipFill>
          <a:blip r:embed="rId4">
            <a:extLst/>
          </a:blip>
          <a:srcRect l="0" t="0" r="0" b="0"/>
          <a:stretch>
            <a:fillRect/>
          </a:stretch>
        </p:blipFill>
        <p:spPr>
          <a:xfrm>
            <a:off x="1158521" y="6103482"/>
            <a:ext cx="3210712" cy="3359658"/>
          </a:xfrm>
          <a:prstGeom prst="rect">
            <a:avLst/>
          </a:prstGeom>
          <a:ln w="12700">
            <a:miter lim="400000"/>
          </a:ln>
        </p:spPr>
      </p:pic>
      <p:sp>
        <p:nvSpPr>
          <p:cNvPr id="503"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5" name="Path related scores"/>
          <p:cNvSpPr txBox="1"/>
          <p:nvPr>
            <p:ph type="title"/>
          </p:nvPr>
        </p:nvSpPr>
        <p:spPr>
          <a:xfrm>
            <a:off x="355600" y="12700"/>
            <a:ext cx="12293600" cy="2438400"/>
          </a:xfrm>
          <a:prstGeom prst="rect">
            <a:avLst/>
          </a:prstGeom>
        </p:spPr>
        <p:txBody>
          <a:bodyPr/>
          <a:lstStyle/>
          <a:p>
            <a:pPr/>
            <a:r>
              <a:t>Path related scores</a:t>
            </a:r>
          </a:p>
        </p:txBody>
      </p:sp>
      <p:pic>
        <p:nvPicPr>
          <p:cNvPr id="506" name="Image" descr="Image"/>
          <p:cNvPicPr>
            <a:picLocks noChangeAspect="1"/>
          </p:cNvPicPr>
          <p:nvPr/>
        </p:nvPicPr>
        <p:blipFill>
          <a:blip r:embed="rId2">
            <a:extLst/>
          </a:blip>
          <a:stretch>
            <a:fillRect/>
          </a:stretch>
        </p:blipFill>
        <p:spPr>
          <a:xfrm>
            <a:off x="852766" y="2975395"/>
            <a:ext cx="11299268" cy="4336040"/>
          </a:xfrm>
          <a:prstGeom prst="rect">
            <a:avLst/>
          </a:prstGeom>
          <a:ln w="12700">
            <a:miter lim="400000"/>
          </a:ln>
        </p:spPr>
      </p:pic>
      <p:sp>
        <p:nvSpPr>
          <p:cNvPr id="507"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509" name="All shortest path algorithm"/>
          <p:cNvSpPr txBox="1"/>
          <p:nvPr>
            <p:ph type="title"/>
          </p:nvPr>
        </p:nvSpPr>
        <p:spPr>
          <a:xfrm>
            <a:off x="252487" y="190500"/>
            <a:ext cx="12499827" cy="858392"/>
          </a:xfrm>
          <a:prstGeom prst="rect">
            <a:avLst/>
          </a:prstGeom>
        </p:spPr>
        <p:txBody>
          <a:bodyPr/>
          <a:lstStyle/>
          <a:p>
            <a:pPr/>
            <a:r>
              <a:t>All shortest path algorithm</a:t>
            </a:r>
          </a:p>
        </p:txBody>
      </p:sp>
      <p:sp>
        <p:nvSpPr>
          <p:cNvPr id="510" name="proc FloydWarshall(G=(V,E,w))…"/>
          <p:cNvSpPr txBox="1"/>
          <p:nvPr/>
        </p:nvSpPr>
        <p:spPr>
          <a:xfrm>
            <a:off x="252487" y="2330622"/>
            <a:ext cx="12160214" cy="3606801"/>
          </a:xfrm>
          <a:prstGeom prst="rect">
            <a:avLst/>
          </a:prstGeom>
          <a:solidFill>
            <a:srgbClr val="DCDEE0"/>
          </a:solidFill>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sz="1900">
                <a:solidFill>
                  <a:srgbClr val="000000"/>
                </a:solidFill>
                <a:latin typeface="Courier"/>
                <a:ea typeface="Courier"/>
                <a:cs typeface="Courier"/>
                <a:sym typeface="Courier"/>
              </a:defRPr>
            </a:pPr>
            <a:r>
              <a:rPr b="1"/>
              <a:t>proc</a:t>
            </a:r>
            <a:r>
              <a:t> </a:t>
            </a:r>
            <a:r>
              <a:t>FloydWarshall</a:t>
            </a:r>
            <a:r>
              <a:t>(G=(V,E,w))</a:t>
            </a:r>
          </a:p>
          <a:p>
            <a:pPr algn="l" defTabSz="457200">
              <a:defRPr sz="1900">
                <a:solidFill>
                  <a:srgbClr val="000000"/>
                </a:solidFill>
                <a:latin typeface="Courier"/>
                <a:ea typeface="Courier"/>
                <a:cs typeface="Courier"/>
                <a:sym typeface="Courier"/>
              </a:defRPr>
            </a:pPr>
            <a:r>
              <a:t>1 // </a:t>
            </a:r>
            <a:r>
              <a:t>let</a:t>
            </a:r>
            <a:r>
              <a:t> dist be a |V| × |V| array of minimum distances initialized to ∞ (infinity)</a:t>
            </a:r>
          </a:p>
          <a:p>
            <a:pPr algn="l" defTabSz="457200">
              <a:defRPr sz="1900">
                <a:solidFill>
                  <a:srgbClr val="000000"/>
                </a:solidFill>
                <a:latin typeface="Courier"/>
                <a:ea typeface="Courier"/>
                <a:cs typeface="Courier"/>
                <a:sym typeface="Courier"/>
              </a:defRPr>
            </a:pPr>
            <a:r>
              <a:t>2 </a:t>
            </a:r>
            <a:r>
              <a:rPr b="1"/>
              <a:t>for each</a:t>
            </a:r>
            <a:r>
              <a:t> edge (u,v)</a:t>
            </a:r>
          </a:p>
          <a:p>
            <a:pPr algn="l" defTabSz="457200">
              <a:defRPr sz="1900">
                <a:solidFill>
                  <a:srgbClr val="000000"/>
                </a:solidFill>
                <a:latin typeface="Courier"/>
                <a:ea typeface="Courier"/>
                <a:cs typeface="Courier"/>
                <a:sym typeface="Courier"/>
              </a:defRPr>
            </a:pPr>
            <a:r>
              <a:t>3    dist[</a:t>
            </a:r>
            <a:r>
              <a:t>u</a:t>
            </a:r>
            <a:r>
              <a:t>][</a:t>
            </a:r>
            <a:r>
              <a:t>v</a:t>
            </a:r>
            <a:r>
              <a:t>] ← w(</a:t>
            </a:r>
            <a:r>
              <a:t>u</a:t>
            </a:r>
            <a:r>
              <a:t>,</a:t>
            </a:r>
            <a:r>
              <a:t>v</a:t>
            </a:r>
            <a:r>
              <a:t>)  </a:t>
            </a:r>
            <a:r>
              <a:t>// the weight of the edge (</a:t>
            </a:r>
            <a:r>
              <a:t>u</a:t>
            </a:r>
            <a:r>
              <a:t>,</a:t>
            </a:r>
            <a:r>
              <a:t>v</a:t>
            </a:r>
            <a:r>
              <a:t>)</a:t>
            </a:r>
          </a:p>
          <a:p>
            <a:pPr algn="l" defTabSz="457200">
              <a:defRPr sz="1900">
                <a:solidFill>
                  <a:srgbClr val="000000"/>
                </a:solidFill>
                <a:latin typeface="Courier"/>
                <a:ea typeface="Courier"/>
                <a:cs typeface="Courier"/>
                <a:sym typeface="Courier"/>
              </a:defRPr>
            </a:pPr>
            <a:r>
              <a:t>4 </a:t>
            </a:r>
            <a:r>
              <a:rPr b="1"/>
              <a:t>for each</a:t>
            </a:r>
            <a:r>
              <a:t> vertex v</a:t>
            </a:r>
          </a:p>
          <a:p>
            <a:pPr algn="l" defTabSz="457200">
              <a:defRPr sz="1900">
                <a:solidFill>
                  <a:srgbClr val="000000"/>
                </a:solidFill>
                <a:latin typeface="Courier"/>
                <a:ea typeface="Courier"/>
                <a:cs typeface="Courier"/>
                <a:sym typeface="Courier"/>
              </a:defRPr>
            </a:pPr>
            <a:r>
              <a:t>5    dist[</a:t>
            </a:r>
            <a:r>
              <a:t>v</a:t>
            </a:r>
            <a:r>
              <a:t>][</a:t>
            </a:r>
            <a:r>
              <a:t>v</a:t>
            </a:r>
            <a:r>
              <a:t>] ← 0</a:t>
            </a:r>
          </a:p>
          <a:p>
            <a:pPr algn="l" defTabSz="457200">
              <a:defRPr sz="1900">
                <a:solidFill>
                  <a:srgbClr val="000000"/>
                </a:solidFill>
                <a:latin typeface="Courier"/>
                <a:ea typeface="Courier"/>
                <a:cs typeface="Courier"/>
                <a:sym typeface="Courier"/>
              </a:defRPr>
            </a:pPr>
            <a:r>
              <a:t>6 </a:t>
            </a:r>
            <a:r>
              <a:rPr b="1"/>
              <a:t>for</a:t>
            </a:r>
            <a:r>
              <a:t> </a:t>
            </a:r>
            <a:r>
              <a:t>k</a:t>
            </a:r>
            <a:r>
              <a:t> </a:t>
            </a:r>
            <a:r>
              <a:rPr b="1"/>
              <a:t>from</a:t>
            </a:r>
            <a:r>
              <a:t> 1 </a:t>
            </a:r>
            <a:r>
              <a:rPr b="1"/>
              <a:t>to</a:t>
            </a:r>
            <a:r>
              <a:t> |V|</a:t>
            </a:r>
          </a:p>
          <a:p>
            <a:pPr algn="l" defTabSz="457200">
              <a:defRPr sz="1900">
                <a:solidFill>
                  <a:srgbClr val="000000"/>
                </a:solidFill>
                <a:latin typeface="Courier"/>
                <a:ea typeface="Courier"/>
                <a:cs typeface="Courier"/>
                <a:sym typeface="Courier"/>
              </a:defRPr>
            </a:pPr>
            <a:r>
              <a:t>7    </a:t>
            </a:r>
            <a:r>
              <a:rPr b="1"/>
              <a:t>for</a:t>
            </a:r>
            <a:r>
              <a:t> </a:t>
            </a:r>
            <a:r>
              <a:t>i</a:t>
            </a:r>
            <a:r>
              <a:t> </a:t>
            </a:r>
            <a:r>
              <a:rPr b="1"/>
              <a:t>from</a:t>
            </a:r>
            <a:r>
              <a:t> 1 </a:t>
            </a:r>
            <a:r>
              <a:rPr b="1"/>
              <a:t>to</a:t>
            </a:r>
            <a:r>
              <a:t> |V|</a:t>
            </a:r>
          </a:p>
          <a:p>
            <a:pPr algn="l" defTabSz="457200">
              <a:defRPr sz="1900">
                <a:solidFill>
                  <a:srgbClr val="000000"/>
                </a:solidFill>
                <a:latin typeface="Courier"/>
                <a:ea typeface="Courier"/>
                <a:cs typeface="Courier"/>
                <a:sym typeface="Courier"/>
              </a:defRPr>
            </a:pPr>
            <a:r>
              <a:t>8       </a:t>
            </a:r>
            <a:r>
              <a:rPr b="1"/>
              <a:t>for</a:t>
            </a:r>
            <a:r>
              <a:t> </a:t>
            </a:r>
            <a:r>
              <a:t>j</a:t>
            </a:r>
            <a:r>
              <a:t> </a:t>
            </a:r>
            <a:r>
              <a:rPr b="1"/>
              <a:t>from</a:t>
            </a:r>
            <a:r>
              <a:t> 1 </a:t>
            </a:r>
            <a:r>
              <a:rPr b="1"/>
              <a:t>to</a:t>
            </a:r>
            <a:r>
              <a:t> |V|</a:t>
            </a:r>
          </a:p>
          <a:p>
            <a:pPr algn="l" defTabSz="457200">
              <a:defRPr sz="1900">
                <a:solidFill>
                  <a:srgbClr val="000000"/>
                </a:solidFill>
                <a:latin typeface="Courier"/>
                <a:ea typeface="Courier"/>
                <a:cs typeface="Courier"/>
                <a:sym typeface="Courier"/>
              </a:defRPr>
            </a:pPr>
            <a:r>
              <a:t>9          </a:t>
            </a:r>
            <a:r>
              <a:rPr b="1"/>
              <a:t>if</a:t>
            </a:r>
            <a:r>
              <a:t> dist[</a:t>
            </a:r>
            <a:r>
              <a:t>i</a:t>
            </a:r>
            <a:r>
              <a:t>][</a:t>
            </a:r>
            <a:r>
              <a:t>j</a:t>
            </a:r>
            <a:r>
              <a:t>] &gt; dist[</a:t>
            </a:r>
            <a:r>
              <a:t>i</a:t>
            </a:r>
            <a:r>
              <a:t>][</a:t>
            </a:r>
            <a:r>
              <a:t>k</a:t>
            </a:r>
            <a:r>
              <a:t>] + dist[</a:t>
            </a:r>
            <a:r>
              <a:t>k</a:t>
            </a:r>
            <a:r>
              <a:t>][</a:t>
            </a:r>
            <a:r>
              <a:t>j</a:t>
            </a:r>
            <a:r>
              <a:t>] </a:t>
            </a:r>
          </a:p>
          <a:p>
            <a:pPr algn="l" defTabSz="457200">
              <a:defRPr sz="1900">
                <a:solidFill>
                  <a:srgbClr val="000000"/>
                </a:solidFill>
                <a:latin typeface="Courier"/>
                <a:ea typeface="Courier"/>
                <a:cs typeface="Courier"/>
                <a:sym typeface="Courier"/>
              </a:defRPr>
            </a:pPr>
            <a:r>
              <a:t>10             dist[</a:t>
            </a:r>
            <a:r>
              <a:t>i</a:t>
            </a:r>
            <a:r>
              <a:t>][</a:t>
            </a:r>
            <a:r>
              <a:t>j</a:t>
            </a:r>
            <a:r>
              <a:t>] ← dist[</a:t>
            </a:r>
            <a:r>
              <a:t>i</a:t>
            </a:r>
            <a:r>
              <a:t>][</a:t>
            </a:r>
            <a:r>
              <a:t>k</a:t>
            </a:r>
            <a:r>
              <a:t>] + dist[</a:t>
            </a:r>
            <a:r>
              <a:t>k</a:t>
            </a:r>
            <a:r>
              <a:t>][</a:t>
            </a:r>
            <a:r>
              <a:t>j</a:t>
            </a:r>
            <a:r>
              <a:t>]</a:t>
            </a:r>
          </a:p>
          <a:p>
            <a:pPr algn="l" defTabSz="457200">
              <a:defRPr sz="1900">
                <a:solidFill>
                  <a:srgbClr val="000000"/>
                </a:solidFill>
                <a:latin typeface="Courier"/>
                <a:ea typeface="Courier"/>
                <a:cs typeface="Courier"/>
                <a:sym typeface="Courier"/>
              </a:defRPr>
            </a:pPr>
            <a:r>
              <a:t>11         </a:t>
            </a:r>
            <a:r>
              <a:rPr b="1"/>
              <a:t>end if</a:t>
            </a:r>
          </a:p>
        </p:txBody>
      </p:sp>
      <p:grpSp>
        <p:nvGrpSpPr>
          <p:cNvPr id="513" name="Screen Shot 2018-09-07 at 05.51.54.png"/>
          <p:cNvGrpSpPr/>
          <p:nvPr/>
        </p:nvGrpSpPr>
        <p:grpSpPr>
          <a:xfrm>
            <a:off x="5550775" y="6070287"/>
            <a:ext cx="7341239" cy="3196014"/>
            <a:chOff x="0" y="0"/>
            <a:chExt cx="7341237" cy="3196012"/>
          </a:xfrm>
        </p:grpSpPr>
        <p:pic>
          <p:nvPicPr>
            <p:cNvPr id="512" name="Screen Shot 2018-09-07 at 05.51.54.png" descr="Screen Shot 2018-09-07 at 05.51.54.png"/>
            <p:cNvPicPr>
              <a:picLocks noChangeAspect="1"/>
            </p:cNvPicPr>
            <p:nvPr/>
          </p:nvPicPr>
          <p:blipFill>
            <a:blip r:embed="rId3">
              <a:extLst/>
            </a:blip>
            <a:stretch>
              <a:fillRect/>
            </a:stretch>
          </p:blipFill>
          <p:spPr>
            <a:xfrm>
              <a:off x="127000" y="88900"/>
              <a:ext cx="7087238" cy="2865813"/>
            </a:xfrm>
            <a:prstGeom prst="rect">
              <a:avLst/>
            </a:prstGeom>
            <a:ln>
              <a:noFill/>
            </a:ln>
            <a:effectLst/>
          </p:spPr>
        </p:pic>
        <p:pic>
          <p:nvPicPr>
            <p:cNvPr id="511" name="Screen Shot 2018-09-07 at 05.51.54.png" descr="Screen Shot 2018-09-07 at 05.51.54.png"/>
            <p:cNvPicPr>
              <a:picLocks noChangeAspect="0"/>
            </p:cNvPicPr>
            <p:nvPr/>
          </p:nvPicPr>
          <p:blipFill>
            <a:blip r:embed="rId4">
              <a:extLst/>
            </a:blip>
            <a:stretch>
              <a:fillRect/>
            </a:stretch>
          </p:blipFill>
          <p:spPr>
            <a:xfrm>
              <a:off x="0" y="0"/>
              <a:ext cx="7341238" cy="3196013"/>
            </a:xfrm>
            <a:prstGeom prst="rect">
              <a:avLst/>
            </a:prstGeom>
            <a:effectLst/>
          </p:spPr>
        </p:pic>
      </p:grpSp>
      <p:sp>
        <p:nvSpPr>
          <p:cNvPr id="514" name="finding shortest paths in a weighted graph with positive or negative edge weights…"/>
          <p:cNvSpPr txBox="1"/>
          <p:nvPr/>
        </p:nvSpPr>
        <p:spPr>
          <a:xfrm>
            <a:off x="252487" y="1270656"/>
            <a:ext cx="11480305" cy="838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sz="2400">
                <a:solidFill>
                  <a:srgbClr val="000000"/>
                </a:solidFill>
                <a:latin typeface="Helvetica"/>
                <a:ea typeface="Helvetica"/>
                <a:cs typeface="Helvetica"/>
                <a:sym typeface="Helvetica"/>
              </a:defRPr>
            </a:pPr>
            <a:r>
              <a:t>finding shortest paths in a </a:t>
            </a:r>
            <a:r>
              <a:rPr b="1">
                <a:solidFill>
                  <a:schemeClr val="accent1"/>
                </a:solidFill>
              </a:rPr>
              <a:t>weighted graph</a:t>
            </a:r>
            <a:r>
              <a:t> with </a:t>
            </a:r>
            <a:r>
              <a:rPr b="1">
                <a:solidFill>
                  <a:schemeClr val="accent1"/>
                </a:solidFill>
              </a:rPr>
              <a:t>positive</a:t>
            </a:r>
            <a:r>
              <a:t> or </a:t>
            </a:r>
            <a:r>
              <a:rPr b="1">
                <a:solidFill>
                  <a:schemeClr val="accent1"/>
                </a:solidFill>
              </a:rPr>
              <a:t>negative edge weights</a:t>
            </a:r>
          </a:p>
          <a:p>
            <a:pPr algn="l" defTabSz="457200">
              <a:defRPr sz="2400">
                <a:solidFill>
                  <a:srgbClr val="000000"/>
                </a:solidFill>
                <a:latin typeface="Helvetica"/>
                <a:ea typeface="Helvetica"/>
                <a:cs typeface="Helvetica"/>
                <a:sym typeface="Helvetica"/>
              </a:defRPr>
            </a:pPr>
            <a:r>
              <a:t>(but with no negative cycles)</a:t>
            </a:r>
          </a:p>
        </p:txBody>
      </p:sp>
      <p:sp>
        <p:nvSpPr>
          <p:cNvPr id="515" name="Checking and updating all paths going through nodes k=1, 2, 3, … , N by assuming that:"/>
          <p:cNvSpPr txBox="1"/>
          <p:nvPr/>
        </p:nvSpPr>
        <p:spPr>
          <a:xfrm>
            <a:off x="252487" y="6286785"/>
            <a:ext cx="5321939" cy="1206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2400">
                <a:solidFill>
                  <a:srgbClr val="000000"/>
                </a:solidFill>
                <a:latin typeface="Helvetica"/>
                <a:ea typeface="Helvetica"/>
                <a:cs typeface="Helvetica"/>
                <a:sym typeface="Helvetica"/>
              </a:defRPr>
            </a:lvl1pPr>
          </a:lstStyle>
          <a:p>
            <a:pPr/>
            <a:r>
              <a:t>Checking and updating all paths going through nodes k=1, 2, 3, … , N by assuming that:</a:t>
            </a:r>
          </a:p>
        </p:txBody>
      </p:sp>
      <p:sp>
        <p:nvSpPr>
          <p:cNvPr id="516" name="Complexity: O(n3)"/>
          <p:cNvSpPr txBox="1"/>
          <p:nvPr/>
        </p:nvSpPr>
        <p:spPr>
          <a:xfrm>
            <a:off x="252487" y="8718864"/>
            <a:ext cx="2665978" cy="46990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b="1" sz="2400">
                <a:solidFill>
                  <a:srgbClr val="000000"/>
                </a:solidFill>
                <a:latin typeface="Helvetica"/>
                <a:ea typeface="Helvetica"/>
                <a:cs typeface="Helvetica"/>
                <a:sym typeface="Helvetica"/>
              </a:defRPr>
            </a:pPr>
            <a:r>
              <a:t>Complexity: </a:t>
            </a:r>
            <a:r>
              <a:rPr b="0" i="1"/>
              <a:t>O(n</a:t>
            </a:r>
            <a:r>
              <a:rPr b="0" baseline="31999" i="1"/>
              <a:t>3</a:t>
            </a:r>
            <a:r>
              <a:rPr b="0" i="1"/>
              <a:t>)</a:t>
            </a:r>
          </a:p>
        </p:txBody>
      </p:sp>
      <p:sp>
        <p:nvSpPr>
          <p:cNvPr id="517" name="shp(i,j,k)=…"/>
          <p:cNvSpPr txBox="1"/>
          <p:nvPr/>
        </p:nvSpPr>
        <p:spPr>
          <a:xfrm>
            <a:off x="252487" y="7610050"/>
            <a:ext cx="5347395" cy="838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i="1" sz="2400">
                <a:solidFill>
                  <a:srgbClr val="000000"/>
                </a:solidFill>
                <a:latin typeface="Times Roman"/>
                <a:ea typeface="Times Roman"/>
                <a:cs typeface="Times Roman"/>
                <a:sym typeface="Times Roman"/>
              </a:defRPr>
            </a:pPr>
            <a:r>
              <a:t>shp(i,j,k)=</a:t>
            </a:r>
          </a:p>
          <a:p>
            <a:pPr algn="l" defTabSz="457200">
              <a:defRPr i="1" sz="2400">
                <a:solidFill>
                  <a:srgbClr val="000000"/>
                </a:solidFill>
                <a:latin typeface="Times Roman"/>
                <a:ea typeface="Times Roman"/>
                <a:cs typeface="Times Roman"/>
                <a:sym typeface="Times Roman"/>
              </a:defRPr>
            </a:pPr>
            <a:r>
              <a:t>min(shp(i,j,k-1)), shp(i,k,k-1)+shp(k,j,k-1))</a:t>
            </a:r>
          </a:p>
        </p:txBody>
      </p:sp>
      <p:sp>
        <p:nvSpPr>
          <p:cNvPr id="518" name="Slide Number"/>
          <p:cNvSpPr txBox="1"/>
          <p:nvPr>
            <p:ph type="sldNum" sz="quarter" idx="4294967295"/>
          </p:nvPr>
        </p:nvSpPr>
        <p:spPr>
          <a:xfrm>
            <a:off x="6311798" y="9251950"/>
            <a:ext cx="368504" cy="381000"/>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defRPr>
                <a:solidFill>
                  <a:srgbClr val="000000"/>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0" name="Average path Length"/>
          <p:cNvSpPr txBox="1"/>
          <p:nvPr>
            <p:ph type="title"/>
          </p:nvPr>
        </p:nvSpPr>
        <p:spPr>
          <a:prstGeom prst="rect">
            <a:avLst/>
          </a:prstGeom>
        </p:spPr>
        <p:txBody>
          <a:bodyPr/>
          <a:lstStyle/>
          <a:p>
            <a:pPr/>
            <a:r>
              <a:t>Average path Length</a:t>
            </a:r>
          </a:p>
        </p:txBody>
      </p:sp>
      <p:sp>
        <p:nvSpPr>
          <p:cNvPr id="521" name="The famous 6 degrees of separation (Milgram experiment)…"/>
          <p:cNvSpPr txBox="1"/>
          <p:nvPr>
            <p:ph type="body" idx="1"/>
          </p:nvPr>
        </p:nvSpPr>
        <p:spPr>
          <a:prstGeom prst="rect">
            <a:avLst/>
          </a:prstGeom>
        </p:spPr>
        <p:txBody>
          <a:bodyPr/>
          <a:lstStyle/>
          <a:p>
            <a:pPr/>
            <a:r>
              <a:t>The famous 6 degrees of separation (Milgram experiment)</a:t>
            </a:r>
          </a:p>
          <a:p>
            <a:pPr lvl="1"/>
            <a:r>
              <a:t>(More on that next slide)</a:t>
            </a:r>
          </a:p>
          <a:p>
            <a:pPr/>
            <a:r>
              <a:t>Not too sensible to noise</a:t>
            </a:r>
          </a:p>
          <a:p>
            <a:pPr/>
            <a:r>
              <a:t>Tells you if the network is “stretched” or “hairball” like</a:t>
            </a:r>
          </a:p>
        </p:txBody>
      </p:sp>
      <p:sp>
        <p:nvSpPr>
          <p:cNvPr id="522"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4" name="Side-story: Milgram experiment"/>
          <p:cNvSpPr txBox="1"/>
          <p:nvPr>
            <p:ph type="title"/>
          </p:nvPr>
        </p:nvSpPr>
        <p:spPr>
          <a:prstGeom prst="rect">
            <a:avLst/>
          </a:prstGeom>
        </p:spPr>
        <p:txBody>
          <a:bodyPr/>
          <a:lstStyle/>
          <a:p>
            <a:pPr/>
            <a:r>
              <a:t>Side-story: Milgram experiment</a:t>
            </a:r>
          </a:p>
        </p:txBody>
      </p:sp>
      <p:sp>
        <p:nvSpPr>
          <p:cNvPr id="525" name="Small world experiment (60’s)…"/>
          <p:cNvSpPr txBox="1"/>
          <p:nvPr>
            <p:ph type="body" idx="1"/>
          </p:nvPr>
        </p:nvSpPr>
        <p:spPr>
          <a:prstGeom prst="rect">
            <a:avLst/>
          </a:prstGeom>
        </p:spPr>
        <p:txBody>
          <a:bodyPr/>
          <a:lstStyle/>
          <a:p>
            <a:pPr/>
            <a:r>
              <a:t>Small world experiment (60’s)</a:t>
            </a:r>
          </a:p>
          <a:p>
            <a:pPr lvl="1"/>
            <a:r>
              <a:t>Give a (physical) mail to random people</a:t>
            </a:r>
          </a:p>
          <a:p>
            <a:pPr lvl="1"/>
            <a:r>
              <a:t>Ask them to send to someone they don’t know</a:t>
            </a:r>
          </a:p>
          <a:p>
            <a:pPr lvl="2"/>
            <a:r>
              <a:t>They know his city, job</a:t>
            </a:r>
          </a:p>
          <a:p>
            <a:pPr lvl="1"/>
            <a:r>
              <a:t>They send to their most relevant contact</a:t>
            </a:r>
          </a:p>
          <a:p>
            <a:pPr/>
            <a:r>
              <a:t>Results: In average, 6 hops to arrive</a:t>
            </a:r>
          </a:p>
        </p:txBody>
      </p:sp>
      <p:grpSp>
        <p:nvGrpSpPr>
          <p:cNvPr id="528" name="Image"/>
          <p:cNvGrpSpPr/>
          <p:nvPr/>
        </p:nvGrpSpPr>
        <p:grpSpPr>
          <a:xfrm>
            <a:off x="7865687" y="4452723"/>
            <a:ext cx="5049866" cy="4684729"/>
            <a:chOff x="0" y="0"/>
            <a:chExt cx="5049865" cy="4684728"/>
          </a:xfrm>
        </p:grpSpPr>
        <p:pic>
          <p:nvPicPr>
            <p:cNvPr id="527" name="Image" descr="Image"/>
            <p:cNvPicPr>
              <a:picLocks noChangeAspect="1"/>
            </p:cNvPicPr>
            <p:nvPr/>
          </p:nvPicPr>
          <p:blipFill>
            <a:blip r:embed="rId2">
              <a:extLst/>
            </a:blip>
            <a:stretch>
              <a:fillRect/>
            </a:stretch>
          </p:blipFill>
          <p:spPr>
            <a:xfrm>
              <a:off x="127000" y="88900"/>
              <a:ext cx="4795866" cy="4354529"/>
            </a:xfrm>
            <a:prstGeom prst="rect">
              <a:avLst/>
            </a:prstGeom>
            <a:ln>
              <a:noFill/>
            </a:ln>
            <a:effectLst/>
          </p:spPr>
        </p:pic>
        <p:pic>
          <p:nvPicPr>
            <p:cNvPr id="526" name="Image" descr="Image"/>
            <p:cNvPicPr>
              <a:picLocks noChangeAspect="0"/>
            </p:cNvPicPr>
            <p:nvPr/>
          </p:nvPicPr>
          <p:blipFill>
            <a:blip r:embed="rId3">
              <a:extLst/>
            </a:blip>
            <a:stretch>
              <a:fillRect/>
            </a:stretch>
          </p:blipFill>
          <p:spPr>
            <a:xfrm>
              <a:off x="0" y="0"/>
              <a:ext cx="5049866" cy="4684729"/>
            </a:xfrm>
            <a:prstGeom prst="rect">
              <a:avLst/>
            </a:prstGeom>
            <a:effectLst/>
          </p:spPr>
        </p:pic>
      </p:grpSp>
      <p:sp>
        <p:nvSpPr>
          <p:cNvPr id="529"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1" name="Side-story: Milgram experiment"/>
          <p:cNvSpPr txBox="1"/>
          <p:nvPr>
            <p:ph type="title"/>
          </p:nvPr>
        </p:nvSpPr>
        <p:spPr>
          <a:prstGeom prst="rect">
            <a:avLst/>
          </a:prstGeom>
        </p:spPr>
        <p:txBody>
          <a:bodyPr/>
          <a:lstStyle/>
          <a:p>
            <a:pPr/>
            <a:r>
              <a:t>Side-story: Milgram experiment</a:t>
            </a:r>
          </a:p>
        </p:txBody>
      </p:sp>
      <p:sp>
        <p:nvSpPr>
          <p:cNvPr id="532" name="Many criticism on the experiment itself:…"/>
          <p:cNvSpPr txBox="1"/>
          <p:nvPr>
            <p:ph type="body" idx="1"/>
          </p:nvPr>
        </p:nvSpPr>
        <p:spPr>
          <a:prstGeom prst="rect">
            <a:avLst/>
          </a:prstGeom>
        </p:spPr>
        <p:txBody>
          <a:bodyPr/>
          <a:lstStyle/>
          <a:p>
            <a:pPr/>
            <a:r>
              <a:t>Many criticism on the experiment itself: </a:t>
            </a:r>
          </a:p>
          <a:p>
            <a:pPr lvl="1"/>
            <a:r>
              <a:t>Some mails did not arrive</a:t>
            </a:r>
          </a:p>
          <a:p>
            <a:pPr lvl="1"/>
            <a:r>
              <a:t>Small sample</a:t>
            </a:r>
          </a:p>
          <a:p>
            <a:pPr lvl="1"/>
            <a:r>
              <a:t>…</a:t>
            </a:r>
          </a:p>
          <a:p>
            <a:pPr/>
            <a:r>
              <a:t>Checked on “real” complete graphs (giant component):</a:t>
            </a:r>
          </a:p>
          <a:p>
            <a:pPr lvl="1"/>
            <a:r>
              <a:t>MSN messenger</a:t>
            </a:r>
          </a:p>
          <a:p>
            <a:pPr lvl="1"/>
            <a:r>
              <a:t>Facebook</a:t>
            </a:r>
          </a:p>
          <a:p>
            <a:pPr lvl="1"/>
            <a:r>
              <a:t>The world wide web</a:t>
            </a:r>
          </a:p>
          <a:p>
            <a:pPr lvl="1"/>
            <a:r>
              <a:t>…</a:t>
            </a:r>
          </a:p>
        </p:txBody>
      </p:sp>
      <p:sp>
        <p:nvSpPr>
          <p:cNvPr id="533"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0" name="Networks/graphs"/>
          <p:cNvSpPr txBox="1"/>
          <p:nvPr>
            <p:ph type="title"/>
          </p:nvPr>
        </p:nvSpPr>
        <p:spPr>
          <a:prstGeom prst="rect">
            <a:avLst/>
          </a:prstGeom>
        </p:spPr>
        <p:txBody>
          <a:bodyPr/>
          <a:lstStyle/>
          <a:p>
            <a:pPr/>
            <a:r>
              <a:t>Networks/graphs</a:t>
            </a:r>
          </a:p>
        </p:txBody>
      </p:sp>
      <p:sp>
        <p:nvSpPr>
          <p:cNvPr id="201" name="Structured data…"/>
          <p:cNvSpPr txBox="1"/>
          <p:nvPr>
            <p:ph type="body" idx="1"/>
          </p:nvPr>
        </p:nvSpPr>
        <p:spPr>
          <a:prstGeom prst="rect">
            <a:avLst/>
          </a:prstGeom>
        </p:spPr>
        <p:txBody>
          <a:bodyPr/>
          <a:lstStyle/>
          <a:p>
            <a:pPr/>
            <a:r>
              <a:t>Structured data</a:t>
            </a:r>
          </a:p>
          <a:p>
            <a:pPr lvl="1"/>
            <a:r>
              <a:t>Text</a:t>
            </a:r>
          </a:p>
          <a:p>
            <a:pPr lvl="2"/>
            <a:r>
              <a:t>Sequence. Each item is </a:t>
            </a:r>
            <a:r>
              <a:rPr b="1">
                <a:latin typeface="Gill Sans"/>
                <a:ea typeface="Gill Sans"/>
                <a:cs typeface="Gill Sans"/>
                <a:sym typeface="Gill Sans"/>
              </a:rPr>
              <a:t>before</a:t>
            </a:r>
            <a:r>
              <a:t> or </a:t>
            </a:r>
            <a:r>
              <a:rPr b="1">
                <a:latin typeface="Gill Sans"/>
                <a:ea typeface="Gill Sans"/>
                <a:cs typeface="Gill Sans"/>
                <a:sym typeface="Gill Sans"/>
              </a:rPr>
              <a:t>after</a:t>
            </a:r>
            <a:r>
              <a:t> the other ones. And it is important</a:t>
            </a:r>
          </a:p>
          <a:p>
            <a:pPr lvl="2"/>
            <a:r>
              <a:t>1D organisation</a:t>
            </a:r>
          </a:p>
          <a:p>
            <a:pPr lvl="1"/>
            <a:r>
              <a:t>Images</a:t>
            </a:r>
          </a:p>
          <a:p>
            <a:pPr lvl="2"/>
            <a:r>
              <a:t>Each pixel has a position in 2D grid, it is on the </a:t>
            </a:r>
            <a:r>
              <a:rPr b="1">
                <a:latin typeface="Gill Sans"/>
                <a:ea typeface="Gill Sans"/>
                <a:cs typeface="Gill Sans"/>
                <a:sym typeface="Gill Sans"/>
              </a:rPr>
              <a:t>left</a:t>
            </a:r>
            <a:r>
              <a:t>, </a:t>
            </a:r>
            <a:r>
              <a:rPr b="1">
                <a:latin typeface="Gill Sans"/>
                <a:ea typeface="Gill Sans"/>
                <a:cs typeface="Gill Sans"/>
                <a:sym typeface="Gill Sans"/>
              </a:rPr>
              <a:t>right</a:t>
            </a:r>
            <a:r>
              <a:t>, </a:t>
            </a:r>
            <a:r>
              <a:rPr b="1">
                <a:latin typeface="Gill Sans"/>
                <a:ea typeface="Gill Sans"/>
                <a:cs typeface="Gill Sans"/>
                <a:sym typeface="Gill Sans"/>
              </a:rPr>
              <a:t>top</a:t>
            </a:r>
            <a:r>
              <a:t> or </a:t>
            </a:r>
            <a:r>
              <a:rPr b="1">
                <a:latin typeface="Gill Sans"/>
                <a:ea typeface="Gill Sans"/>
                <a:cs typeface="Gill Sans"/>
                <a:sym typeface="Gill Sans"/>
              </a:rPr>
              <a:t>bottom</a:t>
            </a:r>
            <a:r>
              <a:t> compared with the other ones. And it is important</a:t>
            </a:r>
          </a:p>
          <a:p>
            <a:pPr lvl="2"/>
            <a:r>
              <a:t>2D organisation</a:t>
            </a:r>
          </a:p>
          <a:p>
            <a:pPr lvl="1"/>
            <a:r>
              <a:t>Variants: Video (3D), time series (1D continuous), spatial (2D/3D continuous), etc.</a:t>
            </a:r>
          </a:p>
          <a:p>
            <a:pPr lvl="1">
              <a:defRPr b="1">
                <a:latin typeface="Gill Sans"/>
                <a:ea typeface="Gill Sans"/>
                <a:cs typeface="Gill Sans"/>
                <a:sym typeface="Gill Sans"/>
              </a:defRPr>
            </a:pPr>
            <a:r>
              <a:t>Networks</a:t>
            </a:r>
            <a:r>
              <a:rPr b="0">
                <a:latin typeface="+mn-lt"/>
                <a:ea typeface="+mn-ea"/>
                <a:cs typeface="+mn-cs"/>
                <a:sym typeface="Gill Sans Light"/>
              </a:rPr>
              <a:t>: Neighborhoods are not constrained. The graph is the structure</a:t>
            </a:r>
            <a:endParaRPr b="0">
              <a:latin typeface="+mn-lt"/>
              <a:ea typeface="+mn-ea"/>
              <a:cs typeface="+mn-cs"/>
              <a:sym typeface="Gill Sans Light"/>
            </a:endParaRPr>
          </a:p>
          <a:p>
            <a:pPr lvl="2" marL="1130300" indent="-368300">
              <a:spcBef>
                <a:spcPts val="400"/>
              </a:spcBef>
              <a:defRPr sz="2900"/>
            </a:pPr>
            <a:r>
              <a:t>Generalization of discrete structures (text, images, videos)</a:t>
            </a:r>
          </a:p>
        </p:txBody>
      </p:sp>
      <p:pic>
        <p:nvPicPr>
          <p:cNvPr id="202" name="633ae8597b7cb780dacc3553__OSTXn8qBLFqO53xsI9BhvZe5YTDC7kE70hfZcgPv1OMSG6yO0wVb-9WQ7TRIZx5cFoE_CZM7_M40HhXQQHcT-yNeInhHu86-G4NHETx0PvQ5Om9HEcLybO-hHjNeztfn2zUxFiYz9pA7OQpk9p74dkid3sKUEHp1tH5qTAFmS7CE5o1wWW_TN8g5A.png" descr="633ae8597b7cb780dacc3553__OSTXn8qBLFqO53xsI9BhvZe5YTDC7kE70hfZcgPv1OMSG6yO0wVb-9WQ7TRIZx5cFoE_CZM7_M40HhXQQHcT-yNeInhHu86-G4NHETx0PvQ5Om9HEcLybO-hHjNeztfn2zUxFiYz9pA7OQpk9p74dkid3sKUEHp1tH5qTAFmS7CE5o1wWW_TN8g5A.png"/>
          <p:cNvPicPr>
            <a:picLocks noChangeAspect="1"/>
          </p:cNvPicPr>
          <p:nvPr/>
        </p:nvPicPr>
        <p:blipFill>
          <a:blip r:embed="rId2">
            <a:extLst/>
          </a:blip>
          <a:stretch>
            <a:fillRect/>
          </a:stretch>
        </p:blipFill>
        <p:spPr>
          <a:xfrm>
            <a:off x="6951199" y="2021489"/>
            <a:ext cx="5158762" cy="2240675"/>
          </a:xfrm>
          <a:prstGeom prst="rect">
            <a:avLst/>
          </a:prstGeom>
          <a:ln w="25400">
            <a:solidFill>
              <a:srgbClr val="F3F7F5"/>
            </a:solidFill>
            <a:miter lim="400000"/>
          </a:ln>
          <a:effectLst>
            <a:outerShdw sx="100000" sy="100000" kx="0" ky="0" algn="b" rotWithShape="0" blurRad="50800" dist="25400" dir="3600000">
              <a:srgbClr val="000000">
                <a:alpha val="70000"/>
              </a:srgbClr>
            </a:outerShdw>
          </a:effectLst>
        </p:spPr>
      </p:pic>
      <p:sp>
        <p:nvSpPr>
          <p:cNvPr id="203" name="Slide Number"/>
          <p:cNvSpPr txBox="1"/>
          <p:nvPr>
            <p:ph type="sldNum" sz="quarter" idx="4294967295"/>
          </p:nvPr>
        </p:nvSpPr>
        <p:spPr>
          <a:xfrm>
            <a:off x="6381749" y="9271000"/>
            <a:ext cx="228601"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5" name="Side-story: Milgram experiment"/>
          <p:cNvSpPr txBox="1"/>
          <p:nvPr>
            <p:ph type="title"/>
          </p:nvPr>
        </p:nvSpPr>
        <p:spPr>
          <a:prstGeom prst="rect">
            <a:avLst/>
          </a:prstGeom>
        </p:spPr>
        <p:txBody>
          <a:bodyPr/>
          <a:lstStyle/>
          <a:p>
            <a:pPr/>
            <a:r>
              <a:t>Side-story: Milgram experiment</a:t>
            </a:r>
          </a:p>
        </p:txBody>
      </p:sp>
      <p:grpSp>
        <p:nvGrpSpPr>
          <p:cNvPr id="538" name="Image"/>
          <p:cNvGrpSpPr/>
          <p:nvPr/>
        </p:nvGrpSpPr>
        <p:grpSpPr>
          <a:xfrm>
            <a:off x="1406256" y="2740969"/>
            <a:ext cx="10192288" cy="5412210"/>
            <a:chOff x="0" y="0"/>
            <a:chExt cx="10192287" cy="5412209"/>
          </a:xfrm>
        </p:grpSpPr>
        <p:pic>
          <p:nvPicPr>
            <p:cNvPr id="537" name="Image" descr="Image"/>
            <p:cNvPicPr>
              <a:picLocks noChangeAspect="1"/>
            </p:cNvPicPr>
            <p:nvPr/>
          </p:nvPicPr>
          <p:blipFill>
            <a:blip r:embed="rId2">
              <a:extLst/>
            </a:blip>
            <a:stretch>
              <a:fillRect/>
            </a:stretch>
          </p:blipFill>
          <p:spPr>
            <a:xfrm>
              <a:off x="127000" y="88900"/>
              <a:ext cx="9938288" cy="5082010"/>
            </a:xfrm>
            <a:prstGeom prst="rect">
              <a:avLst/>
            </a:prstGeom>
            <a:ln>
              <a:noFill/>
            </a:ln>
            <a:effectLst/>
          </p:spPr>
        </p:pic>
        <p:pic>
          <p:nvPicPr>
            <p:cNvPr id="536" name="Image" descr="Image"/>
            <p:cNvPicPr>
              <a:picLocks noChangeAspect="0"/>
            </p:cNvPicPr>
            <p:nvPr/>
          </p:nvPicPr>
          <p:blipFill>
            <a:blip r:embed="rId3">
              <a:extLst/>
            </a:blip>
            <a:stretch>
              <a:fillRect/>
            </a:stretch>
          </p:blipFill>
          <p:spPr>
            <a:xfrm>
              <a:off x="0" y="0"/>
              <a:ext cx="10192288" cy="5412210"/>
            </a:xfrm>
            <a:prstGeom prst="rect">
              <a:avLst/>
            </a:prstGeom>
            <a:effectLst/>
          </p:spPr>
        </p:pic>
      </p:grpSp>
      <p:sp>
        <p:nvSpPr>
          <p:cNvPr id="539" name="Facebook"/>
          <p:cNvSpPr txBox="1"/>
          <p:nvPr/>
        </p:nvSpPr>
        <p:spPr>
          <a:xfrm>
            <a:off x="5436790" y="8407399"/>
            <a:ext cx="2131220"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Facebook</a:t>
            </a:r>
          </a:p>
        </p:txBody>
      </p:sp>
      <p:sp>
        <p:nvSpPr>
          <p:cNvPr id="540"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2" name="Small world"/>
          <p:cNvSpPr txBox="1"/>
          <p:nvPr>
            <p:ph type="title"/>
          </p:nvPr>
        </p:nvSpPr>
        <p:spPr>
          <a:prstGeom prst="rect">
            <a:avLst/>
          </a:prstGeom>
        </p:spPr>
        <p:txBody>
          <a:bodyPr/>
          <a:lstStyle/>
          <a:p>
            <a:pPr/>
            <a:r>
              <a:t>Small world</a:t>
            </a:r>
          </a:p>
        </p:txBody>
      </p:sp>
      <p:pic>
        <p:nvPicPr>
          <p:cNvPr id="543" name="Image" descr="Image"/>
          <p:cNvPicPr>
            <a:picLocks noChangeAspect="1"/>
          </p:cNvPicPr>
          <p:nvPr/>
        </p:nvPicPr>
        <p:blipFill>
          <a:blip r:embed="rId2">
            <a:extLst/>
          </a:blip>
          <a:srcRect l="0" t="0" r="0" b="33542"/>
          <a:stretch>
            <a:fillRect/>
          </a:stretch>
        </p:blipFill>
        <p:spPr>
          <a:xfrm>
            <a:off x="1300757" y="2623141"/>
            <a:ext cx="10403248" cy="3518284"/>
          </a:xfrm>
          <a:prstGeom prst="rect">
            <a:avLst/>
          </a:prstGeom>
          <a:ln w="12700">
            <a:miter lim="400000"/>
          </a:ln>
        </p:spPr>
      </p:pic>
      <p:sp>
        <p:nvSpPr>
          <p:cNvPr id="544"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6" name="Network descriptors"/>
          <p:cNvSpPr txBox="1"/>
          <p:nvPr>
            <p:ph type="title"/>
          </p:nvPr>
        </p:nvSpPr>
        <p:spPr>
          <a:prstGeom prst="rect">
            <a:avLst/>
          </a:prstGeom>
        </p:spPr>
        <p:txBody>
          <a:bodyPr/>
          <a:lstStyle/>
          <a:p>
            <a:pPr/>
            <a:r>
              <a:t>Network descriptors</a:t>
            </a:r>
          </a:p>
        </p:txBody>
      </p:sp>
      <p:sp>
        <p:nvSpPr>
          <p:cNvPr id="547" name="Many other network descriptors exist:…"/>
          <p:cNvSpPr txBox="1"/>
          <p:nvPr>
            <p:ph type="body" idx="1"/>
          </p:nvPr>
        </p:nvSpPr>
        <p:spPr>
          <a:prstGeom prst="rect">
            <a:avLst/>
          </a:prstGeom>
        </p:spPr>
        <p:txBody>
          <a:bodyPr/>
          <a:lstStyle/>
          <a:p>
            <a:pPr/>
            <a:r>
              <a:t>Many other network descriptors exist: </a:t>
            </a:r>
          </a:p>
          <a:p>
            <a:pPr lvl="1"/>
            <a:r>
              <a:t>Modularity (later in community detection class)</a:t>
            </a:r>
          </a:p>
          <a:p>
            <a:pPr lvl="1"/>
            <a:r>
              <a:t>Centralization (comparing the centrality scores between most central and less central, see later)</a:t>
            </a:r>
          </a:p>
          <a:p>
            <a:pPr lvl="1"/>
            <a:r>
              <a:t>Rich-club coefficient: tendency of high-degrees to connected to high-degrees, cf random network class</a:t>
            </a:r>
          </a:p>
          <a:p>
            <a:pPr lvl="1"/>
            <a:r>
              <a:t>Motif profiles (how often do specific subgraphs appear)</a:t>
            </a:r>
          </a:p>
          <a:p>
            <a:pPr lvl="1"/>
            <a:r>
              <a:t>Network Resilience (see practicals)</a:t>
            </a:r>
          </a:p>
          <a:p>
            <a:pPr lvl="1"/>
            <a:r>
              <a:t>etc.</a:t>
            </a:r>
          </a:p>
        </p:txBody>
      </p:sp>
      <p:sp>
        <p:nvSpPr>
          <p:cNvPr id="548"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0" name="Graphlets"/>
          <p:cNvSpPr txBox="1"/>
          <p:nvPr>
            <p:ph type="title"/>
          </p:nvPr>
        </p:nvSpPr>
        <p:spPr>
          <a:prstGeom prst="rect">
            <a:avLst/>
          </a:prstGeom>
        </p:spPr>
        <p:txBody>
          <a:bodyPr/>
          <a:lstStyle/>
          <a:p>
            <a:pPr/>
            <a:r>
              <a:t>Graphlets</a:t>
            </a:r>
          </a:p>
        </p:txBody>
      </p:sp>
      <p:grpSp>
        <p:nvGrpSpPr>
          <p:cNvPr id="553" name="Image"/>
          <p:cNvGrpSpPr/>
          <p:nvPr/>
        </p:nvGrpSpPr>
        <p:grpSpPr>
          <a:xfrm>
            <a:off x="1629082" y="3583525"/>
            <a:ext cx="9340236" cy="5519293"/>
            <a:chOff x="0" y="0"/>
            <a:chExt cx="9340234" cy="5519291"/>
          </a:xfrm>
        </p:grpSpPr>
        <p:pic>
          <p:nvPicPr>
            <p:cNvPr id="552" name="Image" descr="Image"/>
            <p:cNvPicPr>
              <a:picLocks noChangeAspect="1"/>
            </p:cNvPicPr>
            <p:nvPr/>
          </p:nvPicPr>
          <p:blipFill>
            <a:blip r:embed="rId2">
              <a:extLst/>
            </a:blip>
            <a:stretch>
              <a:fillRect/>
            </a:stretch>
          </p:blipFill>
          <p:spPr>
            <a:xfrm>
              <a:off x="127000" y="88900"/>
              <a:ext cx="9086235" cy="5189092"/>
            </a:xfrm>
            <a:prstGeom prst="rect">
              <a:avLst/>
            </a:prstGeom>
            <a:ln>
              <a:noFill/>
            </a:ln>
            <a:effectLst/>
          </p:spPr>
        </p:pic>
        <p:pic>
          <p:nvPicPr>
            <p:cNvPr id="551" name="Image" descr="Image"/>
            <p:cNvPicPr>
              <a:picLocks noChangeAspect="0"/>
            </p:cNvPicPr>
            <p:nvPr/>
          </p:nvPicPr>
          <p:blipFill>
            <a:blip r:embed="rId3">
              <a:extLst/>
            </a:blip>
            <a:stretch>
              <a:fillRect/>
            </a:stretch>
          </p:blipFill>
          <p:spPr>
            <a:xfrm>
              <a:off x="0" y="0"/>
              <a:ext cx="9340235" cy="5519292"/>
            </a:xfrm>
            <a:prstGeom prst="rect">
              <a:avLst/>
            </a:prstGeom>
            <a:effectLst/>
          </p:spPr>
        </p:pic>
      </p:grpSp>
      <p:sp>
        <p:nvSpPr>
          <p:cNvPr id="554"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556" name="Network descriptors"/>
          <p:cNvSpPr txBox="1"/>
          <p:nvPr>
            <p:ph type="title"/>
          </p:nvPr>
        </p:nvSpPr>
        <p:spPr>
          <a:prstGeom prst="rect">
            <a:avLst/>
          </a:prstGeom>
        </p:spPr>
        <p:txBody>
          <a:bodyPr/>
          <a:lstStyle/>
          <a:p>
            <a:pPr/>
            <a:r>
              <a:t>Network descriptors</a:t>
            </a:r>
          </a:p>
        </p:txBody>
      </p:sp>
      <p:sp>
        <p:nvSpPr>
          <p:cNvPr id="557" name="Many other network descriptors exist:…"/>
          <p:cNvSpPr txBox="1"/>
          <p:nvPr>
            <p:ph type="body" idx="1"/>
          </p:nvPr>
        </p:nvSpPr>
        <p:spPr>
          <a:prstGeom prst="rect">
            <a:avLst/>
          </a:prstGeom>
        </p:spPr>
        <p:txBody>
          <a:bodyPr/>
          <a:lstStyle/>
          <a:p>
            <a:pPr/>
            <a:r>
              <a:t>Many other network descriptors exist: </a:t>
            </a:r>
          </a:p>
          <a:p>
            <a:pPr lvl="1"/>
            <a:r>
              <a:t>Modularity (later in community detection class)</a:t>
            </a:r>
          </a:p>
          <a:p>
            <a:pPr lvl="1"/>
            <a:r>
              <a:t>Centralization (comparing the centrality scores between most central and less central, see later)</a:t>
            </a:r>
          </a:p>
          <a:p>
            <a:pPr lvl="1"/>
            <a:r>
              <a:t>Rich-club coefficient: tendency of high-degrees to connected to high-degrees, cf random network class</a:t>
            </a:r>
          </a:p>
          <a:p>
            <a:pPr lvl="1"/>
            <a:r>
              <a:t>Motif profiles (how often do specific subgraphs appear)</a:t>
            </a:r>
          </a:p>
          <a:p>
            <a:pPr lvl="1"/>
            <a:r>
              <a:t>Network Resilience (see practicals)</a:t>
            </a:r>
          </a:p>
          <a:p>
            <a:pPr lvl="1"/>
            <a:r>
              <a:t>etc.</a:t>
            </a:r>
          </a:p>
        </p:txBody>
      </p:sp>
      <p:sp>
        <p:nvSpPr>
          <p:cNvPr id="558" name="Slide Number"/>
          <p:cNvSpPr txBox="1"/>
          <p:nvPr>
            <p:ph type="sldNum" sz="quarter" idx="4294967295"/>
          </p:nvPr>
        </p:nvSpPr>
        <p:spPr>
          <a:xfrm>
            <a:off x="6360262" y="9271000"/>
            <a:ext cx="271576"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0" name="Exemple of graph analysis"/>
          <p:cNvSpPr txBox="1"/>
          <p:nvPr>
            <p:ph type="title"/>
          </p:nvPr>
        </p:nvSpPr>
        <p:spPr>
          <a:prstGeom prst="rect">
            <a:avLst/>
          </a:prstGeom>
        </p:spPr>
        <p:txBody>
          <a:bodyPr/>
          <a:lstStyle/>
          <a:p>
            <a:pPr/>
            <a:r>
              <a:t>Exemple of graph analysis</a:t>
            </a:r>
          </a:p>
        </p:txBody>
      </p:sp>
      <p:sp>
        <p:nvSpPr>
          <p:cNvPr id="561" name="721M users (nodes) (active in the last 28 days)…"/>
          <p:cNvSpPr txBox="1"/>
          <p:nvPr>
            <p:ph type="body" idx="1"/>
          </p:nvPr>
        </p:nvSpPr>
        <p:spPr>
          <a:prstGeom prst="rect">
            <a:avLst/>
          </a:prstGeom>
        </p:spPr>
        <p:txBody>
          <a:bodyPr/>
          <a:lstStyle/>
          <a:p>
            <a:pPr/>
            <a:r>
              <a:t>721M users (nodes) (active in the last 28 days)</a:t>
            </a:r>
          </a:p>
          <a:p>
            <a:pPr/>
            <a:r>
              <a:t>68B edges</a:t>
            </a:r>
          </a:p>
          <a:p>
            <a:pPr/>
            <a:r>
              <a:t>Average degree: 190 (average # friends)</a:t>
            </a:r>
          </a:p>
          <a:p>
            <a:pPr/>
            <a:r>
              <a:t>Median degree: 99</a:t>
            </a:r>
          </a:p>
          <a:p>
            <a:pPr/>
            <a:r>
              <a:t>Connected component: 99.91%</a:t>
            </a:r>
          </a:p>
        </p:txBody>
      </p:sp>
      <p:sp>
        <p:nvSpPr>
          <p:cNvPr id="562"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4" name="Exemple of graph analysis"/>
          <p:cNvSpPr txBox="1"/>
          <p:nvPr>
            <p:ph type="title"/>
          </p:nvPr>
        </p:nvSpPr>
        <p:spPr>
          <a:prstGeom prst="rect">
            <a:avLst/>
          </a:prstGeom>
        </p:spPr>
        <p:txBody>
          <a:bodyPr/>
          <a:lstStyle/>
          <a:p>
            <a:pPr/>
            <a:r>
              <a:t>Exemple of graph analysis</a:t>
            </a:r>
          </a:p>
        </p:txBody>
      </p:sp>
      <p:grpSp>
        <p:nvGrpSpPr>
          <p:cNvPr id="567" name="Image"/>
          <p:cNvGrpSpPr/>
          <p:nvPr/>
        </p:nvGrpSpPr>
        <p:grpSpPr>
          <a:xfrm>
            <a:off x="594270" y="3136900"/>
            <a:ext cx="7162801" cy="5943600"/>
            <a:chOff x="0" y="0"/>
            <a:chExt cx="7162800" cy="5943600"/>
          </a:xfrm>
        </p:grpSpPr>
        <p:pic>
          <p:nvPicPr>
            <p:cNvPr id="566" name="Image" descr="Image"/>
            <p:cNvPicPr>
              <a:picLocks noChangeAspect="1"/>
            </p:cNvPicPr>
            <p:nvPr/>
          </p:nvPicPr>
          <p:blipFill>
            <a:blip r:embed="rId2">
              <a:extLst/>
            </a:blip>
            <a:stretch>
              <a:fillRect/>
            </a:stretch>
          </p:blipFill>
          <p:spPr>
            <a:xfrm>
              <a:off x="127000" y="88900"/>
              <a:ext cx="6908800" cy="5613400"/>
            </a:xfrm>
            <a:prstGeom prst="rect">
              <a:avLst/>
            </a:prstGeom>
            <a:ln>
              <a:noFill/>
            </a:ln>
            <a:effectLst/>
          </p:spPr>
        </p:pic>
        <p:pic>
          <p:nvPicPr>
            <p:cNvPr id="565" name="Image" descr="Image"/>
            <p:cNvPicPr>
              <a:picLocks noChangeAspect="0"/>
            </p:cNvPicPr>
            <p:nvPr/>
          </p:nvPicPr>
          <p:blipFill>
            <a:blip r:embed="rId3">
              <a:extLst/>
            </a:blip>
            <a:stretch>
              <a:fillRect/>
            </a:stretch>
          </p:blipFill>
          <p:spPr>
            <a:xfrm>
              <a:off x="0" y="0"/>
              <a:ext cx="7162800" cy="5943600"/>
            </a:xfrm>
            <a:prstGeom prst="rect">
              <a:avLst/>
            </a:prstGeom>
            <a:effectLst/>
          </p:spPr>
        </p:pic>
      </p:grpSp>
      <p:sp>
        <p:nvSpPr>
          <p:cNvPr id="568" name="Age homophily"/>
          <p:cNvSpPr txBox="1"/>
          <p:nvPr/>
        </p:nvSpPr>
        <p:spPr>
          <a:xfrm>
            <a:off x="8622549" y="5333999"/>
            <a:ext cx="3303502"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Age homophily</a:t>
            </a:r>
          </a:p>
        </p:txBody>
      </p:sp>
      <p:sp>
        <p:nvSpPr>
          <p:cNvPr id="569" name="(More next class)"/>
          <p:cNvSpPr txBox="1"/>
          <p:nvPr/>
        </p:nvSpPr>
        <p:spPr>
          <a:xfrm>
            <a:off x="8518270" y="7037530"/>
            <a:ext cx="3766060"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(More next class)</a:t>
            </a:r>
          </a:p>
        </p:txBody>
      </p:sp>
      <p:sp>
        <p:nvSpPr>
          <p:cNvPr id="570"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2" name="Exemple of graph analysis"/>
          <p:cNvSpPr txBox="1"/>
          <p:nvPr>
            <p:ph type="title"/>
          </p:nvPr>
        </p:nvSpPr>
        <p:spPr>
          <a:prstGeom prst="rect">
            <a:avLst/>
          </a:prstGeom>
        </p:spPr>
        <p:txBody>
          <a:bodyPr/>
          <a:lstStyle/>
          <a:p>
            <a:pPr/>
            <a:r>
              <a:t>Exemple of graph analysis</a:t>
            </a:r>
          </a:p>
        </p:txBody>
      </p:sp>
      <p:grpSp>
        <p:nvGrpSpPr>
          <p:cNvPr id="575" name="Image"/>
          <p:cNvGrpSpPr/>
          <p:nvPr/>
        </p:nvGrpSpPr>
        <p:grpSpPr>
          <a:xfrm>
            <a:off x="3443766" y="2526913"/>
            <a:ext cx="5921895" cy="5129036"/>
            <a:chOff x="0" y="0"/>
            <a:chExt cx="5921894" cy="5129035"/>
          </a:xfrm>
        </p:grpSpPr>
        <p:pic>
          <p:nvPicPr>
            <p:cNvPr id="574" name="Image" descr="Image"/>
            <p:cNvPicPr>
              <a:picLocks noChangeAspect="1"/>
            </p:cNvPicPr>
            <p:nvPr/>
          </p:nvPicPr>
          <p:blipFill>
            <a:blip r:embed="rId2">
              <a:extLst/>
            </a:blip>
            <a:srcRect l="49413" t="0" r="0" b="0"/>
            <a:stretch>
              <a:fillRect/>
            </a:stretch>
          </p:blipFill>
          <p:spPr>
            <a:xfrm>
              <a:off x="127000" y="88900"/>
              <a:ext cx="5667895" cy="4798836"/>
            </a:xfrm>
            <a:prstGeom prst="rect">
              <a:avLst/>
            </a:prstGeom>
            <a:ln>
              <a:noFill/>
            </a:ln>
            <a:effectLst/>
          </p:spPr>
        </p:pic>
        <p:pic>
          <p:nvPicPr>
            <p:cNvPr id="573" name="Image" descr="Image"/>
            <p:cNvPicPr>
              <a:picLocks noChangeAspect="0"/>
            </p:cNvPicPr>
            <p:nvPr/>
          </p:nvPicPr>
          <p:blipFill>
            <a:blip r:embed="rId3">
              <a:extLst/>
            </a:blip>
            <a:stretch>
              <a:fillRect/>
            </a:stretch>
          </p:blipFill>
          <p:spPr>
            <a:xfrm>
              <a:off x="0" y="0"/>
              <a:ext cx="5921895" cy="5129036"/>
            </a:xfrm>
            <a:prstGeom prst="rect">
              <a:avLst/>
            </a:prstGeom>
            <a:effectLst/>
          </p:spPr>
        </p:pic>
      </p:grpSp>
      <p:sp>
        <p:nvSpPr>
          <p:cNvPr id="576" name="Many of my friends have the…"/>
          <p:cNvSpPr txBox="1"/>
          <p:nvPr/>
        </p:nvSpPr>
        <p:spPr>
          <a:xfrm>
            <a:off x="3534399" y="7936428"/>
            <a:ext cx="6192144" cy="1320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Many of my friends have the </a:t>
            </a:r>
          </a:p>
          <a:p>
            <a:pPr/>
            <a:r>
              <a:t>Same # of friends than me!</a:t>
            </a:r>
          </a:p>
        </p:txBody>
      </p:sp>
      <p:sp>
        <p:nvSpPr>
          <p:cNvPr id="577"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579" name="Exemple of graph analysis"/>
          <p:cNvSpPr txBox="1"/>
          <p:nvPr>
            <p:ph type="title"/>
          </p:nvPr>
        </p:nvSpPr>
        <p:spPr>
          <a:prstGeom prst="rect">
            <a:avLst/>
          </a:prstGeom>
        </p:spPr>
        <p:txBody>
          <a:bodyPr/>
          <a:lstStyle/>
          <a:p>
            <a:pPr/>
            <a:r>
              <a:t>Exemple of graph analysis</a:t>
            </a:r>
          </a:p>
        </p:txBody>
      </p:sp>
      <p:grpSp>
        <p:nvGrpSpPr>
          <p:cNvPr id="582" name="Image"/>
          <p:cNvGrpSpPr/>
          <p:nvPr/>
        </p:nvGrpSpPr>
        <p:grpSpPr>
          <a:xfrm>
            <a:off x="189805" y="2603879"/>
            <a:ext cx="6978030" cy="7009642"/>
            <a:chOff x="0" y="0"/>
            <a:chExt cx="6978029" cy="7009640"/>
          </a:xfrm>
        </p:grpSpPr>
        <p:pic>
          <p:nvPicPr>
            <p:cNvPr id="581" name="Image" descr="Image"/>
            <p:cNvPicPr>
              <a:picLocks noChangeAspect="1"/>
            </p:cNvPicPr>
            <p:nvPr/>
          </p:nvPicPr>
          <p:blipFill>
            <a:blip r:embed="rId2">
              <a:extLst/>
            </a:blip>
            <a:stretch>
              <a:fillRect/>
            </a:stretch>
          </p:blipFill>
          <p:spPr>
            <a:xfrm>
              <a:off x="127000" y="88900"/>
              <a:ext cx="6724030" cy="6679441"/>
            </a:xfrm>
            <a:prstGeom prst="rect">
              <a:avLst/>
            </a:prstGeom>
            <a:ln>
              <a:noFill/>
            </a:ln>
            <a:effectLst/>
          </p:spPr>
        </p:pic>
        <p:pic>
          <p:nvPicPr>
            <p:cNvPr id="580" name="Image" descr="Image"/>
            <p:cNvPicPr>
              <a:picLocks noChangeAspect="0"/>
            </p:cNvPicPr>
            <p:nvPr/>
          </p:nvPicPr>
          <p:blipFill>
            <a:blip r:embed="rId3">
              <a:extLst/>
            </a:blip>
            <a:stretch>
              <a:fillRect/>
            </a:stretch>
          </p:blipFill>
          <p:spPr>
            <a:xfrm>
              <a:off x="0" y="0"/>
              <a:ext cx="6978030" cy="7009641"/>
            </a:xfrm>
            <a:prstGeom prst="rect">
              <a:avLst/>
            </a:prstGeom>
            <a:effectLst/>
          </p:spPr>
        </p:pic>
      </p:grpSp>
      <p:sp>
        <p:nvSpPr>
          <p:cNvPr id="583" name="Country similarity"/>
          <p:cNvSpPr txBox="1"/>
          <p:nvPr/>
        </p:nvSpPr>
        <p:spPr>
          <a:xfrm>
            <a:off x="8009389" y="4190999"/>
            <a:ext cx="3836902"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Country similarity</a:t>
            </a:r>
          </a:p>
        </p:txBody>
      </p:sp>
      <p:sp>
        <p:nvSpPr>
          <p:cNvPr id="584" name="84.2% percent of edges are…"/>
          <p:cNvSpPr txBox="1"/>
          <p:nvPr/>
        </p:nvSpPr>
        <p:spPr>
          <a:xfrm>
            <a:off x="8132830" y="5334000"/>
            <a:ext cx="3590020" cy="965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457200">
              <a:lnSpc>
                <a:spcPts val="4400"/>
              </a:lnSpc>
              <a:spcBef>
                <a:spcPts val="1200"/>
              </a:spcBef>
              <a:defRPr sz="2433">
                <a:solidFill>
                  <a:srgbClr val="000000"/>
                </a:solidFill>
                <a:latin typeface="Gill Sans"/>
                <a:ea typeface="Gill Sans"/>
                <a:cs typeface="Gill Sans"/>
                <a:sym typeface="Gill Sans"/>
              </a:defRPr>
            </a:pPr>
            <a:r>
              <a:t>84.2% percent of edges are </a:t>
            </a:r>
          </a:p>
          <a:p>
            <a:pPr defTabSz="457200">
              <a:lnSpc>
                <a:spcPts val="4400"/>
              </a:lnSpc>
              <a:spcBef>
                <a:spcPts val="1200"/>
              </a:spcBef>
              <a:defRPr sz="2433">
                <a:solidFill>
                  <a:srgbClr val="000000"/>
                </a:solidFill>
                <a:latin typeface="Gill Sans"/>
                <a:ea typeface="Gill Sans"/>
                <a:cs typeface="Gill Sans"/>
                <a:sym typeface="Gill Sans"/>
              </a:defRPr>
            </a:pPr>
            <a:r>
              <a:t>within countries </a:t>
            </a:r>
          </a:p>
        </p:txBody>
      </p:sp>
      <p:sp>
        <p:nvSpPr>
          <p:cNvPr id="585" name="(More in the community detection class)"/>
          <p:cNvSpPr txBox="1"/>
          <p:nvPr/>
        </p:nvSpPr>
        <p:spPr>
          <a:xfrm>
            <a:off x="7204111" y="7772400"/>
            <a:ext cx="5447458" cy="1320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t>(More in the community detection class)</a:t>
            </a:r>
          </a:p>
        </p:txBody>
      </p:sp>
      <p:sp>
        <p:nvSpPr>
          <p:cNvPr id="586" name="Slide Number"/>
          <p:cNvSpPr txBox="1"/>
          <p:nvPr>
            <p:ph type="sldNum" sz="quarter" idx="4294967295"/>
          </p:nvPr>
        </p:nvSpPr>
        <p:spPr>
          <a:xfrm>
            <a:off x="6360262" y="9271000"/>
            <a:ext cx="271576"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8" name="Centralities"/>
          <p:cNvSpPr txBox="1"/>
          <p:nvPr>
            <p:ph type="ctrTitle"/>
          </p:nvPr>
        </p:nvSpPr>
        <p:spPr>
          <a:prstGeom prst="rect">
            <a:avLst/>
          </a:prstGeom>
        </p:spPr>
        <p:txBody>
          <a:bodyPr/>
          <a:lstStyle/>
          <a:p>
            <a:pPr/>
            <a:r>
              <a:t>Centralities</a:t>
            </a:r>
          </a:p>
        </p:txBody>
      </p:sp>
      <p:sp>
        <p:nvSpPr>
          <p:cNvPr id="589" name="Characterizing/Discovering important nodes"/>
          <p:cNvSpPr txBox="1"/>
          <p:nvPr>
            <p:ph type="subTitle" sz="quarter" idx="1"/>
          </p:nvPr>
        </p:nvSpPr>
        <p:spPr>
          <a:prstGeom prst="rect">
            <a:avLst/>
          </a:prstGeom>
        </p:spPr>
        <p:txBody>
          <a:bodyPr/>
          <a:lstStyle/>
          <a:p>
            <a:pPr/>
            <a:r>
              <a:t>Characterizing/Discovering important nodes</a:t>
            </a:r>
          </a:p>
        </p:txBody>
      </p:sp>
      <p:sp>
        <p:nvSpPr>
          <p:cNvPr id="590"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205" name="Networks/graphs"/>
          <p:cNvSpPr txBox="1"/>
          <p:nvPr>
            <p:ph type="title"/>
          </p:nvPr>
        </p:nvSpPr>
        <p:spPr>
          <a:prstGeom prst="rect">
            <a:avLst/>
          </a:prstGeom>
        </p:spPr>
        <p:txBody>
          <a:bodyPr/>
          <a:lstStyle/>
          <a:p>
            <a:pPr/>
            <a:r>
              <a:t>Networks/graphs</a:t>
            </a:r>
          </a:p>
        </p:txBody>
      </p:sp>
      <p:grpSp>
        <p:nvGrpSpPr>
          <p:cNvPr id="208" name="633ae8597b7cb780dacc3553__OSTXn8qBLFqO53xsI9BhvZe5YTDC7kE70hfZcgPv1OMSG6yO0wVb-9WQ7TRIZx5cFoE_CZM7_M40HhXQQHcT-yNeInhHu86-G4NHETx0PvQ5Om9HEcLybO-hHjNeztfn2zUxFiYz9pA7OQpk9p74dkid3sKUEHp1tH5qTAFmS7CE5o1wWW_TN8g5A.png"/>
          <p:cNvGrpSpPr/>
          <p:nvPr/>
        </p:nvGrpSpPr>
        <p:grpSpPr>
          <a:xfrm>
            <a:off x="1425791" y="3122950"/>
            <a:ext cx="10153218" cy="4629861"/>
            <a:chOff x="0" y="0"/>
            <a:chExt cx="10153216" cy="4629859"/>
          </a:xfrm>
        </p:grpSpPr>
        <p:pic>
          <p:nvPicPr>
            <p:cNvPr id="207" name="633ae8597b7cb780dacc3553__OSTXn8qBLFqO53xsI9BhvZe5YTDC7kE70hfZcgPv1OMSG6yO0wVb-9WQ7TRIZx5cFoE_CZM7_M40HhXQQHcT-yNeInhHu86-G4NHETx0PvQ5Om9HEcLybO-hHjNeztfn2zUxFiYz9pA7OQpk9p74dkid3sKUEHp1tH5qTAFmS7CE5o1wWW_TN8g5A.png" descr="633ae8597b7cb780dacc3553__OSTXn8qBLFqO53xsI9BhvZe5YTDC7kE70hfZcgPv1OMSG6yO0wVb-9WQ7TRIZx5cFoE_CZM7_M40HhXQQHcT-yNeInhHu86-G4NHETx0PvQ5Om9HEcLybO-hHjNeztfn2zUxFiYz9pA7OQpk9p74dkid3sKUEHp1tH5qTAFmS7CE5o1wWW_TN8g5A.png"/>
            <p:cNvPicPr>
              <a:picLocks noChangeAspect="1"/>
            </p:cNvPicPr>
            <p:nvPr/>
          </p:nvPicPr>
          <p:blipFill>
            <a:blip r:embed="rId2">
              <a:extLst/>
            </a:blip>
            <a:stretch>
              <a:fillRect/>
            </a:stretch>
          </p:blipFill>
          <p:spPr>
            <a:xfrm>
              <a:off x="127000" y="88900"/>
              <a:ext cx="9899217" cy="4299660"/>
            </a:xfrm>
            <a:prstGeom prst="rect">
              <a:avLst/>
            </a:prstGeom>
            <a:ln>
              <a:noFill/>
            </a:ln>
            <a:effectLst/>
          </p:spPr>
        </p:pic>
        <p:pic>
          <p:nvPicPr>
            <p:cNvPr id="206" name="633ae8597b7cb780dacc3553__OSTXn8qBLFqO53xsI9BhvZe5YTDC7kE70hfZcgPv1OMSG6yO0wVb-9WQ7TRIZx5cFoE_CZM7_M40HhXQQHcT-yNeInhHu86-G4NHETx0PvQ5Om9HEcLybO-hHjNeztfn2zUxFiYz9pA7OQpk9p74dkid3sKUEHp1tH5qTAFmS7CE5o1wWW_TN8g5A.png" descr="633ae8597b7cb780dacc3553__OSTXn8qBLFqO53xsI9BhvZe5YTDC7kE70hfZcgPv1OMSG6yO0wVb-9WQ7TRIZx5cFoE_CZM7_M40HhXQQHcT-yNeInhHu86-G4NHETx0PvQ5Om9HEcLybO-hHjNeztfn2zUxFiYz9pA7OQpk9p74dkid3sKUEHp1tH5qTAFmS7CE5o1wWW_TN8g5A.png"/>
            <p:cNvPicPr>
              <a:picLocks noChangeAspect="0"/>
            </p:cNvPicPr>
            <p:nvPr/>
          </p:nvPicPr>
          <p:blipFill>
            <a:blip r:embed="rId3">
              <a:extLst/>
            </a:blip>
            <a:stretch>
              <a:fillRect/>
            </a:stretch>
          </p:blipFill>
          <p:spPr>
            <a:xfrm>
              <a:off x="0" y="0"/>
              <a:ext cx="10153217" cy="4629860"/>
            </a:xfrm>
            <a:prstGeom prst="rect">
              <a:avLst/>
            </a:prstGeom>
            <a:effectLst/>
          </p:spPr>
        </p:pic>
      </p:grpSp>
      <p:sp>
        <p:nvSpPr>
          <p:cNvPr id="209" name="Slide Number"/>
          <p:cNvSpPr txBox="1"/>
          <p:nvPr>
            <p:ph type="sldNum" sz="quarter" idx="4294967295"/>
          </p:nvPr>
        </p:nvSpPr>
        <p:spPr>
          <a:xfrm>
            <a:off x="6360262" y="9271000"/>
            <a:ext cx="271576"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2" name="Centrality"/>
          <p:cNvSpPr txBox="1"/>
          <p:nvPr>
            <p:ph type="title"/>
          </p:nvPr>
        </p:nvSpPr>
        <p:spPr>
          <a:prstGeom prst="rect">
            <a:avLst/>
          </a:prstGeom>
        </p:spPr>
        <p:txBody>
          <a:bodyPr/>
          <a:lstStyle/>
          <a:p>
            <a:pPr/>
            <a:r>
              <a:t>Centrality</a:t>
            </a:r>
          </a:p>
        </p:txBody>
      </p:sp>
      <p:sp>
        <p:nvSpPr>
          <p:cNvPr id="593" name="We can measure nodes importance using so-called centrality.…"/>
          <p:cNvSpPr txBox="1"/>
          <p:nvPr>
            <p:ph type="body" idx="1"/>
          </p:nvPr>
        </p:nvSpPr>
        <p:spPr>
          <a:prstGeom prst="rect">
            <a:avLst/>
          </a:prstGeom>
        </p:spPr>
        <p:txBody>
          <a:bodyPr/>
          <a:lstStyle/>
          <a:p>
            <a:pPr/>
            <a:r>
              <a:t>We can measure nodes importance using so-called </a:t>
            </a:r>
            <a:r>
              <a:rPr b="1">
                <a:latin typeface="Gill Sans"/>
                <a:ea typeface="Gill Sans"/>
                <a:cs typeface="Gill Sans"/>
                <a:sym typeface="Gill Sans"/>
              </a:rPr>
              <a:t>centrality</a:t>
            </a:r>
            <a:r>
              <a:t>. </a:t>
            </a:r>
          </a:p>
          <a:p>
            <a:pPr/>
            <a:r>
              <a:t>Poor terminology: nothing to do with being central in general</a:t>
            </a:r>
          </a:p>
          <a:p>
            <a:pPr/>
            <a:r>
              <a:t>Usage:</a:t>
            </a:r>
          </a:p>
          <a:p>
            <a:pPr lvl="1"/>
            <a:r>
              <a:t>Some centralities have straightforward interpretation</a:t>
            </a:r>
          </a:p>
          <a:p>
            <a:pPr lvl="1"/>
            <a:r>
              <a:t>Centralities can be used as </a:t>
            </a:r>
            <a:r>
              <a:rPr i="1">
                <a:latin typeface="Gill Sans"/>
                <a:ea typeface="Gill Sans"/>
                <a:cs typeface="Gill Sans"/>
                <a:sym typeface="Gill Sans"/>
              </a:rPr>
              <a:t>node features</a:t>
            </a:r>
            <a:r>
              <a:t> for machine learning on graph</a:t>
            </a:r>
          </a:p>
          <a:p>
            <a:pPr lvl="2"/>
            <a:r>
              <a:t>(Classification, link prediction, …)</a:t>
            </a:r>
          </a:p>
        </p:txBody>
      </p:sp>
      <p:sp>
        <p:nvSpPr>
          <p:cNvPr id="594"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6" name="Node degree"/>
          <p:cNvSpPr txBox="1"/>
          <p:nvPr>
            <p:ph type="title"/>
          </p:nvPr>
        </p:nvSpPr>
        <p:spPr>
          <a:prstGeom prst="rect">
            <a:avLst/>
          </a:prstGeom>
        </p:spPr>
        <p:txBody>
          <a:bodyPr/>
          <a:lstStyle/>
          <a:p>
            <a:pPr/>
            <a:r>
              <a:t>Node degree</a:t>
            </a:r>
          </a:p>
        </p:txBody>
      </p:sp>
      <p:sp>
        <p:nvSpPr>
          <p:cNvPr id="597" name="Degree: how many neighbors…"/>
          <p:cNvSpPr txBox="1"/>
          <p:nvPr>
            <p:ph type="body" idx="1"/>
          </p:nvPr>
        </p:nvSpPr>
        <p:spPr>
          <a:prstGeom prst="rect">
            <a:avLst/>
          </a:prstGeom>
        </p:spPr>
        <p:txBody>
          <a:bodyPr/>
          <a:lstStyle/>
          <a:p>
            <a:pPr/>
            <a:r>
              <a:rPr b="1">
                <a:latin typeface="Gill Sans"/>
                <a:ea typeface="Gill Sans"/>
                <a:cs typeface="Gill Sans"/>
                <a:sym typeface="Gill Sans"/>
              </a:rPr>
              <a:t>Degree</a:t>
            </a:r>
            <a:r>
              <a:t>: how many neighbors</a:t>
            </a:r>
          </a:p>
          <a:p>
            <a:pPr/>
            <a:r>
              <a:t>Often enough to find important nodes</a:t>
            </a:r>
          </a:p>
          <a:p>
            <a:pPr lvl="1"/>
            <a:r>
              <a:t>Main characters of a series talk with the more people</a:t>
            </a:r>
          </a:p>
          <a:p>
            <a:pPr lvl="1"/>
            <a:r>
              <a:t>Largest airports have the most connections</a:t>
            </a:r>
          </a:p>
          <a:p>
            <a:pPr lvl="1"/>
            <a:r>
              <a:t>…</a:t>
            </a:r>
          </a:p>
          <a:p>
            <a:pPr/>
            <a:r>
              <a:t>But not always</a:t>
            </a:r>
          </a:p>
          <a:p>
            <a:pPr lvl="1"/>
            <a:r>
              <a:t>Facebook users with the most friends are spam</a:t>
            </a:r>
          </a:p>
          <a:p>
            <a:pPr lvl="1"/>
            <a:r>
              <a:t>Webpages/wikipedia pages with most links are simple lists of references</a:t>
            </a:r>
          </a:p>
          <a:p>
            <a:pPr lvl="1"/>
            <a:r>
              <a:t>…</a:t>
            </a:r>
          </a:p>
        </p:txBody>
      </p:sp>
      <p:sp>
        <p:nvSpPr>
          <p:cNvPr id="598"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0" name="Farness, Closeness…"/>
          <p:cNvSpPr txBox="1"/>
          <p:nvPr>
            <p:ph type="title"/>
          </p:nvPr>
        </p:nvSpPr>
        <p:spPr>
          <a:prstGeom prst="rect">
            <a:avLst/>
          </a:prstGeom>
        </p:spPr>
        <p:txBody>
          <a:bodyPr/>
          <a:lstStyle/>
          <a:p>
            <a:pPr/>
            <a:r>
              <a:t>Farness, Closeness</a:t>
            </a:r>
          </a:p>
          <a:p>
            <a:pPr/>
            <a:r>
              <a:t>Harmonic centrality</a:t>
            </a:r>
          </a:p>
        </p:txBody>
      </p:sp>
      <p:sp>
        <p:nvSpPr>
          <p:cNvPr id="601"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3" name="Farness, closeness"/>
          <p:cNvSpPr txBox="1"/>
          <p:nvPr>
            <p:ph type="title"/>
          </p:nvPr>
        </p:nvSpPr>
        <p:spPr>
          <a:prstGeom prst="rect">
            <a:avLst/>
          </a:prstGeom>
        </p:spPr>
        <p:txBody>
          <a:bodyPr/>
          <a:lstStyle/>
          <a:p>
            <a:pPr/>
            <a:r>
              <a:t>Farness, closeness</a:t>
            </a:r>
          </a:p>
        </p:txBody>
      </p:sp>
      <p:sp>
        <p:nvSpPr>
          <p:cNvPr id="604" name="How close the node is to all other nodes…"/>
          <p:cNvSpPr txBox="1"/>
          <p:nvPr>
            <p:ph type="body" sz="half" idx="1"/>
          </p:nvPr>
        </p:nvSpPr>
        <p:spPr>
          <a:xfrm>
            <a:off x="355600" y="3187700"/>
            <a:ext cx="12293600" cy="3119587"/>
          </a:xfrm>
          <a:prstGeom prst="rect">
            <a:avLst/>
          </a:prstGeom>
        </p:spPr>
        <p:txBody>
          <a:bodyPr/>
          <a:lstStyle/>
          <a:p>
            <a:pPr/>
            <a:r>
              <a:t>How close the node is to all other nodes</a:t>
            </a:r>
          </a:p>
          <a:p>
            <a:pPr/>
            <a:r>
              <a:t>Parallel with the center of a figure:</a:t>
            </a:r>
          </a:p>
          <a:p>
            <a:pPr lvl="1"/>
            <a:r>
              <a:t>Center of a circle is the point of shorter average distance to any points in the circle</a:t>
            </a:r>
          </a:p>
        </p:txBody>
      </p:sp>
      <p:grpSp>
        <p:nvGrpSpPr>
          <p:cNvPr id="607" name="Image"/>
          <p:cNvGrpSpPr/>
          <p:nvPr/>
        </p:nvGrpSpPr>
        <p:grpSpPr>
          <a:xfrm>
            <a:off x="738038" y="6231415"/>
            <a:ext cx="4199851" cy="3289589"/>
            <a:chOff x="0" y="0"/>
            <a:chExt cx="4199849" cy="3289587"/>
          </a:xfrm>
        </p:grpSpPr>
        <p:pic>
          <p:nvPicPr>
            <p:cNvPr id="606" name="Image" descr="Image"/>
            <p:cNvPicPr>
              <a:picLocks noChangeAspect="1"/>
            </p:cNvPicPr>
            <p:nvPr/>
          </p:nvPicPr>
          <p:blipFill>
            <a:blip r:embed="rId2">
              <a:extLst/>
            </a:blip>
            <a:stretch>
              <a:fillRect/>
            </a:stretch>
          </p:blipFill>
          <p:spPr>
            <a:xfrm>
              <a:off x="127000" y="88900"/>
              <a:ext cx="3945850" cy="2959388"/>
            </a:xfrm>
            <a:prstGeom prst="rect">
              <a:avLst/>
            </a:prstGeom>
            <a:ln>
              <a:noFill/>
            </a:ln>
            <a:effectLst/>
          </p:spPr>
        </p:pic>
        <p:pic>
          <p:nvPicPr>
            <p:cNvPr id="605" name="Image" descr="Image"/>
            <p:cNvPicPr>
              <a:picLocks noChangeAspect="0"/>
            </p:cNvPicPr>
            <p:nvPr/>
          </p:nvPicPr>
          <p:blipFill>
            <a:blip r:embed="rId3">
              <a:extLst/>
            </a:blip>
            <a:stretch>
              <a:fillRect/>
            </a:stretch>
          </p:blipFill>
          <p:spPr>
            <a:xfrm>
              <a:off x="0" y="0"/>
              <a:ext cx="4199850" cy="3289588"/>
            </a:xfrm>
            <a:prstGeom prst="rect">
              <a:avLst/>
            </a:prstGeom>
            <a:effectLst/>
          </p:spPr>
        </p:pic>
      </p:grpSp>
      <p:sp>
        <p:nvSpPr>
          <p:cNvPr id="608" name="Oval"/>
          <p:cNvSpPr/>
          <p:nvPr/>
        </p:nvSpPr>
        <p:spPr>
          <a:xfrm>
            <a:off x="7835900" y="6497786"/>
            <a:ext cx="2493020" cy="2438401"/>
          </a:xfrm>
          <a:prstGeom prst="ellipse">
            <a:avLst/>
          </a:prstGeom>
          <a:gradFill>
            <a:gsLst>
              <a:gs pos="0">
                <a:srgbClr val="FF2A3F"/>
              </a:gs>
              <a:gs pos="100000">
                <a:srgbClr val="A18CEF"/>
              </a:gs>
            </a:gsLst>
            <a:path path="circle">
              <a:fillToRect l="37721" t="-19636" r="62278" b="119636"/>
            </a:path>
          </a:gradFill>
          <a:ln w="12700">
            <a:miter lim="400000"/>
          </a:ln>
        </p:spPr>
        <p:txBody>
          <a:bodyPr lIns="50800" tIns="50800" rIns="50800" bIns="50800" anchor="ctr"/>
          <a:lstStyle/>
          <a:p>
            <a:pPr>
              <a:defRPr sz="3600">
                <a:solidFill>
                  <a:srgbClr val="FF2A3F"/>
                </a:solidFill>
              </a:defRPr>
            </a:pPr>
          </a:p>
        </p:txBody>
      </p:sp>
      <p:sp>
        <p:nvSpPr>
          <p:cNvPr id="609" name="Circle"/>
          <p:cNvSpPr/>
          <p:nvPr/>
        </p:nvSpPr>
        <p:spPr>
          <a:xfrm>
            <a:off x="9000914" y="7635490"/>
            <a:ext cx="162992" cy="162993"/>
          </a:xfrm>
          <a:prstGeom prst="ellipse">
            <a:avLst/>
          </a:prstGeom>
          <a:solidFill>
            <a:srgbClr val="000000"/>
          </a:solidFill>
          <a:ln w="12700">
            <a:miter lim="400000"/>
          </a:ln>
        </p:spPr>
        <p:txBody>
          <a:bodyPr lIns="50800" tIns="50800" rIns="50800" bIns="50800" anchor="ctr"/>
          <a:lstStyle/>
          <a:p>
            <a:pPr>
              <a:defRPr sz="3600">
                <a:solidFill>
                  <a:srgbClr val="FFFFFF"/>
                </a:solidFill>
              </a:defRPr>
            </a:pPr>
          </a:p>
        </p:txBody>
      </p:sp>
      <p:sp>
        <p:nvSpPr>
          <p:cNvPr id="610"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12" name="Image" descr="Image"/>
          <p:cNvPicPr>
            <a:picLocks noChangeAspect="1"/>
          </p:cNvPicPr>
          <p:nvPr/>
        </p:nvPicPr>
        <p:blipFill>
          <a:blip r:embed="rId2">
            <a:extLst/>
          </a:blip>
          <a:srcRect l="0" t="29747" r="0" b="52187"/>
          <a:stretch>
            <a:fillRect/>
          </a:stretch>
        </p:blipFill>
        <p:spPr>
          <a:xfrm>
            <a:off x="879475" y="4352216"/>
            <a:ext cx="11245713" cy="1910456"/>
          </a:xfrm>
          <a:prstGeom prst="rect">
            <a:avLst/>
          </a:prstGeom>
          <a:ln w="12700">
            <a:miter lim="400000"/>
          </a:ln>
        </p:spPr>
      </p:pic>
      <p:sp>
        <p:nvSpPr>
          <p:cNvPr id="613" name="Farness, closeness"/>
          <p:cNvSpPr txBox="1"/>
          <p:nvPr>
            <p:ph type="title"/>
          </p:nvPr>
        </p:nvSpPr>
        <p:spPr>
          <a:prstGeom prst="rect">
            <a:avLst/>
          </a:prstGeom>
        </p:spPr>
        <p:txBody>
          <a:bodyPr/>
          <a:lstStyle/>
          <a:p>
            <a:pPr/>
            <a:r>
              <a:t>Farness, closeness</a:t>
            </a:r>
          </a:p>
        </p:txBody>
      </p:sp>
      <p:sp>
        <p:nvSpPr>
          <p:cNvPr id="614"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6" name="Closeness centrality"/>
          <p:cNvSpPr txBox="1"/>
          <p:nvPr>
            <p:ph type="title"/>
          </p:nvPr>
        </p:nvSpPr>
        <p:spPr>
          <a:prstGeom prst="rect">
            <a:avLst/>
          </a:prstGeom>
        </p:spPr>
        <p:txBody>
          <a:bodyPr/>
          <a:lstStyle/>
          <a:p>
            <a:pPr/>
            <a:r>
              <a:t>Closeness centrality</a:t>
            </a:r>
          </a:p>
        </p:txBody>
      </p:sp>
      <p:grpSp>
        <p:nvGrpSpPr>
          <p:cNvPr id="629" name="Group"/>
          <p:cNvGrpSpPr/>
          <p:nvPr/>
        </p:nvGrpSpPr>
        <p:grpSpPr>
          <a:xfrm>
            <a:off x="3278051" y="4842495"/>
            <a:ext cx="5749048" cy="2262926"/>
            <a:chOff x="0" y="0"/>
            <a:chExt cx="5749047" cy="2262925"/>
          </a:xfrm>
        </p:grpSpPr>
        <p:pic>
          <p:nvPicPr>
            <p:cNvPr id="617" name="Image" descr="Image"/>
            <p:cNvPicPr>
              <a:picLocks noChangeAspect="1"/>
            </p:cNvPicPr>
            <p:nvPr/>
          </p:nvPicPr>
          <p:blipFill>
            <a:blip r:embed="rId2">
              <a:extLst/>
            </a:blip>
            <a:stretch>
              <a:fillRect/>
            </a:stretch>
          </p:blipFill>
          <p:spPr>
            <a:xfrm>
              <a:off x="0" y="38099"/>
              <a:ext cx="5749048" cy="2224827"/>
            </a:xfrm>
            <a:prstGeom prst="rect">
              <a:avLst/>
            </a:prstGeom>
            <a:ln w="12700" cap="flat">
              <a:noFill/>
              <a:miter lim="400000"/>
            </a:ln>
            <a:effectLst/>
          </p:spPr>
        </p:pic>
        <p:sp>
          <p:nvSpPr>
            <p:cNvPr id="618" name="1"/>
            <p:cNvSpPr txBox="1"/>
            <p:nvPr/>
          </p:nvSpPr>
          <p:spPr>
            <a:xfrm>
              <a:off x="3136690" y="764554"/>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1</a:t>
              </a:r>
            </a:p>
          </p:txBody>
        </p:sp>
        <p:sp>
          <p:nvSpPr>
            <p:cNvPr id="619" name="2"/>
            <p:cNvSpPr txBox="1"/>
            <p:nvPr/>
          </p:nvSpPr>
          <p:spPr>
            <a:xfrm>
              <a:off x="3746824" y="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2</a:t>
              </a:r>
            </a:p>
          </p:txBody>
        </p:sp>
        <p:sp>
          <p:nvSpPr>
            <p:cNvPr id="620" name="2"/>
            <p:cNvSpPr txBox="1"/>
            <p:nvPr/>
          </p:nvSpPr>
          <p:spPr>
            <a:xfrm>
              <a:off x="4724724" y="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2</a:t>
              </a:r>
            </a:p>
          </p:txBody>
        </p:sp>
        <p:sp>
          <p:nvSpPr>
            <p:cNvPr id="621" name="2"/>
            <p:cNvSpPr txBox="1"/>
            <p:nvPr/>
          </p:nvSpPr>
          <p:spPr>
            <a:xfrm>
              <a:off x="5258124" y="74930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2</a:t>
              </a:r>
            </a:p>
          </p:txBody>
        </p:sp>
        <p:sp>
          <p:nvSpPr>
            <p:cNvPr id="622" name="2"/>
            <p:cNvSpPr txBox="1"/>
            <p:nvPr/>
          </p:nvSpPr>
          <p:spPr>
            <a:xfrm>
              <a:off x="4737424" y="157480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2</a:t>
              </a:r>
            </a:p>
          </p:txBody>
        </p:sp>
        <p:sp>
          <p:nvSpPr>
            <p:cNvPr id="623" name="2"/>
            <p:cNvSpPr txBox="1"/>
            <p:nvPr/>
          </p:nvSpPr>
          <p:spPr>
            <a:xfrm>
              <a:off x="3746824" y="157480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2</a:t>
              </a:r>
            </a:p>
          </p:txBody>
        </p:sp>
        <p:sp>
          <p:nvSpPr>
            <p:cNvPr id="624" name="1"/>
            <p:cNvSpPr txBox="1"/>
            <p:nvPr/>
          </p:nvSpPr>
          <p:spPr>
            <a:xfrm>
              <a:off x="1587824" y="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1</a:t>
              </a:r>
            </a:p>
          </p:txBody>
        </p:sp>
        <p:sp>
          <p:nvSpPr>
            <p:cNvPr id="625" name="1"/>
            <p:cNvSpPr txBox="1"/>
            <p:nvPr/>
          </p:nvSpPr>
          <p:spPr>
            <a:xfrm>
              <a:off x="1613224" y="158750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1</a:t>
              </a:r>
            </a:p>
          </p:txBody>
        </p:sp>
        <p:sp>
          <p:nvSpPr>
            <p:cNvPr id="626" name="2"/>
            <p:cNvSpPr txBox="1"/>
            <p:nvPr/>
          </p:nvSpPr>
          <p:spPr>
            <a:xfrm>
              <a:off x="673424" y="158750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2</a:t>
              </a:r>
            </a:p>
          </p:txBody>
        </p:sp>
        <p:sp>
          <p:nvSpPr>
            <p:cNvPr id="627" name="2"/>
            <p:cNvSpPr txBox="1"/>
            <p:nvPr/>
          </p:nvSpPr>
          <p:spPr>
            <a:xfrm>
              <a:off x="686124" y="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2</a:t>
              </a:r>
            </a:p>
          </p:txBody>
        </p:sp>
        <p:sp>
          <p:nvSpPr>
            <p:cNvPr id="628" name="3"/>
            <p:cNvSpPr txBox="1"/>
            <p:nvPr/>
          </p:nvSpPr>
          <p:spPr>
            <a:xfrm>
              <a:off x="140024" y="76200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3</a:t>
              </a:r>
            </a:p>
          </p:txBody>
        </p:sp>
      </p:grpSp>
      <p:sp>
        <p:nvSpPr>
          <p:cNvPr id="630" name="Equation"/>
          <p:cNvSpPr txBox="1"/>
          <p:nvPr/>
        </p:nvSpPr>
        <p:spPr>
          <a:xfrm>
            <a:off x="3278051" y="7566417"/>
            <a:ext cx="6448698" cy="819837"/>
          </a:xfrm>
          <a:prstGeom prst="rect">
            <a:avLst/>
          </a:prstGeom>
          <a:ln w="12700">
            <a:miter lim="400000"/>
          </a:ln>
        </p:spPr>
        <p:txBody>
          <a:bodyPr wrap="none" lIns="0" tIns="0" rIns="0" bIns="0">
            <a:spAutoFit/>
          </a:bodyPr>
          <a:lstStyle/>
          <a:p>
            <a:pPr algn="l" defTabSz="914400" latinLnBrk="1">
              <a:defRPr sz="1800">
                <a:solidFill>
                  <a:srgbClr val="000000"/>
                </a:solidFill>
              </a:defRPr>
            </a:pPr>
            <a14:m>
              <m:oMathPara>
                <m:oMathParaPr>
                  <m:jc m:val="centerGroup"/>
                </m:oMathParaPr>
                <m:oMath>
                  <m:sSub>
                    <m:e>
                      <m:r>
                        <a:rPr xmlns:a="http://schemas.openxmlformats.org/drawingml/2006/main" sz="2800" i="1">
                          <a:solidFill>
                            <a:srgbClr val="000000"/>
                          </a:solidFill>
                          <a:latin typeface="Cambria Math" panose="02040503050406030204" pitchFamily="18" charset="0"/>
                        </a:rPr>
                        <m:t>C</m:t>
                      </m:r>
                    </m:e>
                    <m:sub>
                      <m:r>
                        <a:rPr xmlns:a="http://schemas.openxmlformats.org/drawingml/2006/main" sz="2800" i="1">
                          <a:solidFill>
                            <a:srgbClr val="000000"/>
                          </a:solidFill>
                          <a:latin typeface="Cambria Math" panose="02040503050406030204" pitchFamily="18" charset="0"/>
                        </a:rPr>
                        <m:t>c</m:t>
                      </m:r>
                      <m:r>
                        <a:rPr xmlns:a="http://schemas.openxmlformats.org/drawingml/2006/main" sz="2800" i="1">
                          <a:solidFill>
                            <a:srgbClr val="000000"/>
                          </a:solidFill>
                          <a:latin typeface="Cambria Math" panose="02040503050406030204" pitchFamily="18" charset="0"/>
                        </a:rPr>
                        <m:t>l</m:t>
                      </m:r>
                    </m:sub>
                  </m:sSub>
                  <m:r>
                    <a:rPr xmlns:a="http://schemas.openxmlformats.org/drawingml/2006/main" sz="2800" i="1">
                      <a:solidFill>
                        <a:srgbClr val="000000"/>
                      </a:solidFill>
                      <a:latin typeface="Cambria Math" panose="02040503050406030204" pitchFamily="18" charset="0"/>
                    </a:rPr>
                    <m:t>(</m:t>
                  </m:r>
                  <m:r>
                    <a:rPr xmlns:a="http://schemas.openxmlformats.org/drawingml/2006/main" sz="2800" i="1">
                      <a:solidFill>
                        <a:srgbClr val="000000"/>
                      </a:solidFill>
                      <a:latin typeface="Cambria Math" panose="02040503050406030204" pitchFamily="18" charset="0"/>
                    </a:rPr>
                    <m:t>i</m:t>
                  </m:r>
                  <m:r>
                    <a:rPr xmlns:a="http://schemas.openxmlformats.org/drawingml/2006/main" sz="2800" i="1">
                      <a:solidFill>
                        <a:srgbClr val="000000"/>
                      </a:solidFill>
                      <a:latin typeface="Cambria Math" panose="02040503050406030204" pitchFamily="18" charset="0"/>
                    </a:rPr>
                    <m:t>)</m:t>
                  </m:r>
                  <m:r>
                    <a:rPr xmlns:a="http://schemas.openxmlformats.org/drawingml/2006/main" sz="2800" i="1">
                      <a:solidFill>
                        <a:srgbClr val="000000"/>
                      </a:solidFill>
                      <a:latin typeface="Cambria Math" panose="02040503050406030204" pitchFamily="18" charset="0"/>
                    </a:rPr>
                    <m:t>=</m:t>
                  </m:r>
                  <m:f>
                    <m:fPr>
                      <m:ctrlPr>
                        <a:rPr xmlns:a="http://schemas.openxmlformats.org/drawingml/2006/main" sz="2800" i="1">
                          <a:solidFill>
                            <a:srgbClr val="000000"/>
                          </a:solidFill>
                          <a:latin typeface="Cambria Math" panose="02040503050406030204" pitchFamily="18" charset="0"/>
                        </a:rPr>
                      </m:ctrlPr>
                      <m:type m:val="bar"/>
                    </m:fPr>
                    <m:num>
                      <m:r>
                        <a:rPr xmlns:a="http://schemas.openxmlformats.org/drawingml/2006/main" sz="2800" i="1">
                          <a:solidFill>
                            <a:srgbClr val="000000"/>
                          </a:solidFill>
                          <a:latin typeface="Cambria Math" panose="02040503050406030204" pitchFamily="18" charset="0"/>
                        </a:rPr>
                        <m:t>12</m:t>
                      </m:r>
                      <m:r>
                        <a:rPr xmlns:a="http://schemas.openxmlformats.org/drawingml/2006/main" sz="2800" i="1">
                          <a:solidFill>
                            <a:srgbClr val="000000"/>
                          </a:solidFill>
                          <a:latin typeface="Cambria Math" panose="02040503050406030204" pitchFamily="18" charset="0"/>
                        </a:rPr>
                        <m:t>-</m:t>
                      </m:r>
                      <m:r>
                        <a:rPr xmlns:a="http://schemas.openxmlformats.org/drawingml/2006/main" sz="2800" i="1">
                          <a:solidFill>
                            <a:srgbClr val="000000"/>
                          </a:solidFill>
                          <a:latin typeface="Cambria Math" panose="02040503050406030204" pitchFamily="18" charset="0"/>
                        </a:rPr>
                        <m:t>1</m:t>
                      </m:r>
                    </m:num>
                    <m:den>
                      <m:d>
                        <m:dPr>
                          <m:ctrlPr>
                            <a:rPr xmlns:a="http://schemas.openxmlformats.org/drawingml/2006/main" sz="2800" i="1">
                              <a:solidFill>
                                <a:srgbClr val="000000"/>
                              </a:solidFill>
                              <a:latin typeface="Cambria Math" panose="02040503050406030204" pitchFamily="18" charset="0"/>
                            </a:rPr>
                          </m:ctrlPr>
                        </m:dPr>
                        <m:e>
                          <m:r>
                            <a:rPr xmlns:a="http://schemas.openxmlformats.org/drawingml/2006/main" sz="2800" i="1">
                              <a:solidFill>
                                <a:srgbClr val="000000"/>
                              </a:solidFill>
                              <a:latin typeface="Cambria Math" panose="02040503050406030204" pitchFamily="18" charset="0"/>
                            </a:rPr>
                            <m:t>3</m:t>
                          </m:r>
                          <m:r>
                            <a:rPr xmlns:a="http://schemas.openxmlformats.org/drawingml/2006/main" sz="2800" i="1">
                              <a:solidFill>
                                <a:srgbClr val="000000"/>
                              </a:solidFill>
                              <a:latin typeface="Cambria Math" panose="02040503050406030204" pitchFamily="18" charset="0"/>
                            </a:rPr>
                            <m:t>×</m:t>
                          </m:r>
                          <m:r>
                            <a:rPr xmlns:a="http://schemas.openxmlformats.org/drawingml/2006/main" sz="2800" i="1">
                              <a:solidFill>
                                <a:srgbClr val="000000"/>
                              </a:solidFill>
                              <a:latin typeface="Cambria Math" panose="02040503050406030204" pitchFamily="18" charset="0"/>
                            </a:rPr>
                            <m:t>1</m:t>
                          </m:r>
                          <m:r>
                            <a:rPr xmlns:a="http://schemas.openxmlformats.org/drawingml/2006/main" sz="2800" i="1">
                              <a:solidFill>
                                <a:srgbClr val="000000"/>
                              </a:solidFill>
                              <a:latin typeface="Cambria Math" panose="02040503050406030204" pitchFamily="18" charset="0"/>
                            </a:rPr>
                            <m:t>+</m:t>
                          </m:r>
                          <m:r>
                            <a:rPr xmlns:a="http://schemas.openxmlformats.org/drawingml/2006/main" sz="2800" i="1">
                              <a:solidFill>
                                <a:srgbClr val="000000"/>
                              </a:solidFill>
                              <a:latin typeface="Cambria Math" panose="02040503050406030204" pitchFamily="18" charset="0"/>
                            </a:rPr>
                            <m:t>7</m:t>
                          </m:r>
                          <m:r>
                            <a:rPr xmlns:a="http://schemas.openxmlformats.org/drawingml/2006/main" sz="2800" i="1">
                              <a:solidFill>
                                <a:srgbClr val="000000"/>
                              </a:solidFill>
                              <a:latin typeface="Cambria Math" panose="02040503050406030204" pitchFamily="18" charset="0"/>
                            </a:rPr>
                            <m:t>×</m:t>
                          </m:r>
                          <m:r>
                            <a:rPr xmlns:a="http://schemas.openxmlformats.org/drawingml/2006/main" sz="2800" i="1">
                              <a:solidFill>
                                <a:srgbClr val="000000"/>
                              </a:solidFill>
                              <a:latin typeface="Cambria Math" panose="02040503050406030204" pitchFamily="18" charset="0"/>
                            </a:rPr>
                            <m:t>2</m:t>
                          </m:r>
                          <m:r>
                            <a:rPr xmlns:a="http://schemas.openxmlformats.org/drawingml/2006/main" sz="2800" i="1">
                              <a:solidFill>
                                <a:srgbClr val="000000"/>
                              </a:solidFill>
                              <a:latin typeface="Cambria Math" panose="02040503050406030204" pitchFamily="18" charset="0"/>
                            </a:rPr>
                            <m:t>+</m:t>
                          </m:r>
                          <m:r>
                            <a:rPr xmlns:a="http://schemas.openxmlformats.org/drawingml/2006/main" sz="2800" i="1">
                              <a:solidFill>
                                <a:srgbClr val="000000"/>
                              </a:solidFill>
                              <a:latin typeface="Cambria Math" panose="02040503050406030204" pitchFamily="18" charset="0"/>
                            </a:rPr>
                            <m:t>1</m:t>
                          </m:r>
                          <m:r>
                            <a:rPr xmlns:a="http://schemas.openxmlformats.org/drawingml/2006/main" sz="2800" i="1">
                              <a:solidFill>
                                <a:srgbClr val="000000"/>
                              </a:solidFill>
                              <a:latin typeface="Cambria Math" panose="02040503050406030204" pitchFamily="18" charset="0"/>
                            </a:rPr>
                            <m:t>×</m:t>
                          </m:r>
                          <m:r>
                            <a:rPr xmlns:a="http://schemas.openxmlformats.org/drawingml/2006/main" sz="2800" i="1">
                              <a:solidFill>
                                <a:srgbClr val="000000"/>
                              </a:solidFill>
                              <a:latin typeface="Cambria Math" panose="02040503050406030204" pitchFamily="18" charset="0"/>
                            </a:rPr>
                            <m:t>3</m:t>
                          </m:r>
                        </m:e>
                      </m:d>
                    </m:den>
                  </m:f>
                  <m:r>
                    <a:rPr xmlns:a="http://schemas.openxmlformats.org/drawingml/2006/main" sz="2800" i="1">
                      <a:solidFill>
                        <a:srgbClr val="000000"/>
                      </a:solidFill>
                      <a:latin typeface="Cambria Math" panose="02040503050406030204" pitchFamily="18" charset="0"/>
                    </a:rPr>
                    <m:t>=</m:t>
                  </m:r>
                  <m:f>
                    <m:fPr>
                      <m:ctrlPr>
                        <a:rPr xmlns:a="http://schemas.openxmlformats.org/drawingml/2006/main" sz="2800" i="1">
                          <a:solidFill>
                            <a:srgbClr val="000000"/>
                          </a:solidFill>
                          <a:latin typeface="Cambria Math" panose="02040503050406030204" pitchFamily="18" charset="0"/>
                        </a:rPr>
                      </m:ctrlPr>
                      <m:type m:val="bar"/>
                    </m:fPr>
                    <m:num>
                      <m:r>
                        <a:rPr xmlns:a="http://schemas.openxmlformats.org/drawingml/2006/main" sz="2800" i="1">
                          <a:solidFill>
                            <a:srgbClr val="000000"/>
                          </a:solidFill>
                          <a:latin typeface="Cambria Math" panose="02040503050406030204" pitchFamily="18" charset="0"/>
                        </a:rPr>
                        <m:t>11</m:t>
                      </m:r>
                    </m:num>
                    <m:den>
                      <m:r>
                        <a:rPr xmlns:a="http://schemas.openxmlformats.org/drawingml/2006/main" sz="2800" i="1">
                          <a:solidFill>
                            <a:srgbClr val="000000"/>
                          </a:solidFill>
                          <a:latin typeface="Cambria Math" panose="02040503050406030204" pitchFamily="18" charset="0"/>
                        </a:rPr>
                        <m:t>20</m:t>
                      </m:r>
                    </m:den>
                  </m:f>
                  <m:r>
                    <a:rPr xmlns:a="http://schemas.openxmlformats.org/drawingml/2006/main" sz="2800" i="1">
                      <a:solidFill>
                        <a:srgbClr val="000000"/>
                      </a:solidFill>
                      <a:latin typeface="Cambria Math" panose="02040503050406030204" pitchFamily="18" charset="0"/>
                    </a:rPr>
                    <m:t>=</m:t>
                  </m:r>
                  <m:r>
                    <a:rPr xmlns:a="http://schemas.openxmlformats.org/drawingml/2006/main" sz="2800" i="1">
                      <a:solidFill>
                        <a:srgbClr val="000000"/>
                      </a:solidFill>
                      <a:latin typeface="Cambria Math" panose="02040503050406030204" pitchFamily="18" charset="0"/>
                    </a:rPr>
                    <m:t>0.55</m:t>
                  </m:r>
                </m:oMath>
              </m:oMathPara>
            </a14:m>
            <a:endParaRPr sz="2800"/>
          </a:p>
        </p:txBody>
      </p:sp>
      <p:sp>
        <p:nvSpPr>
          <p:cNvPr id="631" name="i"/>
          <p:cNvSpPr txBox="1"/>
          <p:nvPr/>
        </p:nvSpPr>
        <p:spPr>
          <a:xfrm>
            <a:off x="5426699" y="5637408"/>
            <a:ext cx="215800"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600">
                <a:solidFill>
                  <a:srgbClr val="000000"/>
                </a:solidFill>
                <a:latin typeface="Helvetica Light"/>
                <a:ea typeface="Helvetica Light"/>
                <a:cs typeface="Helvetica Light"/>
                <a:sym typeface="Helvetica Light"/>
              </a:defRPr>
            </a:lvl1pPr>
          </a:lstStyle>
          <a:p>
            <a:pPr/>
            <a:r>
              <a:t>i</a:t>
            </a:r>
          </a:p>
        </p:txBody>
      </p:sp>
      <p:pic>
        <p:nvPicPr>
          <p:cNvPr id="632" name="Image" descr="Image"/>
          <p:cNvPicPr>
            <a:picLocks noChangeAspect="1"/>
          </p:cNvPicPr>
          <p:nvPr/>
        </p:nvPicPr>
        <p:blipFill>
          <a:blip r:embed="rId3">
            <a:extLst/>
          </a:blip>
          <a:srcRect l="470" t="48478" r="470" b="28294"/>
          <a:stretch>
            <a:fillRect/>
          </a:stretch>
        </p:blipFill>
        <p:spPr>
          <a:xfrm>
            <a:off x="1737242" y="2374663"/>
            <a:ext cx="10102844" cy="2144702"/>
          </a:xfrm>
          <a:prstGeom prst="rect">
            <a:avLst/>
          </a:prstGeom>
          <a:ln w="12700">
            <a:miter lim="400000"/>
          </a:ln>
        </p:spPr>
      </p:pic>
      <p:sp>
        <p:nvSpPr>
          <p:cNvPr id="633"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5" name="Closeness centrality"/>
          <p:cNvSpPr txBox="1"/>
          <p:nvPr>
            <p:ph type="title"/>
          </p:nvPr>
        </p:nvSpPr>
        <p:spPr>
          <a:prstGeom prst="rect">
            <a:avLst/>
          </a:prstGeom>
        </p:spPr>
        <p:txBody>
          <a:bodyPr/>
          <a:lstStyle/>
          <a:p>
            <a:pPr/>
            <a:r>
              <a:t>Closeness centrality</a:t>
            </a:r>
          </a:p>
        </p:txBody>
      </p:sp>
      <p:grpSp>
        <p:nvGrpSpPr>
          <p:cNvPr id="638" name="Image"/>
          <p:cNvGrpSpPr/>
          <p:nvPr/>
        </p:nvGrpSpPr>
        <p:grpSpPr>
          <a:xfrm>
            <a:off x="7107466" y="2842621"/>
            <a:ext cx="5663476" cy="5217883"/>
            <a:chOff x="0" y="0"/>
            <a:chExt cx="5663475" cy="5217882"/>
          </a:xfrm>
        </p:grpSpPr>
        <p:pic>
          <p:nvPicPr>
            <p:cNvPr id="637" name="Image" descr="Image"/>
            <p:cNvPicPr>
              <a:picLocks noChangeAspect="1"/>
            </p:cNvPicPr>
            <p:nvPr/>
          </p:nvPicPr>
          <p:blipFill>
            <a:blip r:embed="rId2">
              <a:extLst/>
            </a:blip>
            <a:stretch>
              <a:fillRect/>
            </a:stretch>
          </p:blipFill>
          <p:spPr>
            <a:xfrm>
              <a:off x="127000" y="88900"/>
              <a:ext cx="5409476" cy="4887683"/>
            </a:xfrm>
            <a:prstGeom prst="rect">
              <a:avLst/>
            </a:prstGeom>
            <a:ln>
              <a:noFill/>
            </a:ln>
            <a:effectLst/>
          </p:spPr>
        </p:pic>
        <p:pic>
          <p:nvPicPr>
            <p:cNvPr id="636" name="Image" descr="Image"/>
            <p:cNvPicPr>
              <a:picLocks noChangeAspect="0"/>
            </p:cNvPicPr>
            <p:nvPr/>
          </p:nvPicPr>
          <p:blipFill>
            <a:blip r:embed="rId3">
              <a:extLst/>
            </a:blip>
            <a:stretch>
              <a:fillRect/>
            </a:stretch>
          </p:blipFill>
          <p:spPr>
            <a:xfrm>
              <a:off x="0" y="0"/>
              <a:ext cx="5663476" cy="5217883"/>
            </a:xfrm>
            <a:prstGeom prst="rect">
              <a:avLst/>
            </a:prstGeom>
            <a:effectLst/>
          </p:spPr>
        </p:pic>
      </p:grpSp>
      <p:sp>
        <p:nvSpPr>
          <p:cNvPr id="639" name="1=all nodes are at distance one"/>
          <p:cNvSpPr txBox="1"/>
          <p:nvPr/>
        </p:nvSpPr>
        <p:spPr>
          <a:xfrm>
            <a:off x="211918" y="5753099"/>
            <a:ext cx="6713564"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1=all nodes are at distance one</a:t>
            </a:r>
          </a:p>
        </p:txBody>
      </p:sp>
      <p:pic>
        <p:nvPicPr>
          <p:cNvPr id="640" name="Image" descr="Image"/>
          <p:cNvPicPr>
            <a:picLocks noChangeAspect="1"/>
          </p:cNvPicPr>
          <p:nvPr/>
        </p:nvPicPr>
        <p:blipFill>
          <a:blip r:embed="rId4">
            <a:extLst/>
          </a:blip>
          <a:srcRect l="470" t="48478" r="470" b="28294"/>
          <a:stretch>
            <a:fillRect/>
          </a:stretch>
        </p:blipFill>
        <p:spPr>
          <a:xfrm>
            <a:off x="200542" y="2539801"/>
            <a:ext cx="6940881" cy="1473459"/>
          </a:xfrm>
          <a:prstGeom prst="rect">
            <a:avLst/>
          </a:prstGeom>
          <a:ln w="12700">
            <a:miter lim="400000"/>
          </a:ln>
        </p:spPr>
      </p:pic>
      <p:sp>
        <p:nvSpPr>
          <p:cNvPr id="641"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643" name="Harmonic Centrality"/>
          <p:cNvSpPr txBox="1"/>
          <p:nvPr>
            <p:ph type="title"/>
          </p:nvPr>
        </p:nvSpPr>
        <p:spPr>
          <a:xfrm>
            <a:off x="252487" y="190500"/>
            <a:ext cx="12499827" cy="858392"/>
          </a:xfrm>
          <a:prstGeom prst="rect">
            <a:avLst/>
          </a:prstGeom>
        </p:spPr>
        <p:txBody>
          <a:bodyPr/>
          <a:lstStyle/>
          <a:p>
            <a:pPr/>
            <a:r>
              <a:t>Harmonic Centrality</a:t>
            </a:r>
          </a:p>
        </p:txBody>
      </p:sp>
      <p:sp>
        <p:nvSpPr>
          <p:cNvPr id="644" name="Equation"/>
          <p:cNvSpPr txBox="1"/>
          <p:nvPr/>
        </p:nvSpPr>
        <p:spPr>
          <a:xfrm>
            <a:off x="2491108" y="8358885"/>
            <a:ext cx="8022585" cy="843878"/>
          </a:xfrm>
          <a:prstGeom prst="rect">
            <a:avLst/>
          </a:prstGeom>
          <a:ln w="12700">
            <a:miter lim="400000"/>
          </a:ln>
        </p:spPr>
        <p:txBody>
          <a:bodyPr wrap="none" lIns="0" tIns="0" rIns="0" bIns="0">
            <a:spAutoFit/>
          </a:bodyPr>
          <a:lstStyle/>
          <a:p>
            <a:pPr algn="l" defTabSz="914400" latinLnBrk="1">
              <a:defRPr sz="1800">
                <a:solidFill>
                  <a:srgbClr val="000000"/>
                </a:solidFill>
              </a:defRPr>
            </a:pPr>
            <a14:m>
              <m:oMathPara>
                <m:oMathParaPr>
                  <m:jc m:val="centerGroup"/>
                </m:oMathParaPr>
                <m:oMath>
                  <m:sSub>
                    <m:e>
                      <m:r>
                        <a:rPr xmlns:a="http://schemas.openxmlformats.org/drawingml/2006/main" sz="2700" i="1">
                          <a:solidFill>
                            <a:srgbClr val="000000"/>
                          </a:solidFill>
                          <a:latin typeface="Cambria Math" panose="02040503050406030204" pitchFamily="18" charset="0"/>
                        </a:rPr>
                        <m:t>C</m:t>
                      </m:r>
                    </m:e>
                    <m:sub>
                      <m:r>
                        <a:rPr xmlns:a="http://schemas.openxmlformats.org/drawingml/2006/main" sz="2700" i="1">
                          <a:solidFill>
                            <a:srgbClr val="000000"/>
                          </a:solidFill>
                          <a:latin typeface="Cambria Math" panose="02040503050406030204" pitchFamily="18" charset="0"/>
                        </a:rPr>
                        <m:t>h</m:t>
                      </m:r>
                    </m:sub>
                  </m:sSub>
                  <m:r>
                    <a:rPr xmlns:a="http://schemas.openxmlformats.org/drawingml/2006/main" sz="2700" i="1">
                      <a:solidFill>
                        <a:srgbClr val="000000"/>
                      </a:solidFill>
                      <a:latin typeface="Cambria Math" panose="02040503050406030204" pitchFamily="18" charset="0"/>
                    </a:rPr>
                    <m:t>(</m:t>
                  </m:r>
                  <m:r>
                    <a:rPr xmlns:a="http://schemas.openxmlformats.org/drawingml/2006/main" sz="2700" i="1">
                      <a:solidFill>
                        <a:srgbClr val="000000"/>
                      </a:solidFill>
                      <a:latin typeface="Cambria Math" panose="02040503050406030204" pitchFamily="18" charset="0"/>
                    </a:rPr>
                    <m:t>i</m:t>
                  </m:r>
                  <m:r>
                    <a:rPr xmlns:a="http://schemas.openxmlformats.org/drawingml/2006/main" sz="2700" i="1">
                      <a:solidFill>
                        <a:srgbClr val="000000"/>
                      </a:solidFill>
                      <a:latin typeface="Cambria Math" panose="02040503050406030204" pitchFamily="18" charset="0"/>
                    </a:rPr>
                    <m:t>)</m:t>
                  </m:r>
                  <m:r>
                    <a:rPr xmlns:a="http://schemas.openxmlformats.org/drawingml/2006/main" sz="2700" i="1">
                      <a:solidFill>
                        <a:srgbClr val="000000"/>
                      </a:solidFill>
                      <a:latin typeface="Cambria Math" panose="02040503050406030204" pitchFamily="18" charset="0"/>
                    </a:rPr>
                    <m:t>=</m:t>
                  </m:r>
                  <m:f>
                    <m:fPr>
                      <m:ctrlPr>
                        <a:rPr xmlns:a="http://schemas.openxmlformats.org/drawingml/2006/main" sz="2700" i="1">
                          <a:solidFill>
                            <a:srgbClr val="000000"/>
                          </a:solidFill>
                          <a:latin typeface="Cambria Math" panose="02040503050406030204" pitchFamily="18" charset="0"/>
                        </a:rPr>
                      </m:ctrlPr>
                      <m:type m:val="bar"/>
                    </m:fPr>
                    <m:num>
                      <m:r>
                        <a:rPr xmlns:a="http://schemas.openxmlformats.org/drawingml/2006/main" sz="2700" i="1">
                          <a:solidFill>
                            <a:srgbClr val="000000"/>
                          </a:solidFill>
                          <a:latin typeface="Cambria Math" panose="02040503050406030204" pitchFamily="18" charset="0"/>
                        </a:rPr>
                        <m:t>1</m:t>
                      </m:r>
                    </m:num>
                    <m:den>
                      <m:r>
                        <a:rPr xmlns:a="http://schemas.openxmlformats.org/drawingml/2006/main" sz="2700" i="1">
                          <a:solidFill>
                            <a:srgbClr val="000000"/>
                          </a:solidFill>
                          <a:latin typeface="Cambria Math" panose="02040503050406030204" pitchFamily="18" charset="0"/>
                        </a:rPr>
                        <m:t>12</m:t>
                      </m:r>
                      <m:r>
                        <a:rPr xmlns:a="http://schemas.openxmlformats.org/drawingml/2006/main" sz="2700" i="1">
                          <a:solidFill>
                            <a:srgbClr val="000000"/>
                          </a:solidFill>
                          <a:latin typeface="Cambria Math" panose="02040503050406030204" pitchFamily="18" charset="0"/>
                        </a:rPr>
                        <m:t>-</m:t>
                      </m:r>
                      <m:r>
                        <a:rPr xmlns:a="http://schemas.openxmlformats.org/drawingml/2006/main" sz="2700" i="1">
                          <a:solidFill>
                            <a:srgbClr val="000000"/>
                          </a:solidFill>
                          <a:latin typeface="Cambria Math" panose="02040503050406030204" pitchFamily="18" charset="0"/>
                        </a:rPr>
                        <m:t>1</m:t>
                      </m:r>
                    </m:den>
                  </m:f>
                  <m:d>
                    <m:dPr>
                      <m:ctrlPr>
                        <a:rPr xmlns:a="http://schemas.openxmlformats.org/drawingml/2006/main" sz="2700" i="1">
                          <a:solidFill>
                            <a:srgbClr val="000000"/>
                          </a:solidFill>
                          <a:latin typeface="Cambria Math" panose="02040503050406030204" pitchFamily="18" charset="0"/>
                        </a:rPr>
                      </m:ctrlPr>
                    </m:dPr>
                    <m:e>
                      <m:r>
                        <a:rPr xmlns:a="http://schemas.openxmlformats.org/drawingml/2006/main" sz="2700" i="1">
                          <a:solidFill>
                            <a:srgbClr val="000000"/>
                          </a:solidFill>
                          <a:latin typeface="Cambria Math" panose="02040503050406030204" pitchFamily="18" charset="0"/>
                        </a:rPr>
                        <m:t>3</m:t>
                      </m:r>
                      <m:r>
                        <a:rPr xmlns:a="http://schemas.openxmlformats.org/drawingml/2006/main" sz="2700" i="1">
                          <a:solidFill>
                            <a:srgbClr val="000000"/>
                          </a:solidFill>
                          <a:latin typeface="Cambria Math" panose="02040503050406030204" pitchFamily="18" charset="0"/>
                        </a:rPr>
                        <m:t>×</m:t>
                      </m:r>
                      <m:f>
                        <m:fPr>
                          <m:ctrlPr>
                            <a:rPr xmlns:a="http://schemas.openxmlformats.org/drawingml/2006/main" sz="2700" i="1">
                              <a:solidFill>
                                <a:srgbClr val="000000"/>
                              </a:solidFill>
                              <a:latin typeface="Cambria Math" panose="02040503050406030204" pitchFamily="18" charset="0"/>
                            </a:rPr>
                          </m:ctrlPr>
                          <m:type m:val="bar"/>
                        </m:fPr>
                        <m:num>
                          <m:r>
                            <a:rPr xmlns:a="http://schemas.openxmlformats.org/drawingml/2006/main" sz="2700" i="1">
                              <a:solidFill>
                                <a:srgbClr val="000000"/>
                              </a:solidFill>
                              <a:latin typeface="Cambria Math" panose="02040503050406030204" pitchFamily="18" charset="0"/>
                            </a:rPr>
                            <m:t>1</m:t>
                          </m:r>
                        </m:num>
                        <m:den>
                          <m:r>
                            <a:rPr xmlns:a="http://schemas.openxmlformats.org/drawingml/2006/main" sz="2700" i="1">
                              <a:solidFill>
                                <a:srgbClr val="000000"/>
                              </a:solidFill>
                              <a:latin typeface="Cambria Math" panose="02040503050406030204" pitchFamily="18" charset="0"/>
                            </a:rPr>
                            <m:t>1</m:t>
                          </m:r>
                        </m:den>
                      </m:f>
                      <m:r>
                        <a:rPr xmlns:a="http://schemas.openxmlformats.org/drawingml/2006/main" sz="2700" i="1">
                          <a:solidFill>
                            <a:srgbClr val="000000"/>
                          </a:solidFill>
                          <a:latin typeface="Cambria Math" panose="02040503050406030204" pitchFamily="18" charset="0"/>
                        </a:rPr>
                        <m:t>+</m:t>
                      </m:r>
                      <m:r>
                        <a:rPr xmlns:a="http://schemas.openxmlformats.org/drawingml/2006/main" sz="2700" i="1">
                          <a:solidFill>
                            <a:srgbClr val="000000"/>
                          </a:solidFill>
                          <a:latin typeface="Cambria Math" panose="02040503050406030204" pitchFamily="18" charset="0"/>
                        </a:rPr>
                        <m:t>7</m:t>
                      </m:r>
                      <m:r>
                        <a:rPr xmlns:a="http://schemas.openxmlformats.org/drawingml/2006/main" sz="2700" i="1">
                          <a:solidFill>
                            <a:srgbClr val="000000"/>
                          </a:solidFill>
                          <a:latin typeface="Cambria Math" panose="02040503050406030204" pitchFamily="18" charset="0"/>
                        </a:rPr>
                        <m:t>×</m:t>
                      </m:r>
                      <m:f>
                        <m:fPr>
                          <m:ctrlPr>
                            <a:rPr xmlns:a="http://schemas.openxmlformats.org/drawingml/2006/main" sz="2700" i="1">
                              <a:solidFill>
                                <a:srgbClr val="000000"/>
                              </a:solidFill>
                              <a:latin typeface="Cambria Math" panose="02040503050406030204" pitchFamily="18" charset="0"/>
                            </a:rPr>
                          </m:ctrlPr>
                          <m:type m:val="bar"/>
                        </m:fPr>
                        <m:num>
                          <m:r>
                            <a:rPr xmlns:a="http://schemas.openxmlformats.org/drawingml/2006/main" sz="2700" i="1">
                              <a:solidFill>
                                <a:srgbClr val="000000"/>
                              </a:solidFill>
                              <a:latin typeface="Cambria Math" panose="02040503050406030204" pitchFamily="18" charset="0"/>
                            </a:rPr>
                            <m:t>1</m:t>
                          </m:r>
                        </m:num>
                        <m:den>
                          <m:r>
                            <a:rPr xmlns:a="http://schemas.openxmlformats.org/drawingml/2006/main" sz="2700" i="1">
                              <a:solidFill>
                                <a:srgbClr val="000000"/>
                              </a:solidFill>
                              <a:latin typeface="Cambria Math" panose="02040503050406030204" pitchFamily="18" charset="0"/>
                            </a:rPr>
                            <m:t>2</m:t>
                          </m:r>
                        </m:den>
                      </m:f>
                      <m:r>
                        <a:rPr xmlns:a="http://schemas.openxmlformats.org/drawingml/2006/main" sz="2700" i="1">
                          <a:solidFill>
                            <a:srgbClr val="000000"/>
                          </a:solidFill>
                          <a:latin typeface="Cambria Math" panose="02040503050406030204" pitchFamily="18" charset="0"/>
                        </a:rPr>
                        <m:t>+</m:t>
                      </m:r>
                      <m:r>
                        <a:rPr xmlns:a="http://schemas.openxmlformats.org/drawingml/2006/main" sz="2700" i="1">
                          <a:solidFill>
                            <a:srgbClr val="000000"/>
                          </a:solidFill>
                          <a:latin typeface="Cambria Math" panose="02040503050406030204" pitchFamily="18" charset="0"/>
                        </a:rPr>
                        <m:t>1</m:t>
                      </m:r>
                      <m:r>
                        <a:rPr xmlns:a="http://schemas.openxmlformats.org/drawingml/2006/main" sz="2700" i="1">
                          <a:solidFill>
                            <a:srgbClr val="000000"/>
                          </a:solidFill>
                          <a:latin typeface="Cambria Math" panose="02040503050406030204" pitchFamily="18" charset="0"/>
                        </a:rPr>
                        <m:t>×</m:t>
                      </m:r>
                      <m:f>
                        <m:fPr>
                          <m:ctrlPr>
                            <a:rPr xmlns:a="http://schemas.openxmlformats.org/drawingml/2006/main" sz="2700" i="1">
                              <a:solidFill>
                                <a:srgbClr val="000000"/>
                              </a:solidFill>
                              <a:latin typeface="Cambria Math" panose="02040503050406030204" pitchFamily="18" charset="0"/>
                            </a:rPr>
                          </m:ctrlPr>
                          <m:type m:val="bar"/>
                        </m:fPr>
                        <m:num>
                          <m:r>
                            <a:rPr xmlns:a="http://schemas.openxmlformats.org/drawingml/2006/main" sz="2700" i="1">
                              <a:solidFill>
                                <a:srgbClr val="000000"/>
                              </a:solidFill>
                              <a:latin typeface="Cambria Math" panose="02040503050406030204" pitchFamily="18" charset="0"/>
                            </a:rPr>
                            <m:t>1</m:t>
                          </m:r>
                        </m:num>
                        <m:den>
                          <m:r>
                            <a:rPr xmlns:a="http://schemas.openxmlformats.org/drawingml/2006/main" sz="2700" i="1">
                              <a:solidFill>
                                <a:srgbClr val="000000"/>
                              </a:solidFill>
                              <a:latin typeface="Cambria Math" panose="02040503050406030204" pitchFamily="18" charset="0"/>
                            </a:rPr>
                            <m:t>3</m:t>
                          </m:r>
                        </m:den>
                      </m:f>
                    </m:e>
                  </m:d>
                  <m:r>
                    <a:rPr xmlns:a="http://schemas.openxmlformats.org/drawingml/2006/main" sz="2700" i="1">
                      <a:solidFill>
                        <a:srgbClr val="000000"/>
                      </a:solidFill>
                      <a:latin typeface="Cambria Math" panose="02040503050406030204" pitchFamily="18" charset="0"/>
                    </a:rPr>
                    <m:t>=</m:t>
                  </m:r>
                  <m:f>
                    <m:fPr>
                      <m:ctrlPr>
                        <a:rPr xmlns:a="http://schemas.openxmlformats.org/drawingml/2006/main" sz="2700" i="1">
                          <a:solidFill>
                            <a:srgbClr val="000000"/>
                          </a:solidFill>
                          <a:latin typeface="Cambria Math" panose="02040503050406030204" pitchFamily="18" charset="0"/>
                        </a:rPr>
                      </m:ctrlPr>
                      <m:type m:val="bar"/>
                    </m:fPr>
                    <m:num>
                      <m:r>
                        <a:rPr xmlns:a="http://schemas.openxmlformats.org/drawingml/2006/main" sz="2700" i="1">
                          <a:solidFill>
                            <a:srgbClr val="000000"/>
                          </a:solidFill>
                          <a:latin typeface="Cambria Math" panose="02040503050406030204" pitchFamily="18" charset="0"/>
                        </a:rPr>
                        <m:t>41</m:t>
                      </m:r>
                    </m:num>
                    <m:den>
                      <m:r>
                        <a:rPr xmlns:a="http://schemas.openxmlformats.org/drawingml/2006/main" sz="2700" i="1">
                          <a:solidFill>
                            <a:srgbClr val="000000"/>
                          </a:solidFill>
                          <a:latin typeface="Cambria Math" panose="02040503050406030204" pitchFamily="18" charset="0"/>
                        </a:rPr>
                        <m:t>66</m:t>
                      </m:r>
                    </m:den>
                  </m:f>
                  <m:r>
                    <a:rPr xmlns:a="http://schemas.openxmlformats.org/drawingml/2006/main" sz="2700" i="1">
                      <a:solidFill>
                        <a:srgbClr val="000000"/>
                      </a:solidFill>
                      <a:latin typeface="Cambria Math" panose="02040503050406030204" pitchFamily="18" charset="0"/>
                    </a:rPr>
                    <m:t>=</m:t>
                  </m:r>
                  <m:r>
                    <a:rPr xmlns:a="http://schemas.openxmlformats.org/drawingml/2006/main" sz="2700" i="1">
                      <a:solidFill>
                        <a:srgbClr val="000000"/>
                      </a:solidFill>
                      <a:latin typeface="Cambria Math" panose="02040503050406030204" pitchFamily="18" charset="0"/>
                    </a:rPr>
                    <m:t>0.6212</m:t>
                  </m:r>
                </m:oMath>
              </m:oMathPara>
            </a14:m>
            <a:endParaRPr sz="2700"/>
          </a:p>
        </p:txBody>
      </p:sp>
      <p:grpSp>
        <p:nvGrpSpPr>
          <p:cNvPr id="658" name="Group"/>
          <p:cNvGrpSpPr/>
          <p:nvPr/>
        </p:nvGrpSpPr>
        <p:grpSpPr>
          <a:xfrm>
            <a:off x="3627876" y="5794995"/>
            <a:ext cx="5749048" cy="2262926"/>
            <a:chOff x="0" y="0"/>
            <a:chExt cx="5749047" cy="2262925"/>
          </a:xfrm>
        </p:grpSpPr>
        <p:pic>
          <p:nvPicPr>
            <p:cNvPr id="645" name="Image" descr="Image"/>
            <p:cNvPicPr>
              <a:picLocks noChangeAspect="1"/>
            </p:cNvPicPr>
            <p:nvPr/>
          </p:nvPicPr>
          <p:blipFill>
            <a:blip r:embed="rId3">
              <a:extLst/>
            </a:blip>
            <a:stretch>
              <a:fillRect/>
            </a:stretch>
          </p:blipFill>
          <p:spPr>
            <a:xfrm>
              <a:off x="0" y="38099"/>
              <a:ext cx="5749048" cy="2224827"/>
            </a:xfrm>
            <a:prstGeom prst="rect">
              <a:avLst/>
            </a:prstGeom>
            <a:ln w="12700" cap="flat">
              <a:noFill/>
              <a:miter lim="400000"/>
            </a:ln>
            <a:effectLst/>
          </p:spPr>
        </p:pic>
        <p:sp>
          <p:nvSpPr>
            <p:cNvPr id="646" name="1"/>
            <p:cNvSpPr txBox="1"/>
            <p:nvPr/>
          </p:nvSpPr>
          <p:spPr>
            <a:xfrm>
              <a:off x="3136690" y="764554"/>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1</a:t>
              </a:r>
            </a:p>
          </p:txBody>
        </p:sp>
        <p:sp>
          <p:nvSpPr>
            <p:cNvPr id="647" name="2"/>
            <p:cNvSpPr txBox="1"/>
            <p:nvPr/>
          </p:nvSpPr>
          <p:spPr>
            <a:xfrm>
              <a:off x="3746824" y="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2</a:t>
              </a:r>
            </a:p>
          </p:txBody>
        </p:sp>
        <p:sp>
          <p:nvSpPr>
            <p:cNvPr id="648" name="2"/>
            <p:cNvSpPr txBox="1"/>
            <p:nvPr/>
          </p:nvSpPr>
          <p:spPr>
            <a:xfrm>
              <a:off x="4724724" y="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2</a:t>
              </a:r>
            </a:p>
          </p:txBody>
        </p:sp>
        <p:sp>
          <p:nvSpPr>
            <p:cNvPr id="649" name="2"/>
            <p:cNvSpPr txBox="1"/>
            <p:nvPr/>
          </p:nvSpPr>
          <p:spPr>
            <a:xfrm>
              <a:off x="5258124" y="74930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2</a:t>
              </a:r>
            </a:p>
          </p:txBody>
        </p:sp>
        <p:sp>
          <p:nvSpPr>
            <p:cNvPr id="650" name="2"/>
            <p:cNvSpPr txBox="1"/>
            <p:nvPr/>
          </p:nvSpPr>
          <p:spPr>
            <a:xfrm>
              <a:off x="4737424" y="157480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2</a:t>
              </a:r>
            </a:p>
          </p:txBody>
        </p:sp>
        <p:sp>
          <p:nvSpPr>
            <p:cNvPr id="651" name="2"/>
            <p:cNvSpPr txBox="1"/>
            <p:nvPr/>
          </p:nvSpPr>
          <p:spPr>
            <a:xfrm>
              <a:off x="3746824" y="157480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2</a:t>
              </a:r>
            </a:p>
          </p:txBody>
        </p:sp>
        <p:sp>
          <p:nvSpPr>
            <p:cNvPr id="652" name="1"/>
            <p:cNvSpPr txBox="1"/>
            <p:nvPr/>
          </p:nvSpPr>
          <p:spPr>
            <a:xfrm>
              <a:off x="1587824" y="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1</a:t>
              </a:r>
            </a:p>
          </p:txBody>
        </p:sp>
        <p:sp>
          <p:nvSpPr>
            <p:cNvPr id="653" name="1"/>
            <p:cNvSpPr txBox="1"/>
            <p:nvPr/>
          </p:nvSpPr>
          <p:spPr>
            <a:xfrm>
              <a:off x="1613224" y="158750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1</a:t>
              </a:r>
            </a:p>
          </p:txBody>
        </p:sp>
        <p:sp>
          <p:nvSpPr>
            <p:cNvPr id="654" name="2"/>
            <p:cNvSpPr txBox="1"/>
            <p:nvPr/>
          </p:nvSpPr>
          <p:spPr>
            <a:xfrm>
              <a:off x="673424" y="158750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2</a:t>
              </a:r>
            </a:p>
          </p:txBody>
        </p:sp>
        <p:sp>
          <p:nvSpPr>
            <p:cNvPr id="655" name="2"/>
            <p:cNvSpPr txBox="1"/>
            <p:nvPr/>
          </p:nvSpPr>
          <p:spPr>
            <a:xfrm>
              <a:off x="686124" y="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2</a:t>
              </a:r>
            </a:p>
          </p:txBody>
        </p:sp>
        <p:sp>
          <p:nvSpPr>
            <p:cNvPr id="656" name="3"/>
            <p:cNvSpPr txBox="1"/>
            <p:nvPr/>
          </p:nvSpPr>
          <p:spPr>
            <a:xfrm>
              <a:off x="140024" y="762000"/>
              <a:ext cx="368504"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3</a:t>
              </a:r>
            </a:p>
          </p:txBody>
        </p:sp>
        <p:sp>
          <p:nvSpPr>
            <p:cNvPr id="657" name="i"/>
            <p:cNvSpPr txBox="1"/>
            <p:nvPr/>
          </p:nvSpPr>
          <p:spPr>
            <a:xfrm>
              <a:off x="2174048" y="807612"/>
              <a:ext cx="215799"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i</a:t>
              </a:r>
            </a:p>
          </p:txBody>
        </p:sp>
      </p:grpSp>
      <p:pic>
        <p:nvPicPr>
          <p:cNvPr id="659" name="Image" descr="Image"/>
          <p:cNvPicPr>
            <a:picLocks noChangeAspect="1"/>
          </p:cNvPicPr>
          <p:nvPr/>
        </p:nvPicPr>
        <p:blipFill>
          <a:blip r:embed="rId4">
            <a:extLst/>
          </a:blip>
          <a:srcRect l="0" t="69729" r="0" b="3204"/>
          <a:stretch>
            <a:fillRect/>
          </a:stretch>
        </p:blipFill>
        <p:spPr>
          <a:xfrm>
            <a:off x="678223" y="1524062"/>
            <a:ext cx="11438647" cy="2911496"/>
          </a:xfrm>
          <a:prstGeom prst="rect">
            <a:avLst/>
          </a:prstGeom>
          <a:ln w="12700">
            <a:miter lim="400000"/>
          </a:ln>
        </p:spPr>
      </p:pic>
      <p:sp>
        <p:nvSpPr>
          <p:cNvPr id="660" name="Slide Number"/>
          <p:cNvSpPr txBox="1"/>
          <p:nvPr>
            <p:ph type="sldNum" sz="quarter" idx="4294967295"/>
          </p:nvPr>
        </p:nvSpPr>
        <p:spPr>
          <a:xfrm>
            <a:off x="6311798" y="9251950"/>
            <a:ext cx="368504" cy="381000"/>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defRPr>
                <a:solidFill>
                  <a:srgbClr val="000000"/>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662" name="Katz Centrality"/>
          <p:cNvSpPr txBox="1"/>
          <p:nvPr>
            <p:ph type="title"/>
          </p:nvPr>
        </p:nvSpPr>
        <p:spPr>
          <a:xfrm>
            <a:off x="252487" y="190500"/>
            <a:ext cx="12499827" cy="858392"/>
          </a:xfrm>
          <a:prstGeom prst="rect">
            <a:avLst/>
          </a:prstGeom>
        </p:spPr>
        <p:txBody>
          <a:bodyPr/>
          <a:lstStyle/>
          <a:p>
            <a:pPr/>
            <a:r>
              <a:t>Katz Centrality</a:t>
            </a:r>
          </a:p>
        </p:txBody>
      </p:sp>
      <p:pic>
        <p:nvPicPr>
          <p:cNvPr id="663" name="Image" descr="Image"/>
          <p:cNvPicPr>
            <a:picLocks noChangeAspect="1"/>
          </p:cNvPicPr>
          <p:nvPr/>
        </p:nvPicPr>
        <p:blipFill>
          <a:blip r:embed="rId3">
            <a:extLst/>
          </a:blip>
          <a:stretch>
            <a:fillRect/>
          </a:stretch>
        </p:blipFill>
        <p:spPr>
          <a:xfrm>
            <a:off x="1457960" y="894194"/>
            <a:ext cx="10602188" cy="8191124"/>
          </a:xfrm>
          <a:prstGeom prst="rect">
            <a:avLst/>
          </a:prstGeom>
          <a:ln w="12700">
            <a:miter lim="400000"/>
          </a:ln>
        </p:spPr>
      </p:pic>
      <p:sp>
        <p:nvSpPr>
          <p:cNvPr id="664" name="Slide Number"/>
          <p:cNvSpPr txBox="1"/>
          <p:nvPr>
            <p:ph type="sldNum" sz="quarter" idx="4294967295"/>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defRPr>
                <a:solidFill>
                  <a:srgbClr val="000000"/>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6" name="Betweenness centrality"/>
          <p:cNvSpPr txBox="1"/>
          <p:nvPr>
            <p:ph type="title"/>
          </p:nvPr>
        </p:nvSpPr>
        <p:spPr>
          <a:prstGeom prst="rect">
            <a:avLst/>
          </a:prstGeom>
        </p:spPr>
        <p:txBody>
          <a:bodyPr/>
          <a:lstStyle/>
          <a:p>
            <a:pPr/>
            <a:r>
              <a:t>Betweenness centrality</a:t>
            </a:r>
          </a:p>
        </p:txBody>
      </p:sp>
      <p:sp>
        <p:nvSpPr>
          <p:cNvPr id="667" name="Measure how much the node plays the role of a bridge…"/>
          <p:cNvSpPr txBox="1"/>
          <p:nvPr>
            <p:ph type="body" sz="half" idx="1"/>
          </p:nvPr>
        </p:nvSpPr>
        <p:spPr>
          <a:xfrm>
            <a:off x="457200" y="2872209"/>
            <a:ext cx="12293600" cy="2589560"/>
          </a:xfrm>
          <a:prstGeom prst="rect">
            <a:avLst/>
          </a:prstGeom>
        </p:spPr>
        <p:txBody>
          <a:bodyPr/>
          <a:lstStyle/>
          <a:p>
            <a:pPr/>
            <a:r>
              <a:t>Measure how much the node plays the role of a bridge</a:t>
            </a:r>
          </a:p>
          <a:p>
            <a:pPr/>
            <a:r>
              <a:t>Betweenness of </a:t>
            </a:r>
            <a:r>
              <a:rPr i="1">
                <a:latin typeface="Gill Sans"/>
                <a:ea typeface="Gill Sans"/>
                <a:cs typeface="Gill Sans"/>
                <a:sym typeface="Gill Sans"/>
              </a:rPr>
              <a:t>u: f</a:t>
            </a:r>
            <a:r>
              <a:t>raction of all the shortest paths between all the pairs of nodes going through u.</a:t>
            </a:r>
          </a:p>
        </p:txBody>
      </p:sp>
      <p:pic>
        <p:nvPicPr>
          <p:cNvPr id="668" name="Image" descr="Image"/>
          <p:cNvPicPr>
            <a:picLocks noChangeAspect="1"/>
          </p:cNvPicPr>
          <p:nvPr/>
        </p:nvPicPr>
        <p:blipFill>
          <a:blip r:embed="rId2">
            <a:extLst/>
          </a:blip>
          <a:srcRect l="0" t="57300" r="0" b="3919"/>
          <a:stretch>
            <a:fillRect/>
          </a:stretch>
        </p:blipFill>
        <p:spPr>
          <a:xfrm>
            <a:off x="911860" y="5641578"/>
            <a:ext cx="10926933" cy="3223286"/>
          </a:xfrm>
          <a:prstGeom prst="rect">
            <a:avLst/>
          </a:prstGeom>
          <a:ln w="12700">
            <a:miter lim="400000"/>
          </a:ln>
        </p:spPr>
      </p:pic>
      <p:sp>
        <p:nvSpPr>
          <p:cNvPr id="669"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211" name="Networks/graphs"/>
          <p:cNvSpPr txBox="1"/>
          <p:nvPr>
            <p:ph type="title"/>
          </p:nvPr>
        </p:nvSpPr>
        <p:spPr>
          <a:prstGeom prst="rect">
            <a:avLst/>
          </a:prstGeom>
        </p:spPr>
        <p:txBody>
          <a:bodyPr/>
          <a:lstStyle/>
          <a:p>
            <a:pPr/>
            <a:r>
              <a:t>Networks/graphs</a:t>
            </a:r>
          </a:p>
        </p:txBody>
      </p:sp>
      <p:grpSp>
        <p:nvGrpSpPr>
          <p:cNvPr id="214" name="images.png"/>
          <p:cNvGrpSpPr/>
          <p:nvPr/>
        </p:nvGrpSpPr>
        <p:grpSpPr>
          <a:xfrm>
            <a:off x="4624100" y="6184236"/>
            <a:ext cx="3335409" cy="3343736"/>
            <a:chOff x="0" y="0"/>
            <a:chExt cx="3335407" cy="3343735"/>
          </a:xfrm>
        </p:grpSpPr>
        <p:pic>
          <p:nvPicPr>
            <p:cNvPr id="213" name="images.png" descr="images.png"/>
            <p:cNvPicPr>
              <a:picLocks noChangeAspect="1"/>
            </p:cNvPicPr>
            <p:nvPr/>
          </p:nvPicPr>
          <p:blipFill>
            <a:blip r:embed="rId2">
              <a:extLst/>
            </a:blip>
            <a:stretch>
              <a:fillRect/>
            </a:stretch>
          </p:blipFill>
          <p:spPr>
            <a:xfrm>
              <a:off x="127000" y="88900"/>
              <a:ext cx="3081408" cy="3013536"/>
            </a:xfrm>
            <a:prstGeom prst="rect">
              <a:avLst/>
            </a:prstGeom>
            <a:ln>
              <a:noFill/>
            </a:ln>
            <a:effectLst/>
          </p:spPr>
        </p:pic>
        <p:pic>
          <p:nvPicPr>
            <p:cNvPr id="212" name="images.png" descr="images.png"/>
            <p:cNvPicPr>
              <a:picLocks noChangeAspect="0"/>
            </p:cNvPicPr>
            <p:nvPr/>
          </p:nvPicPr>
          <p:blipFill>
            <a:blip r:embed="rId3">
              <a:extLst/>
            </a:blip>
            <a:stretch>
              <a:fillRect/>
            </a:stretch>
          </p:blipFill>
          <p:spPr>
            <a:xfrm>
              <a:off x="0" y="0"/>
              <a:ext cx="3335408" cy="3343736"/>
            </a:xfrm>
            <a:prstGeom prst="rect">
              <a:avLst/>
            </a:prstGeom>
            <a:effectLst/>
          </p:spPr>
        </p:pic>
      </p:grpSp>
      <p:grpSp>
        <p:nvGrpSpPr>
          <p:cNvPr id="217" name="2-Figure1-1.png"/>
          <p:cNvGrpSpPr/>
          <p:nvPr/>
        </p:nvGrpSpPr>
        <p:grpSpPr>
          <a:xfrm>
            <a:off x="1614133" y="2111514"/>
            <a:ext cx="9776534" cy="3831955"/>
            <a:chOff x="0" y="0"/>
            <a:chExt cx="9776532" cy="3831954"/>
          </a:xfrm>
        </p:grpSpPr>
        <p:pic>
          <p:nvPicPr>
            <p:cNvPr id="216" name="2-Figure1-1.png" descr="2-Figure1-1.png"/>
            <p:cNvPicPr>
              <a:picLocks noChangeAspect="1"/>
            </p:cNvPicPr>
            <p:nvPr/>
          </p:nvPicPr>
          <p:blipFill>
            <a:blip r:embed="rId4">
              <a:extLst/>
            </a:blip>
            <a:srcRect l="0" t="0" r="0" b="18308"/>
            <a:stretch>
              <a:fillRect/>
            </a:stretch>
          </p:blipFill>
          <p:spPr>
            <a:xfrm>
              <a:off x="127000" y="88900"/>
              <a:ext cx="9522533" cy="3501755"/>
            </a:xfrm>
            <a:prstGeom prst="rect">
              <a:avLst/>
            </a:prstGeom>
            <a:ln>
              <a:noFill/>
            </a:ln>
            <a:effectLst/>
          </p:spPr>
        </p:pic>
        <p:pic>
          <p:nvPicPr>
            <p:cNvPr id="215" name="2-Figure1-1.png" descr="2-Figure1-1.png"/>
            <p:cNvPicPr>
              <a:picLocks noChangeAspect="0"/>
            </p:cNvPicPr>
            <p:nvPr/>
          </p:nvPicPr>
          <p:blipFill>
            <a:blip r:embed="rId5">
              <a:extLst/>
            </a:blip>
            <a:stretch>
              <a:fillRect/>
            </a:stretch>
          </p:blipFill>
          <p:spPr>
            <a:xfrm>
              <a:off x="0" y="-1"/>
              <a:ext cx="9776533" cy="3831956"/>
            </a:xfrm>
            <a:prstGeom prst="rect">
              <a:avLst/>
            </a:prstGeom>
            <a:effectLst/>
          </p:spPr>
        </p:pic>
      </p:grpSp>
      <p:sp>
        <p:nvSpPr>
          <p:cNvPr id="218" name="Slide Number"/>
          <p:cNvSpPr txBox="1"/>
          <p:nvPr>
            <p:ph type="sldNum" sz="quarter" idx="4294967295"/>
          </p:nvPr>
        </p:nvSpPr>
        <p:spPr>
          <a:xfrm>
            <a:off x="6360262" y="9271000"/>
            <a:ext cx="271576"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671" name="Betweenness Centrality"/>
          <p:cNvSpPr txBox="1"/>
          <p:nvPr>
            <p:ph type="title"/>
          </p:nvPr>
        </p:nvSpPr>
        <p:spPr>
          <a:xfrm>
            <a:off x="252487" y="190500"/>
            <a:ext cx="12499827" cy="858392"/>
          </a:xfrm>
          <a:prstGeom prst="rect">
            <a:avLst/>
          </a:prstGeom>
        </p:spPr>
        <p:txBody>
          <a:bodyPr/>
          <a:lstStyle/>
          <a:p>
            <a:pPr/>
            <a:r>
              <a:t>Betweenness Centrality</a:t>
            </a:r>
          </a:p>
        </p:txBody>
      </p:sp>
      <p:grpSp>
        <p:nvGrpSpPr>
          <p:cNvPr id="674" name="Group"/>
          <p:cNvGrpSpPr/>
          <p:nvPr/>
        </p:nvGrpSpPr>
        <p:grpSpPr>
          <a:xfrm>
            <a:off x="3415401" y="2931942"/>
            <a:ext cx="5749048" cy="2224826"/>
            <a:chOff x="0" y="0"/>
            <a:chExt cx="5749047" cy="2224825"/>
          </a:xfrm>
        </p:grpSpPr>
        <p:pic>
          <p:nvPicPr>
            <p:cNvPr id="672" name="Image" descr="Image"/>
            <p:cNvPicPr>
              <a:picLocks noChangeAspect="1"/>
            </p:cNvPicPr>
            <p:nvPr/>
          </p:nvPicPr>
          <p:blipFill>
            <a:blip r:embed="rId3">
              <a:extLst/>
            </a:blip>
            <a:stretch>
              <a:fillRect/>
            </a:stretch>
          </p:blipFill>
          <p:spPr>
            <a:xfrm>
              <a:off x="0" y="0"/>
              <a:ext cx="5749048" cy="2224826"/>
            </a:xfrm>
            <a:prstGeom prst="rect">
              <a:avLst/>
            </a:prstGeom>
            <a:ln w="12700" cap="flat">
              <a:noFill/>
              <a:miter lim="400000"/>
            </a:ln>
            <a:effectLst/>
          </p:spPr>
        </p:pic>
        <p:sp>
          <p:nvSpPr>
            <p:cNvPr id="673" name="u"/>
            <p:cNvSpPr txBox="1"/>
            <p:nvPr/>
          </p:nvSpPr>
          <p:spPr>
            <a:xfrm>
              <a:off x="2097695" y="769512"/>
              <a:ext cx="368505" cy="6477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3600">
                  <a:solidFill>
                    <a:srgbClr val="000000"/>
                  </a:solidFill>
                  <a:latin typeface="Helvetica Light"/>
                  <a:ea typeface="Helvetica Light"/>
                  <a:cs typeface="Helvetica Light"/>
                  <a:sym typeface="Helvetica Light"/>
                </a:defRPr>
              </a:lvl1pPr>
            </a:lstStyle>
            <a:p>
              <a:pPr/>
              <a:r>
                <a:t>u</a:t>
              </a:r>
            </a:p>
          </p:txBody>
        </p:sp>
      </p:grpSp>
      <p:sp>
        <p:nvSpPr>
          <p:cNvPr id="675" name="Equation"/>
          <p:cNvSpPr txBox="1"/>
          <p:nvPr/>
        </p:nvSpPr>
        <p:spPr>
          <a:xfrm>
            <a:off x="3529091" y="5251349"/>
            <a:ext cx="4848432" cy="923989"/>
          </a:xfrm>
          <a:prstGeom prst="rect">
            <a:avLst/>
          </a:prstGeom>
          <a:ln w="12700">
            <a:miter lim="400000"/>
          </a:ln>
        </p:spPr>
        <p:txBody>
          <a:bodyPr wrap="none" lIns="0" tIns="0" rIns="0" bIns="0">
            <a:spAutoFit/>
          </a:bodyPr>
          <a:lstStyle/>
          <a:p>
            <a:pPr algn="l" defTabSz="914400" latinLnBrk="1">
              <a:defRPr sz="1800">
                <a:solidFill>
                  <a:srgbClr val="000000"/>
                </a:solidFill>
              </a:defRPr>
            </a:pPr>
            <a14:m>
              <m:oMathPara>
                <m:oMathParaPr>
                  <m:jc m:val="centerGroup"/>
                </m:oMathParaPr>
                <m:oMath>
                  <m:sSub>
                    <m:e>
                      <m:r>
                        <a:rPr xmlns:a="http://schemas.openxmlformats.org/drawingml/2006/main" sz="2700" i="1">
                          <a:solidFill>
                            <a:srgbClr val="000000"/>
                          </a:solidFill>
                          <a:latin typeface="Cambria Math" panose="02040503050406030204" pitchFamily="18" charset="0"/>
                        </a:rPr>
                        <m:t>C</m:t>
                      </m:r>
                    </m:e>
                    <m:sub>
                      <m:r>
                        <a:rPr xmlns:a="http://schemas.openxmlformats.org/drawingml/2006/main" sz="2700" i="1">
                          <a:solidFill>
                            <a:srgbClr val="000000"/>
                          </a:solidFill>
                          <a:latin typeface="Cambria Math" panose="02040503050406030204" pitchFamily="18" charset="0"/>
                        </a:rPr>
                        <m:t>B</m:t>
                      </m:r>
                    </m:sub>
                  </m:sSub>
                  <m:r>
                    <a:rPr xmlns:a="http://schemas.openxmlformats.org/drawingml/2006/main" sz="2700" i="1">
                      <a:solidFill>
                        <a:srgbClr val="000000"/>
                      </a:solidFill>
                      <a:latin typeface="Cambria Math" panose="02040503050406030204" pitchFamily="18" charset="0"/>
                    </a:rPr>
                    <m:t>(</m:t>
                  </m:r>
                  <m:r>
                    <a:rPr xmlns:a="http://schemas.openxmlformats.org/drawingml/2006/main" sz="2700" i="1">
                      <a:solidFill>
                        <a:srgbClr val="000000"/>
                      </a:solidFill>
                      <a:latin typeface="Cambria Math" panose="02040503050406030204" pitchFamily="18" charset="0"/>
                    </a:rPr>
                    <m:t>u</m:t>
                  </m:r>
                  <m:r>
                    <a:rPr xmlns:a="http://schemas.openxmlformats.org/drawingml/2006/main" sz="2700" i="1">
                      <a:solidFill>
                        <a:srgbClr val="000000"/>
                      </a:solidFill>
                      <a:latin typeface="Cambria Math" panose="02040503050406030204" pitchFamily="18" charset="0"/>
                    </a:rPr>
                    <m:t>)</m:t>
                  </m:r>
                  <m:r>
                    <a:rPr xmlns:a="http://schemas.openxmlformats.org/drawingml/2006/main" sz="2700" i="1">
                      <a:solidFill>
                        <a:srgbClr val="000000"/>
                      </a:solidFill>
                      <a:latin typeface="Cambria Math" panose="02040503050406030204" pitchFamily="18" charset="0"/>
                    </a:rPr>
                    <m:t>=</m:t>
                  </m:r>
                  <m:r>
                    <a:rPr xmlns:a="http://schemas.openxmlformats.org/drawingml/2006/main" sz="2700" i="1">
                      <a:solidFill>
                        <a:srgbClr val="000000"/>
                      </a:solidFill>
                      <a:latin typeface="Cambria Math" panose="02040503050406030204" pitchFamily="18" charset="0"/>
                    </a:rPr>
                    <m:t>2</m:t>
                  </m:r>
                  <m:f>
                    <m:fPr>
                      <m:ctrlPr>
                        <a:rPr xmlns:a="http://schemas.openxmlformats.org/drawingml/2006/main" sz="2700" i="1">
                          <a:solidFill>
                            <a:srgbClr val="000000"/>
                          </a:solidFill>
                          <a:latin typeface="Cambria Math" panose="02040503050406030204" pitchFamily="18" charset="0"/>
                        </a:rPr>
                      </m:ctrlPr>
                      <m:type m:val="bar"/>
                    </m:fPr>
                    <m:num>
                      <m:r>
                        <a:rPr xmlns:a="http://schemas.openxmlformats.org/drawingml/2006/main" sz="2700" i="1">
                          <a:solidFill>
                            <a:srgbClr val="000000"/>
                          </a:solidFill>
                          <a:latin typeface="Cambria Math" panose="02040503050406030204" pitchFamily="18" charset="0"/>
                        </a:rPr>
                        <m:t>5</m:t>
                      </m:r>
                      <m:r>
                        <a:rPr xmlns:a="http://schemas.openxmlformats.org/drawingml/2006/main" sz="2700" i="1">
                          <a:solidFill>
                            <a:srgbClr val="000000"/>
                          </a:solidFill>
                          <a:latin typeface="Cambria Math" panose="02040503050406030204" pitchFamily="18" charset="0"/>
                        </a:rPr>
                        <m:t>*</m:t>
                      </m:r>
                      <m:r>
                        <a:rPr xmlns:a="http://schemas.openxmlformats.org/drawingml/2006/main" sz="2700" i="1">
                          <a:solidFill>
                            <a:srgbClr val="000000"/>
                          </a:solidFill>
                          <a:latin typeface="Cambria Math" panose="02040503050406030204" pitchFamily="18" charset="0"/>
                        </a:rPr>
                        <m:t>6</m:t>
                      </m:r>
                      <m:r>
                        <a:rPr xmlns:a="http://schemas.openxmlformats.org/drawingml/2006/main" sz="2700" i="1">
                          <a:solidFill>
                            <a:srgbClr val="000000"/>
                          </a:solidFill>
                          <a:latin typeface="Cambria Math" panose="02040503050406030204" pitchFamily="18" charset="0"/>
                        </a:rPr>
                        <m:t>+</m:t>
                      </m:r>
                      <m:r>
                        <a:rPr xmlns:a="http://schemas.openxmlformats.org/drawingml/2006/main" sz="2700" i="1">
                          <a:solidFill>
                            <a:srgbClr val="000000"/>
                          </a:solidFill>
                          <a:latin typeface="Cambria Math" panose="02040503050406030204" pitchFamily="18" charset="0"/>
                        </a:rPr>
                        <m:t>1</m:t>
                      </m:r>
                      <m:r>
                        <a:rPr xmlns:a="http://schemas.openxmlformats.org/drawingml/2006/main" sz="2700" i="1">
                          <a:solidFill>
                            <a:srgbClr val="000000"/>
                          </a:solidFill>
                          <a:latin typeface="Cambria Math" panose="02040503050406030204" pitchFamily="18" charset="0"/>
                        </a:rPr>
                        <m:t>+</m:t>
                      </m:r>
                      <m:f>
                        <m:fPr>
                          <m:ctrlPr>
                            <a:rPr xmlns:a="http://schemas.openxmlformats.org/drawingml/2006/main" sz="2700" i="1">
                              <a:solidFill>
                                <a:srgbClr val="000000"/>
                              </a:solidFill>
                              <a:latin typeface="Cambria Math" panose="02040503050406030204" pitchFamily="18" charset="0"/>
                            </a:rPr>
                          </m:ctrlPr>
                          <m:type m:val="bar"/>
                        </m:fPr>
                        <m:num>
                          <m:r>
                            <a:rPr xmlns:a="http://schemas.openxmlformats.org/drawingml/2006/main" sz="2700" i="1">
                              <a:solidFill>
                                <a:srgbClr val="000000"/>
                              </a:solidFill>
                              <a:latin typeface="Cambria Math" panose="02040503050406030204" pitchFamily="18" charset="0"/>
                            </a:rPr>
                            <m:t>1</m:t>
                          </m:r>
                        </m:num>
                        <m:den>
                          <m:r>
                            <a:rPr xmlns:a="http://schemas.openxmlformats.org/drawingml/2006/main" sz="2700" i="1">
                              <a:solidFill>
                                <a:srgbClr val="000000"/>
                              </a:solidFill>
                              <a:latin typeface="Cambria Math" panose="02040503050406030204" pitchFamily="18" charset="0"/>
                            </a:rPr>
                            <m:t>2</m:t>
                          </m:r>
                        </m:den>
                      </m:f>
                      <m:r>
                        <a:rPr xmlns:a="http://schemas.openxmlformats.org/drawingml/2006/main" sz="2700" i="1">
                          <a:solidFill>
                            <a:srgbClr val="000000"/>
                          </a:solidFill>
                          <a:latin typeface="Cambria Math" panose="02040503050406030204" pitchFamily="18" charset="0"/>
                        </a:rPr>
                        <m:t>+</m:t>
                      </m:r>
                      <m:f>
                        <m:fPr>
                          <m:ctrlPr>
                            <a:rPr xmlns:a="http://schemas.openxmlformats.org/drawingml/2006/main" sz="2700" i="1">
                              <a:solidFill>
                                <a:srgbClr val="000000"/>
                              </a:solidFill>
                              <a:latin typeface="Cambria Math" panose="02040503050406030204" pitchFamily="18" charset="0"/>
                            </a:rPr>
                          </m:ctrlPr>
                          <m:type m:val="bar"/>
                        </m:fPr>
                        <m:num>
                          <m:r>
                            <a:rPr xmlns:a="http://schemas.openxmlformats.org/drawingml/2006/main" sz="2700" i="1">
                              <a:solidFill>
                                <a:srgbClr val="000000"/>
                              </a:solidFill>
                              <a:latin typeface="Cambria Math" panose="02040503050406030204" pitchFamily="18" charset="0"/>
                            </a:rPr>
                            <m:t>1</m:t>
                          </m:r>
                        </m:num>
                        <m:den>
                          <m:r>
                            <a:rPr xmlns:a="http://schemas.openxmlformats.org/drawingml/2006/main" sz="2700" i="1">
                              <a:solidFill>
                                <a:srgbClr val="000000"/>
                              </a:solidFill>
                              <a:latin typeface="Cambria Math" panose="02040503050406030204" pitchFamily="18" charset="0"/>
                            </a:rPr>
                            <m:t>2</m:t>
                          </m:r>
                        </m:den>
                      </m:f>
                    </m:num>
                    <m:den>
                      <m:r>
                        <a:rPr xmlns:a="http://schemas.openxmlformats.org/drawingml/2006/main" sz="2700" i="1">
                          <a:solidFill>
                            <a:srgbClr val="000000"/>
                          </a:solidFill>
                          <a:latin typeface="Cambria Math" panose="02040503050406030204" pitchFamily="18" charset="0"/>
                        </a:rPr>
                        <m:t>11</m:t>
                      </m:r>
                      <m:r>
                        <a:rPr xmlns:a="http://schemas.openxmlformats.org/drawingml/2006/main" sz="2700" i="1">
                          <a:solidFill>
                            <a:srgbClr val="000000"/>
                          </a:solidFill>
                          <a:latin typeface="Cambria Math" panose="02040503050406030204" pitchFamily="18" charset="0"/>
                        </a:rPr>
                        <m:t>*</m:t>
                      </m:r>
                      <m:r>
                        <a:rPr xmlns:a="http://schemas.openxmlformats.org/drawingml/2006/main" sz="2700" i="1">
                          <a:solidFill>
                            <a:srgbClr val="000000"/>
                          </a:solidFill>
                          <a:latin typeface="Cambria Math" panose="02040503050406030204" pitchFamily="18" charset="0"/>
                        </a:rPr>
                        <m:t>10</m:t>
                      </m:r>
                    </m:den>
                  </m:f>
                  <m:r>
                    <a:rPr xmlns:a="http://schemas.openxmlformats.org/drawingml/2006/main" sz="2700" i="1">
                      <a:solidFill>
                        <a:srgbClr val="000000"/>
                      </a:solidFill>
                      <a:latin typeface="Cambria Math" panose="02040503050406030204" pitchFamily="18" charset="0"/>
                    </a:rPr>
                    <m:t>=</m:t>
                  </m:r>
                  <m:f>
                    <m:fPr>
                      <m:ctrlPr>
                        <a:rPr xmlns:a="http://schemas.openxmlformats.org/drawingml/2006/main" sz="2700" i="1">
                          <a:solidFill>
                            <a:srgbClr val="000000"/>
                          </a:solidFill>
                          <a:latin typeface="Cambria Math" panose="02040503050406030204" pitchFamily="18" charset="0"/>
                        </a:rPr>
                      </m:ctrlPr>
                      <m:type m:val="bar"/>
                    </m:fPr>
                    <m:num>
                      <m:r>
                        <a:rPr xmlns:a="http://schemas.openxmlformats.org/drawingml/2006/main" sz="2700" i="1">
                          <a:solidFill>
                            <a:srgbClr val="000000"/>
                          </a:solidFill>
                          <a:latin typeface="Cambria Math" panose="02040503050406030204" pitchFamily="18" charset="0"/>
                        </a:rPr>
                        <m:t>64</m:t>
                      </m:r>
                    </m:num>
                    <m:den>
                      <m:r>
                        <a:rPr xmlns:a="http://schemas.openxmlformats.org/drawingml/2006/main" sz="2700" i="1">
                          <a:solidFill>
                            <a:srgbClr val="000000"/>
                          </a:solidFill>
                          <a:latin typeface="Cambria Math" panose="02040503050406030204" pitchFamily="18" charset="0"/>
                        </a:rPr>
                        <m:t>110</m:t>
                      </m:r>
                    </m:den>
                  </m:f>
                </m:oMath>
              </m:oMathPara>
            </a14:m>
            <a:endParaRPr sz="2700"/>
          </a:p>
        </p:txBody>
      </p:sp>
      <p:sp>
        <p:nvSpPr>
          <p:cNvPr id="676" name="Exact computation:"/>
          <p:cNvSpPr txBox="1"/>
          <p:nvPr/>
        </p:nvSpPr>
        <p:spPr>
          <a:xfrm>
            <a:off x="3008387" y="6624554"/>
            <a:ext cx="2942482" cy="469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2100"/>
              </a:spcBef>
              <a:defRPr b="1" sz="2400">
                <a:solidFill>
                  <a:schemeClr val="accent1"/>
                </a:solidFill>
                <a:latin typeface="Helvetica"/>
                <a:ea typeface="Helvetica"/>
                <a:cs typeface="Helvetica"/>
                <a:sym typeface="Helvetica"/>
              </a:defRPr>
            </a:lvl1pPr>
          </a:lstStyle>
          <a:p>
            <a:pPr/>
            <a:r>
              <a:t>Exact computation:</a:t>
            </a:r>
          </a:p>
        </p:txBody>
      </p:sp>
      <p:sp>
        <p:nvSpPr>
          <p:cNvPr id="677" name="Floyd-Warshall:  O(n3) time complexity…"/>
          <p:cNvSpPr txBox="1"/>
          <p:nvPr/>
        </p:nvSpPr>
        <p:spPr>
          <a:xfrm>
            <a:off x="3085297" y="7189702"/>
            <a:ext cx="6409256" cy="120650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sz="2400">
                <a:solidFill>
                  <a:srgbClr val="000000"/>
                </a:solidFill>
                <a:latin typeface="Helvetica Light"/>
                <a:ea typeface="Helvetica Light"/>
                <a:cs typeface="Helvetica Light"/>
                <a:sym typeface="Helvetica Light"/>
              </a:defRPr>
            </a:pPr>
            <a:r>
              <a:rPr b="1">
                <a:latin typeface="Helvetica"/>
                <a:ea typeface="Helvetica"/>
                <a:cs typeface="Helvetica"/>
                <a:sym typeface="Helvetica"/>
              </a:rPr>
              <a:t>Floyd-Warshall:  </a:t>
            </a:r>
            <a:r>
              <a:rPr i="1">
                <a:latin typeface="Helvetica"/>
                <a:ea typeface="Helvetica"/>
                <a:cs typeface="Helvetica"/>
                <a:sym typeface="Helvetica"/>
              </a:rPr>
              <a:t>O(n</a:t>
            </a:r>
            <a:r>
              <a:rPr baseline="31999" i="1">
                <a:latin typeface="Helvetica"/>
                <a:ea typeface="Helvetica"/>
                <a:cs typeface="Helvetica"/>
                <a:sym typeface="Helvetica"/>
              </a:rPr>
              <a:t>3</a:t>
            </a:r>
            <a:r>
              <a:rPr i="1">
                <a:latin typeface="Helvetica"/>
                <a:ea typeface="Helvetica"/>
                <a:cs typeface="Helvetica"/>
                <a:sym typeface="Helvetica"/>
              </a:rPr>
              <a:t>) time complexity </a:t>
            </a:r>
            <a:endParaRPr i="1">
              <a:latin typeface="Helvetica"/>
              <a:ea typeface="Helvetica"/>
              <a:cs typeface="Helvetica"/>
              <a:sym typeface="Helvetica"/>
            </a:endParaRPr>
          </a:p>
          <a:p>
            <a:pPr lvl="8" indent="1828800">
              <a:defRPr sz="2400">
                <a:solidFill>
                  <a:srgbClr val="000000"/>
                </a:solidFill>
                <a:latin typeface="Helvetica Light"/>
                <a:ea typeface="Helvetica Light"/>
                <a:cs typeface="Helvetica Light"/>
                <a:sym typeface="Helvetica Light"/>
              </a:defRPr>
            </a:pPr>
            <a:r>
              <a:rPr i="1">
                <a:latin typeface="Helvetica"/>
                <a:ea typeface="Helvetica"/>
                <a:cs typeface="Helvetica"/>
                <a:sym typeface="Helvetica"/>
              </a:rPr>
              <a:t>          O(n</a:t>
            </a:r>
            <a:r>
              <a:rPr baseline="31999" i="1">
                <a:latin typeface="Helvetica"/>
                <a:ea typeface="Helvetica"/>
                <a:cs typeface="Helvetica"/>
                <a:sym typeface="Helvetica"/>
              </a:rPr>
              <a:t>2</a:t>
            </a:r>
            <a:r>
              <a:rPr i="1">
                <a:latin typeface="Helvetica"/>
                <a:ea typeface="Helvetica"/>
                <a:cs typeface="Helvetica"/>
                <a:sym typeface="Helvetica"/>
              </a:rPr>
              <a:t>) space complexity</a:t>
            </a:r>
            <a:endParaRPr i="1">
              <a:latin typeface="Helvetica"/>
              <a:ea typeface="Helvetica"/>
              <a:cs typeface="Helvetica"/>
              <a:sym typeface="Helvetica"/>
            </a:endParaRPr>
          </a:p>
        </p:txBody>
      </p:sp>
      <p:sp>
        <p:nvSpPr>
          <p:cNvPr id="678" name="Approximate computation…"/>
          <p:cNvSpPr txBox="1"/>
          <p:nvPr/>
        </p:nvSpPr>
        <p:spPr>
          <a:xfrm>
            <a:off x="3008387" y="8216895"/>
            <a:ext cx="7160639" cy="140970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400">
                <a:solidFill>
                  <a:schemeClr val="accent1"/>
                </a:solidFill>
                <a:latin typeface="Helvetica Light"/>
                <a:ea typeface="Helvetica Light"/>
                <a:cs typeface="Helvetica Light"/>
                <a:sym typeface="Helvetica Light"/>
              </a:defRPr>
            </a:pPr>
            <a:r>
              <a:rPr b="1">
                <a:latin typeface="Helvetica"/>
                <a:ea typeface="Helvetica"/>
                <a:cs typeface="Helvetica"/>
                <a:sym typeface="Helvetica"/>
              </a:rPr>
              <a:t>Approximate computation</a:t>
            </a:r>
            <a:endParaRPr b="1">
              <a:latin typeface="Helvetica"/>
              <a:ea typeface="Helvetica"/>
              <a:cs typeface="Helvetica"/>
              <a:sym typeface="Helvetica"/>
            </a:endParaRPr>
          </a:p>
          <a:p>
            <a:pPr lvl="2" indent="457200" algn="l">
              <a:spcBef>
                <a:spcPts val="800"/>
              </a:spcBef>
              <a:defRPr sz="2400">
                <a:solidFill>
                  <a:srgbClr val="000000"/>
                </a:solidFill>
                <a:latin typeface="Helvetica Light"/>
                <a:ea typeface="Helvetica Light"/>
                <a:cs typeface="Helvetica Light"/>
                <a:sym typeface="Helvetica Light"/>
              </a:defRPr>
            </a:pPr>
            <a:r>
              <a:rPr b="1">
                <a:latin typeface="Helvetica"/>
                <a:ea typeface="Helvetica"/>
                <a:cs typeface="Helvetica"/>
                <a:sym typeface="Helvetica"/>
              </a:rPr>
              <a:t> Dijskstra: </a:t>
            </a:r>
            <a:r>
              <a:rPr i="1">
                <a:latin typeface="Helvetica"/>
                <a:ea typeface="Helvetica"/>
                <a:cs typeface="Helvetica"/>
                <a:sym typeface="Helvetica"/>
              </a:rPr>
              <a:t>O(n(m+n log n)) time complexity </a:t>
            </a:r>
            <a:endParaRPr i="1">
              <a:latin typeface="Helvetica"/>
              <a:ea typeface="Helvetica"/>
              <a:cs typeface="Helvetica"/>
              <a:sym typeface="Helvetica"/>
            </a:endParaRPr>
          </a:p>
        </p:txBody>
      </p:sp>
      <p:pic>
        <p:nvPicPr>
          <p:cNvPr id="679" name="Image" descr="Image"/>
          <p:cNvPicPr>
            <a:picLocks noChangeAspect="1"/>
          </p:cNvPicPr>
          <p:nvPr/>
        </p:nvPicPr>
        <p:blipFill>
          <a:blip r:embed="rId4">
            <a:extLst/>
          </a:blip>
          <a:srcRect l="0" t="57300" r="0" b="27412"/>
          <a:stretch>
            <a:fillRect/>
          </a:stretch>
        </p:blipFill>
        <p:spPr>
          <a:xfrm>
            <a:off x="1613481" y="1207202"/>
            <a:ext cx="9950342" cy="1157058"/>
          </a:xfrm>
          <a:prstGeom prst="rect">
            <a:avLst/>
          </a:prstGeom>
          <a:ln w="12700">
            <a:miter lim="400000"/>
          </a:ln>
        </p:spPr>
      </p:pic>
      <p:pic>
        <p:nvPicPr>
          <p:cNvPr id="680" name="Image" descr="Image"/>
          <p:cNvPicPr>
            <a:picLocks noChangeAspect="1"/>
          </p:cNvPicPr>
          <p:nvPr/>
        </p:nvPicPr>
        <p:blipFill>
          <a:blip r:embed="rId4">
            <a:extLst/>
          </a:blip>
          <a:srcRect l="0" t="88890" r="0" b="3919"/>
          <a:stretch>
            <a:fillRect/>
          </a:stretch>
        </p:blipFill>
        <p:spPr>
          <a:xfrm>
            <a:off x="1613481" y="2375960"/>
            <a:ext cx="9950361" cy="544205"/>
          </a:xfrm>
          <a:prstGeom prst="rect">
            <a:avLst/>
          </a:prstGeom>
          <a:ln w="12700">
            <a:miter lim="400000"/>
          </a:ln>
        </p:spPr>
      </p:pic>
      <p:sp>
        <p:nvSpPr>
          <p:cNvPr id="681" name="Slide Number"/>
          <p:cNvSpPr txBox="1"/>
          <p:nvPr>
            <p:ph type="sldNum" sz="quarter" idx="4294967295"/>
          </p:nvPr>
        </p:nvSpPr>
        <p:spPr>
          <a:xfrm>
            <a:off x="6311798" y="9251950"/>
            <a:ext cx="368504" cy="381000"/>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defRPr>
                <a:solidFill>
                  <a:srgbClr val="000000"/>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3" name="betweenness centrality"/>
          <p:cNvSpPr txBox="1"/>
          <p:nvPr>
            <p:ph type="title"/>
          </p:nvPr>
        </p:nvSpPr>
        <p:spPr>
          <a:prstGeom prst="rect">
            <a:avLst/>
          </a:prstGeom>
        </p:spPr>
        <p:txBody>
          <a:bodyPr/>
          <a:lstStyle/>
          <a:p>
            <a:pPr/>
            <a:r>
              <a:t>betweenness centrality</a:t>
            </a:r>
          </a:p>
        </p:txBody>
      </p:sp>
      <p:pic>
        <p:nvPicPr>
          <p:cNvPr id="684" name="Image" descr="Image"/>
          <p:cNvPicPr>
            <a:picLocks noChangeAspect="1"/>
          </p:cNvPicPr>
          <p:nvPr/>
        </p:nvPicPr>
        <p:blipFill>
          <a:blip r:embed="rId2">
            <a:extLst/>
          </a:blip>
          <a:stretch>
            <a:fillRect/>
          </a:stretch>
        </p:blipFill>
        <p:spPr>
          <a:xfrm>
            <a:off x="331688" y="3924498"/>
            <a:ext cx="4763791" cy="4763791"/>
          </a:xfrm>
          <a:prstGeom prst="rect">
            <a:avLst/>
          </a:prstGeom>
          <a:ln w="12700">
            <a:miter lim="400000"/>
          </a:ln>
        </p:spPr>
      </p:pic>
      <p:grpSp>
        <p:nvGrpSpPr>
          <p:cNvPr id="687" name="Image"/>
          <p:cNvGrpSpPr/>
          <p:nvPr/>
        </p:nvGrpSpPr>
        <p:grpSpPr>
          <a:xfrm>
            <a:off x="7054061" y="2350128"/>
            <a:ext cx="5751657" cy="5852111"/>
            <a:chOff x="0" y="0"/>
            <a:chExt cx="5751655" cy="5852110"/>
          </a:xfrm>
        </p:grpSpPr>
        <p:pic>
          <p:nvPicPr>
            <p:cNvPr id="686" name="Image" descr="Image"/>
            <p:cNvPicPr>
              <a:picLocks noChangeAspect="1"/>
            </p:cNvPicPr>
            <p:nvPr/>
          </p:nvPicPr>
          <p:blipFill>
            <a:blip r:embed="rId3">
              <a:extLst/>
            </a:blip>
            <a:stretch>
              <a:fillRect/>
            </a:stretch>
          </p:blipFill>
          <p:spPr>
            <a:xfrm>
              <a:off x="127000" y="88900"/>
              <a:ext cx="5497656" cy="5521911"/>
            </a:xfrm>
            <a:prstGeom prst="rect">
              <a:avLst/>
            </a:prstGeom>
            <a:ln>
              <a:noFill/>
            </a:ln>
            <a:effectLst/>
          </p:spPr>
        </p:pic>
        <p:pic>
          <p:nvPicPr>
            <p:cNvPr id="685" name="Image" descr="Image"/>
            <p:cNvPicPr>
              <a:picLocks noChangeAspect="0"/>
            </p:cNvPicPr>
            <p:nvPr/>
          </p:nvPicPr>
          <p:blipFill>
            <a:blip r:embed="rId4">
              <a:extLst/>
            </a:blip>
            <a:stretch>
              <a:fillRect/>
            </a:stretch>
          </p:blipFill>
          <p:spPr>
            <a:xfrm>
              <a:off x="0" y="0"/>
              <a:ext cx="5751656" cy="5852111"/>
            </a:xfrm>
            <a:prstGeom prst="rect">
              <a:avLst/>
            </a:prstGeom>
            <a:effectLst/>
          </p:spPr>
        </p:pic>
      </p:grpSp>
      <p:sp>
        <p:nvSpPr>
          <p:cNvPr id="688" name="(blue higher)"/>
          <p:cNvSpPr txBox="1"/>
          <p:nvPr/>
        </p:nvSpPr>
        <p:spPr>
          <a:xfrm>
            <a:off x="869168" y="8572499"/>
            <a:ext cx="2782864"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(blue higher)</a:t>
            </a:r>
          </a:p>
        </p:txBody>
      </p:sp>
      <p:sp>
        <p:nvSpPr>
          <p:cNvPr id="689" name="(red higher)"/>
          <p:cNvSpPr txBox="1"/>
          <p:nvPr/>
        </p:nvSpPr>
        <p:spPr>
          <a:xfrm>
            <a:off x="8767700" y="8572499"/>
            <a:ext cx="2606800"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(red higher)</a:t>
            </a:r>
          </a:p>
        </p:txBody>
      </p:sp>
      <p:sp>
        <p:nvSpPr>
          <p:cNvPr id="690"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2" name="Edge - Betweenness"/>
          <p:cNvSpPr txBox="1"/>
          <p:nvPr>
            <p:ph type="title"/>
          </p:nvPr>
        </p:nvSpPr>
        <p:spPr>
          <a:prstGeom prst="rect">
            <a:avLst/>
          </a:prstGeom>
        </p:spPr>
        <p:txBody>
          <a:bodyPr/>
          <a:lstStyle/>
          <a:p>
            <a:pPr/>
            <a:r>
              <a:t>Edge - Betweenness </a:t>
            </a:r>
          </a:p>
        </p:txBody>
      </p:sp>
      <p:grpSp>
        <p:nvGrpSpPr>
          <p:cNvPr id="695" name="Image"/>
          <p:cNvGrpSpPr/>
          <p:nvPr/>
        </p:nvGrpSpPr>
        <p:grpSpPr>
          <a:xfrm>
            <a:off x="7034914" y="2636567"/>
            <a:ext cx="5756070" cy="6944266"/>
            <a:chOff x="0" y="0"/>
            <a:chExt cx="5756068" cy="6944265"/>
          </a:xfrm>
        </p:grpSpPr>
        <p:pic>
          <p:nvPicPr>
            <p:cNvPr id="694" name="Image" descr="Image"/>
            <p:cNvPicPr>
              <a:picLocks noChangeAspect="1"/>
            </p:cNvPicPr>
            <p:nvPr/>
          </p:nvPicPr>
          <p:blipFill>
            <a:blip r:embed="rId2">
              <a:extLst/>
            </a:blip>
            <a:stretch>
              <a:fillRect/>
            </a:stretch>
          </p:blipFill>
          <p:spPr>
            <a:xfrm>
              <a:off x="127000" y="88900"/>
              <a:ext cx="5502069" cy="6614066"/>
            </a:xfrm>
            <a:prstGeom prst="rect">
              <a:avLst/>
            </a:prstGeom>
            <a:ln>
              <a:noFill/>
            </a:ln>
            <a:effectLst/>
          </p:spPr>
        </p:pic>
        <p:pic>
          <p:nvPicPr>
            <p:cNvPr id="693" name="Image" descr="Image"/>
            <p:cNvPicPr>
              <a:picLocks noChangeAspect="0"/>
            </p:cNvPicPr>
            <p:nvPr/>
          </p:nvPicPr>
          <p:blipFill>
            <a:blip r:embed="rId3">
              <a:extLst/>
            </a:blip>
            <a:stretch>
              <a:fillRect/>
            </a:stretch>
          </p:blipFill>
          <p:spPr>
            <a:xfrm>
              <a:off x="0" y="0"/>
              <a:ext cx="5756069" cy="6944266"/>
            </a:xfrm>
            <a:prstGeom prst="rect">
              <a:avLst/>
            </a:prstGeom>
            <a:effectLst/>
          </p:spPr>
        </p:pic>
      </p:grpSp>
      <p:sp>
        <p:nvSpPr>
          <p:cNvPr id="696" name="Can you guess the edge of…"/>
          <p:cNvSpPr txBox="1"/>
          <p:nvPr/>
        </p:nvSpPr>
        <p:spPr>
          <a:xfrm>
            <a:off x="51463" y="7099300"/>
            <a:ext cx="6519677" cy="1930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t>Can you guess the edge of</a:t>
            </a:r>
          </a:p>
          <a:p>
            <a:pPr/>
            <a:r>
              <a:t>highest betweenness in </a:t>
            </a:r>
          </a:p>
          <a:p>
            <a:pPr/>
            <a:r>
              <a:t>the European rail network ?</a:t>
            </a:r>
          </a:p>
        </p:txBody>
      </p:sp>
      <p:sp>
        <p:nvSpPr>
          <p:cNvPr id="697" name="Same definition as for nodes"/>
          <p:cNvSpPr txBox="1"/>
          <p:nvPr/>
        </p:nvSpPr>
        <p:spPr>
          <a:xfrm>
            <a:off x="216563" y="3911599"/>
            <a:ext cx="6519677"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t>Same definition as for nodes</a:t>
            </a:r>
          </a:p>
        </p:txBody>
      </p:sp>
      <p:sp>
        <p:nvSpPr>
          <p:cNvPr id="698"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0" name="Recursive definitions"/>
          <p:cNvSpPr txBox="1"/>
          <p:nvPr>
            <p:ph type="title"/>
          </p:nvPr>
        </p:nvSpPr>
        <p:spPr>
          <a:prstGeom prst="rect">
            <a:avLst/>
          </a:prstGeom>
        </p:spPr>
        <p:txBody>
          <a:bodyPr/>
          <a:lstStyle/>
          <a:p>
            <a:pPr/>
            <a:r>
              <a:t>Recursive definitions</a:t>
            </a:r>
          </a:p>
        </p:txBody>
      </p:sp>
      <p:sp>
        <p:nvSpPr>
          <p:cNvPr id="701"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703" name="Adjacency matrix"/>
          <p:cNvSpPr txBox="1"/>
          <p:nvPr>
            <p:ph type="title"/>
          </p:nvPr>
        </p:nvSpPr>
        <p:spPr>
          <a:prstGeom prst="rect">
            <a:avLst/>
          </a:prstGeom>
        </p:spPr>
        <p:txBody>
          <a:bodyPr/>
          <a:lstStyle/>
          <a:p>
            <a:pPr/>
            <a:r>
              <a:t>Adjacency matrix</a:t>
            </a:r>
          </a:p>
        </p:txBody>
      </p:sp>
      <p:pic>
        <p:nvPicPr>
          <p:cNvPr id="704" name="Image" descr="Image"/>
          <p:cNvPicPr>
            <a:picLocks noChangeAspect="1"/>
          </p:cNvPicPr>
          <p:nvPr/>
        </p:nvPicPr>
        <p:blipFill>
          <a:blip r:embed="rId2">
            <a:extLst/>
          </a:blip>
          <a:stretch>
            <a:fillRect/>
          </a:stretch>
        </p:blipFill>
        <p:spPr>
          <a:xfrm>
            <a:off x="203001" y="2921713"/>
            <a:ext cx="7787748" cy="4504005"/>
          </a:xfrm>
          <a:prstGeom prst="rect">
            <a:avLst/>
          </a:prstGeom>
          <a:ln w="12700">
            <a:miter lim="400000"/>
          </a:ln>
        </p:spPr>
      </p:pic>
      <p:pic>
        <p:nvPicPr>
          <p:cNvPr id="705" name="Image" descr="Image"/>
          <p:cNvPicPr>
            <a:picLocks noChangeAspect="1"/>
          </p:cNvPicPr>
          <p:nvPr/>
        </p:nvPicPr>
        <p:blipFill>
          <a:blip r:embed="rId3">
            <a:extLst/>
          </a:blip>
          <a:stretch>
            <a:fillRect/>
          </a:stretch>
        </p:blipFill>
        <p:spPr>
          <a:xfrm>
            <a:off x="9846810" y="6418927"/>
            <a:ext cx="2904840" cy="2972617"/>
          </a:xfrm>
          <a:prstGeom prst="rect">
            <a:avLst/>
          </a:prstGeom>
          <a:ln w="12700">
            <a:miter lim="400000"/>
          </a:ln>
        </p:spPr>
      </p:pic>
      <p:pic>
        <p:nvPicPr>
          <p:cNvPr id="706" name="Image" descr="Image"/>
          <p:cNvPicPr>
            <a:picLocks noChangeAspect="1"/>
          </p:cNvPicPr>
          <p:nvPr/>
        </p:nvPicPr>
        <p:blipFill>
          <a:blip r:embed="rId4">
            <a:extLst/>
          </a:blip>
          <a:srcRect l="0" t="0" r="49437" b="0"/>
          <a:stretch>
            <a:fillRect/>
          </a:stretch>
        </p:blipFill>
        <p:spPr>
          <a:xfrm>
            <a:off x="9976445" y="1907882"/>
            <a:ext cx="2645674" cy="2548924"/>
          </a:xfrm>
          <a:prstGeom prst="rect">
            <a:avLst/>
          </a:prstGeom>
          <a:ln w="12700">
            <a:miter lim="400000"/>
          </a:ln>
        </p:spPr>
      </p:pic>
      <p:pic>
        <p:nvPicPr>
          <p:cNvPr id="707" name="Image" descr="Image"/>
          <p:cNvPicPr>
            <a:picLocks noChangeAspect="1"/>
          </p:cNvPicPr>
          <p:nvPr/>
        </p:nvPicPr>
        <p:blipFill>
          <a:blip r:embed="rId4">
            <a:extLst/>
          </a:blip>
          <a:srcRect l="50188" t="0" r="0" b="0"/>
          <a:stretch>
            <a:fillRect/>
          </a:stretch>
        </p:blipFill>
        <p:spPr>
          <a:xfrm>
            <a:off x="8146334" y="4002933"/>
            <a:ext cx="2394307" cy="2341521"/>
          </a:xfrm>
          <a:prstGeom prst="rect">
            <a:avLst/>
          </a:prstGeom>
          <a:ln w="12700">
            <a:miter lim="400000"/>
          </a:ln>
        </p:spPr>
      </p:pic>
      <p:sp>
        <p:nvSpPr>
          <p:cNvPr id="708" name="Slide Number"/>
          <p:cNvSpPr txBox="1"/>
          <p:nvPr>
            <p:ph type="sldNum" sz="quarter" idx="4294967295"/>
          </p:nvPr>
        </p:nvSpPr>
        <p:spPr>
          <a:xfrm>
            <a:off x="6360262" y="9271000"/>
            <a:ext cx="271576"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710" name="Random  Walk…"/>
          <p:cNvSpPr txBox="1"/>
          <p:nvPr>
            <p:ph type="title"/>
          </p:nvPr>
        </p:nvSpPr>
        <p:spPr>
          <a:prstGeom prst="rect">
            <a:avLst/>
          </a:prstGeom>
        </p:spPr>
        <p:txBody>
          <a:bodyPr/>
          <a:lstStyle/>
          <a:p>
            <a:pPr/>
            <a:r>
              <a:t>Random  Walk </a:t>
            </a:r>
          </a:p>
          <a:p>
            <a:pPr/>
            <a:r>
              <a:t>Matrix</a:t>
            </a:r>
          </a:p>
        </p:txBody>
      </p:sp>
      <p:pic>
        <p:nvPicPr>
          <p:cNvPr id="711" name="Image" descr="Image"/>
          <p:cNvPicPr>
            <a:picLocks noChangeAspect="1"/>
          </p:cNvPicPr>
          <p:nvPr/>
        </p:nvPicPr>
        <p:blipFill>
          <a:blip r:embed="rId2">
            <a:extLst/>
          </a:blip>
          <a:stretch>
            <a:fillRect/>
          </a:stretch>
        </p:blipFill>
        <p:spPr>
          <a:xfrm>
            <a:off x="1421420" y="2902581"/>
            <a:ext cx="10161960" cy="2613119"/>
          </a:xfrm>
          <a:prstGeom prst="rect">
            <a:avLst/>
          </a:prstGeom>
          <a:ln w="12700">
            <a:miter lim="400000"/>
          </a:ln>
        </p:spPr>
      </p:pic>
      <p:pic>
        <p:nvPicPr>
          <p:cNvPr id="712" name="Image" descr="Image"/>
          <p:cNvPicPr>
            <a:picLocks noChangeAspect="1"/>
          </p:cNvPicPr>
          <p:nvPr/>
        </p:nvPicPr>
        <p:blipFill>
          <a:blip r:embed="rId3">
            <a:extLst/>
          </a:blip>
          <a:stretch>
            <a:fillRect/>
          </a:stretch>
        </p:blipFill>
        <p:spPr>
          <a:xfrm>
            <a:off x="8772529" y="5973350"/>
            <a:ext cx="3122227" cy="3615887"/>
          </a:xfrm>
          <a:prstGeom prst="rect">
            <a:avLst/>
          </a:prstGeom>
          <a:ln w="12700">
            <a:miter lim="400000"/>
          </a:ln>
        </p:spPr>
      </p:pic>
      <p:pic>
        <p:nvPicPr>
          <p:cNvPr id="713" name="Image" descr="Image"/>
          <p:cNvPicPr>
            <a:picLocks noChangeAspect="1"/>
          </p:cNvPicPr>
          <p:nvPr/>
        </p:nvPicPr>
        <p:blipFill>
          <a:blip r:embed="rId4">
            <a:extLst/>
          </a:blip>
          <a:stretch>
            <a:fillRect/>
          </a:stretch>
        </p:blipFill>
        <p:spPr>
          <a:xfrm>
            <a:off x="468944" y="5820950"/>
            <a:ext cx="7292628" cy="3615887"/>
          </a:xfrm>
          <a:prstGeom prst="rect">
            <a:avLst/>
          </a:prstGeom>
          <a:ln w="12700">
            <a:miter lim="400000"/>
          </a:ln>
        </p:spPr>
      </p:pic>
      <p:sp>
        <p:nvSpPr>
          <p:cNvPr id="714" name="Slide Number"/>
          <p:cNvSpPr txBox="1"/>
          <p:nvPr>
            <p:ph type="sldNum" sz="quarter" idx="4294967295"/>
          </p:nvPr>
        </p:nvSpPr>
        <p:spPr>
          <a:xfrm>
            <a:off x="6360262" y="9271000"/>
            <a:ext cx="271576"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716" name="Adjacency matrix"/>
          <p:cNvSpPr txBox="1"/>
          <p:nvPr>
            <p:ph type="title"/>
          </p:nvPr>
        </p:nvSpPr>
        <p:spPr>
          <a:prstGeom prst="rect">
            <a:avLst/>
          </a:prstGeom>
        </p:spPr>
        <p:txBody>
          <a:bodyPr/>
          <a:lstStyle/>
          <a:p>
            <a:pPr/>
            <a:r>
              <a:t>Adjacency matrix</a:t>
            </a:r>
          </a:p>
        </p:txBody>
      </p:sp>
      <p:grpSp>
        <p:nvGrpSpPr>
          <p:cNvPr id="719" name="Screen Shot 2018-09-08 at 12.46.27.png"/>
          <p:cNvGrpSpPr/>
          <p:nvPr/>
        </p:nvGrpSpPr>
        <p:grpSpPr>
          <a:xfrm>
            <a:off x="5790775" y="2408671"/>
            <a:ext cx="2320261" cy="2080013"/>
            <a:chOff x="0" y="0"/>
            <a:chExt cx="2320260" cy="2080011"/>
          </a:xfrm>
        </p:grpSpPr>
        <p:pic>
          <p:nvPicPr>
            <p:cNvPr id="718" name="Screen Shot 2018-09-08 at 12.46.27.png" descr="Screen Shot 2018-09-08 at 12.46.27.png"/>
            <p:cNvPicPr>
              <a:picLocks noChangeAspect="1"/>
            </p:cNvPicPr>
            <p:nvPr/>
          </p:nvPicPr>
          <p:blipFill>
            <a:blip r:embed="rId2">
              <a:extLst/>
            </a:blip>
            <a:srcRect l="46504" t="19607" r="32884" b="5828"/>
            <a:stretch>
              <a:fillRect/>
            </a:stretch>
          </p:blipFill>
          <p:spPr>
            <a:xfrm>
              <a:off x="127000" y="88900"/>
              <a:ext cx="2066261" cy="1749812"/>
            </a:xfrm>
            <a:prstGeom prst="rect">
              <a:avLst/>
            </a:prstGeom>
            <a:ln>
              <a:noFill/>
            </a:ln>
            <a:effectLst/>
          </p:spPr>
        </p:pic>
        <p:pic>
          <p:nvPicPr>
            <p:cNvPr id="717" name="Screen Shot 2018-09-08 at 12.46.27.png" descr="Screen Shot 2018-09-08 at 12.46.27.png"/>
            <p:cNvPicPr>
              <a:picLocks noChangeAspect="0"/>
            </p:cNvPicPr>
            <p:nvPr/>
          </p:nvPicPr>
          <p:blipFill>
            <a:blip r:embed="rId3">
              <a:extLst/>
            </a:blip>
            <a:stretch>
              <a:fillRect/>
            </a:stretch>
          </p:blipFill>
          <p:spPr>
            <a:xfrm>
              <a:off x="0" y="0"/>
              <a:ext cx="2320261" cy="2080013"/>
            </a:xfrm>
            <a:prstGeom prst="rect">
              <a:avLst/>
            </a:prstGeom>
            <a:effectLst/>
          </p:spPr>
        </p:pic>
      </p:grpSp>
      <p:sp>
        <p:nvSpPr>
          <p:cNvPr id="720" name="Equation"/>
          <p:cNvSpPr txBox="1"/>
          <p:nvPr/>
        </p:nvSpPr>
        <p:spPr>
          <a:xfrm>
            <a:off x="9968043" y="2432412"/>
            <a:ext cx="398950" cy="1734953"/>
          </a:xfrm>
          <a:prstGeom prst="rect">
            <a:avLst/>
          </a:prstGeom>
          <a:ln w="12700">
            <a:miter lim="400000"/>
          </a:ln>
        </p:spPr>
        <p:txBody>
          <a:bodyPr wrap="none" lIns="0" tIns="0" rIns="0" bIns="0">
            <a:spAutoFit/>
          </a:bodyPr>
          <a:lstStyle/>
          <a:p>
            <a:pPr algn="l" defTabSz="914400" latinLnBrk="1">
              <a:defRPr sz="1800">
                <a:solidFill>
                  <a:srgbClr val="000000"/>
                </a:solidFill>
              </a:defRPr>
            </a:pPr>
            <a14:m>
              <m:oMathPara>
                <m:oMathParaPr>
                  <m:jc m:val="centerGroup"/>
                </m:oMathParaPr>
                <m:oMath>
                  <m:d>
                    <m:dPr>
                      <m:ctrlPr>
                        <a:rPr xmlns:a="http://schemas.openxmlformats.org/drawingml/2006/main" sz="1900" i="1">
                          <a:solidFill>
                            <a:srgbClr val="525252"/>
                          </a:solidFill>
                          <a:latin typeface="Cambria Math" panose="02040503050406030204" pitchFamily="18" charset="0"/>
                        </a:rPr>
                      </m:ctrlPr>
                    </m:dPr>
                    <m:e>
                      <m:eqArr>
                        <m:eqArrPr>
                          <m:ctrlPr>
                            <a:rPr xmlns:a="http://schemas.openxmlformats.org/drawingml/2006/main" sz="1900" i="1">
                              <a:solidFill>
                                <a:srgbClr val="525252"/>
                              </a:solidFill>
                              <a:latin typeface="Cambria Math" panose="02040503050406030204" pitchFamily="18" charset="0"/>
                            </a:rPr>
                          </m:ctrlPr>
                        </m:eqArrPr>
                        <m:e>
                          <m:sSub>
                            <m:e>
                              <m:argPr>
                                <m:scrLvl m:val="0"/>
                              </m:argPr>
                              <m:r>
                                <a:rPr xmlns:a="http://schemas.openxmlformats.org/drawingml/2006/main" sz="1900" i="1">
                                  <a:solidFill>
                                    <a:srgbClr val="525252"/>
                                  </a:solidFill>
                                  <a:latin typeface="Cambria Math" panose="02040503050406030204" pitchFamily="18" charset="0"/>
                                </a:rPr>
                                <m:t>x</m:t>
                              </m:r>
                            </m:e>
                            <m:sub>
                              <m:argPr>
                                <m:scrLvl m:val="0"/>
                              </m:argPr>
                              <m:r>
                                <a:rPr xmlns:a="http://schemas.openxmlformats.org/drawingml/2006/main" sz="1900" i="1">
                                  <a:solidFill>
                                    <a:srgbClr val="525252"/>
                                  </a:solidFill>
                                  <a:latin typeface="Cambria Math" panose="02040503050406030204" pitchFamily="18" charset="0"/>
                                </a:rPr>
                                <m:t>1</m:t>
                              </m:r>
                            </m:sub>
                          </m:sSub>
                        </m:e>
                        <m:e>
                          <m:sSub>
                            <m:e>
                              <m:argPr>
                                <m:scrLvl m:val="0"/>
                              </m:argPr>
                              <m:r>
                                <a:rPr xmlns:a="http://schemas.openxmlformats.org/drawingml/2006/main" sz="1900" i="1">
                                  <a:solidFill>
                                    <a:srgbClr val="525252"/>
                                  </a:solidFill>
                                  <a:latin typeface="Cambria Math" panose="02040503050406030204" pitchFamily="18" charset="0"/>
                                </a:rPr>
                                <m:t>x</m:t>
                              </m:r>
                            </m:e>
                            <m:sub>
                              <m:argPr>
                                <m:scrLvl m:val="0"/>
                              </m:argPr>
                              <m:r>
                                <a:rPr xmlns:a="http://schemas.openxmlformats.org/drawingml/2006/main" sz="1900" i="1">
                                  <a:solidFill>
                                    <a:srgbClr val="525252"/>
                                  </a:solidFill>
                                  <a:latin typeface="Cambria Math" panose="02040503050406030204" pitchFamily="18" charset="0"/>
                                </a:rPr>
                                <m:t>2</m:t>
                              </m:r>
                            </m:sub>
                          </m:sSub>
                        </m:e>
                        <m:e>
                          <m:sSub>
                            <m:e>
                              <m:argPr>
                                <m:scrLvl m:val="0"/>
                              </m:argPr>
                              <m:r>
                                <a:rPr xmlns:a="http://schemas.openxmlformats.org/drawingml/2006/main" sz="1900" i="1">
                                  <a:solidFill>
                                    <a:srgbClr val="525252"/>
                                  </a:solidFill>
                                  <a:latin typeface="Cambria Math" panose="02040503050406030204" pitchFamily="18" charset="0"/>
                                </a:rPr>
                                <m:t>x</m:t>
                              </m:r>
                            </m:e>
                            <m:sub>
                              <m:argPr>
                                <m:scrLvl m:val="0"/>
                              </m:argPr>
                              <m:r>
                                <a:rPr xmlns:a="http://schemas.openxmlformats.org/drawingml/2006/main" sz="1900" i="1">
                                  <a:solidFill>
                                    <a:srgbClr val="525252"/>
                                  </a:solidFill>
                                  <a:latin typeface="Cambria Math" panose="02040503050406030204" pitchFamily="18" charset="0"/>
                                </a:rPr>
                                <m:t>3</m:t>
                              </m:r>
                            </m:sub>
                          </m:sSub>
                        </m:e>
                        <m:e>
                          <m:sSub>
                            <m:e>
                              <m:argPr>
                                <m:scrLvl m:val="0"/>
                              </m:argPr>
                              <m:r>
                                <a:rPr xmlns:a="http://schemas.openxmlformats.org/drawingml/2006/main" sz="1900" i="1">
                                  <a:solidFill>
                                    <a:srgbClr val="525252"/>
                                  </a:solidFill>
                                  <a:latin typeface="Cambria Math" panose="02040503050406030204" pitchFamily="18" charset="0"/>
                                </a:rPr>
                                <m:t>x</m:t>
                              </m:r>
                            </m:e>
                            <m:sub>
                              <m:argPr>
                                <m:scrLvl m:val="0"/>
                              </m:argPr>
                              <m:r>
                                <a:rPr xmlns:a="http://schemas.openxmlformats.org/drawingml/2006/main" sz="1900" i="1">
                                  <a:solidFill>
                                    <a:srgbClr val="525252"/>
                                  </a:solidFill>
                                  <a:latin typeface="Cambria Math" panose="02040503050406030204" pitchFamily="18" charset="0"/>
                                </a:rPr>
                                <m:t>5</m:t>
                              </m:r>
                            </m:sub>
                          </m:sSub>
                        </m:e>
                        <m:e>
                          <m:sSub>
                            <m:e>
                              <m:argPr>
                                <m:scrLvl m:val="0"/>
                              </m:argPr>
                              <m:r>
                                <a:rPr xmlns:a="http://schemas.openxmlformats.org/drawingml/2006/main" sz="1900" i="1">
                                  <a:solidFill>
                                    <a:srgbClr val="525252"/>
                                  </a:solidFill>
                                  <a:latin typeface="Cambria Math" panose="02040503050406030204" pitchFamily="18" charset="0"/>
                                </a:rPr>
                                <m:t>x</m:t>
                              </m:r>
                            </m:e>
                            <m:sub>
                              <m:argPr>
                                <m:scrLvl m:val="0"/>
                              </m:argPr>
                              <m:r>
                                <a:rPr xmlns:a="http://schemas.openxmlformats.org/drawingml/2006/main" sz="1900" i="1">
                                  <a:solidFill>
                                    <a:srgbClr val="525252"/>
                                  </a:solidFill>
                                  <a:latin typeface="Cambria Math" panose="02040503050406030204" pitchFamily="18" charset="0"/>
                                </a:rPr>
                                <m:t>5</m:t>
                              </m:r>
                            </m:sub>
                          </m:sSub>
                        </m:e>
                        <m:e>
                          <m:sSub>
                            <m:e>
                              <m:argPr>
                                <m:scrLvl m:val="0"/>
                              </m:argPr>
                              <m:r>
                                <a:rPr xmlns:a="http://schemas.openxmlformats.org/drawingml/2006/main" sz="1900" i="1">
                                  <a:solidFill>
                                    <a:srgbClr val="525252"/>
                                  </a:solidFill>
                                  <a:latin typeface="Cambria Math" panose="02040503050406030204" pitchFamily="18" charset="0"/>
                                </a:rPr>
                                <m:t>x</m:t>
                              </m:r>
                            </m:e>
                            <m:sub>
                              <m:argPr>
                                <m:scrLvl m:val="0"/>
                              </m:argPr>
                              <m:r>
                                <a:rPr xmlns:a="http://schemas.openxmlformats.org/drawingml/2006/main" sz="1900" i="1">
                                  <a:solidFill>
                                    <a:srgbClr val="525252"/>
                                  </a:solidFill>
                                  <a:latin typeface="Cambria Math" panose="02040503050406030204" pitchFamily="18" charset="0"/>
                                </a:rPr>
                                <m:t>6</m:t>
                              </m:r>
                            </m:sub>
                          </m:sSub>
                        </m:e>
                      </m:eqArr>
                    </m:e>
                  </m:d>
                </m:oMath>
              </m:oMathPara>
            </a14:m>
            <a:endParaRPr sz="1900">
              <a:solidFill>
                <a:srgbClr val="535353"/>
              </a:solidFill>
            </a:endParaRPr>
          </a:p>
        </p:txBody>
      </p:sp>
      <p:sp>
        <p:nvSpPr>
          <p:cNvPr id="721" name="A="/>
          <p:cNvSpPr txBox="1"/>
          <p:nvPr/>
        </p:nvSpPr>
        <p:spPr>
          <a:xfrm>
            <a:off x="4884799" y="3093077"/>
            <a:ext cx="822202"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A=</a:t>
            </a:r>
          </a:p>
        </p:txBody>
      </p:sp>
      <p:sp>
        <p:nvSpPr>
          <p:cNvPr id="722" name="x="/>
          <p:cNvSpPr txBox="1"/>
          <p:nvPr/>
        </p:nvSpPr>
        <p:spPr>
          <a:xfrm>
            <a:off x="9109243" y="2944288"/>
            <a:ext cx="721929"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x=</a:t>
            </a:r>
          </a:p>
        </p:txBody>
      </p:sp>
      <p:grpSp>
        <p:nvGrpSpPr>
          <p:cNvPr id="725" name="Screen Shot 2018-09-08 at 12.46.27.png"/>
          <p:cNvGrpSpPr/>
          <p:nvPr/>
        </p:nvGrpSpPr>
        <p:grpSpPr>
          <a:xfrm>
            <a:off x="1402702" y="7087719"/>
            <a:ext cx="2148185" cy="1934291"/>
            <a:chOff x="0" y="0"/>
            <a:chExt cx="2148183" cy="1934289"/>
          </a:xfrm>
        </p:grpSpPr>
        <p:pic>
          <p:nvPicPr>
            <p:cNvPr id="724" name="Screen Shot 2018-09-08 at 12.46.27.png" descr="Screen Shot 2018-09-08 at 12.46.27.png"/>
            <p:cNvPicPr>
              <a:picLocks noChangeAspect="1"/>
            </p:cNvPicPr>
            <p:nvPr/>
          </p:nvPicPr>
          <p:blipFill>
            <a:blip r:embed="rId2">
              <a:extLst/>
            </a:blip>
            <a:srcRect l="46504" t="19607" r="32884" b="5828"/>
            <a:stretch>
              <a:fillRect/>
            </a:stretch>
          </p:blipFill>
          <p:spPr>
            <a:xfrm>
              <a:off x="127000" y="88900"/>
              <a:ext cx="1894184" cy="1604090"/>
            </a:xfrm>
            <a:prstGeom prst="rect">
              <a:avLst/>
            </a:prstGeom>
            <a:ln>
              <a:noFill/>
            </a:ln>
            <a:effectLst/>
          </p:spPr>
        </p:pic>
        <p:pic>
          <p:nvPicPr>
            <p:cNvPr id="723" name="Screen Shot 2018-09-08 at 12.46.27.png" descr="Screen Shot 2018-09-08 at 12.46.27.png"/>
            <p:cNvPicPr>
              <a:picLocks noChangeAspect="0"/>
            </p:cNvPicPr>
            <p:nvPr/>
          </p:nvPicPr>
          <p:blipFill>
            <a:blip r:embed="rId4">
              <a:extLst/>
            </a:blip>
            <a:stretch>
              <a:fillRect/>
            </a:stretch>
          </p:blipFill>
          <p:spPr>
            <a:xfrm>
              <a:off x="0" y="0"/>
              <a:ext cx="2148185" cy="1934290"/>
            </a:xfrm>
            <a:prstGeom prst="rect">
              <a:avLst/>
            </a:prstGeom>
            <a:effectLst/>
          </p:spPr>
        </p:pic>
      </p:grpSp>
      <p:sp>
        <p:nvSpPr>
          <p:cNvPr id="726" name="Ax="/>
          <p:cNvSpPr txBox="1"/>
          <p:nvPr/>
        </p:nvSpPr>
        <p:spPr>
          <a:xfrm>
            <a:off x="146949" y="7750399"/>
            <a:ext cx="1077702"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Ax=</a:t>
            </a:r>
          </a:p>
        </p:txBody>
      </p:sp>
      <p:sp>
        <p:nvSpPr>
          <p:cNvPr id="727" name="Equation"/>
          <p:cNvSpPr txBox="1"/>
          <p:nvPr/>
        </p:nvSpPr>
        <p:spPr>
          <a:xfrm>
            <a:off x="4320603" y="5322850"/>
            <a:ext cx="439608" cy="1597099"/>
          </a:xfrm>
          <a:prstGeom prst="rect">
            <a:avLst/>
          </a:prstGeom>
          <a:ln w="12700">
            <a:miter lim="400000"/>
          </a:ln>
        </p:spPr>
        <p:txBody>
          <a:bodyPr wrap="none" lIns="0" tIns="0" rIns="0" bIns="0">
            <a:spAutoFit/>
          </a:bodyPr>
          <a:lstStyle/>
          <a:p>
            <a:pPr algn="l" defTabSz="914400" latinLnBrk="1">
              <a:defRPr sz="1800">
                <a:solidFill>
                  <a:srgbClr val="000000"/>
                </a:solidFill>
              </a:defRPr>
            </a:pPr>
            <a14:m>
              <m:oMathPara>
                <m:oMathParaPr>
                  <m:jc m:val="centerGroup"/>
                </m:oMathParaPr>
                <m:oMath>
                  <m:d>
                    <m:dPr>
                      <m:ctrlPr>
                        <a:rPr xmlns:a="http://schemas.openxmlformats.org/drawingml/2006/main" sz="2100" i="1">
                          <a:solidFill>
                            <a:srgbClr val="525252"/>
                          </a:solidFill>
                          <a:latin typeface="Cambria Math" panose="02040503050406030204" pitchFamily="18" charset="0"/>
                        </a:rPr>
                      </m:ctrlPr>
                    </m:dPr>
                    <m:e>
                      <m:eqArr>
                        <m:eqArrPr>
                          <m:ctrlPr>
                            <a:rPr xmlns:a="http://schemas.openxmlformats.org/drawingml/2006/main" sz="2100" i="1">
                              <a:solidFill>
                                <a:srgbClr val="525252"/>
                              </a:solidFill>
                              <a:latin typeface="Cambria Math" panose="02040503050406030204" pitchFamily="18" charset="0"/>
                            </a:rPr>
                          </m:ctrlPr>
                        </m:eqArrPr>
                        <m:e>
                          <m:sSub>
                            <m:e>
                              <m:argPr>
                                <m:scrLvl m:val="0"/>
                              </m:argPr>
                              <m:r>
                                <a:rPr xmlns:a="http://schemas.openxmlformats.org/drawingml/2006/main" sz="2100" i="1">
                                  <a:solidFill>
                                    <a:srgbClr val="525252"/>
                                  </a:solidFill>
                                  <a:latin typeface="Cambria Math" panose="02040503050406030204" pitchFamily="18" charset="0"/>
                                </a:rPr>
                                <m:t>x</m:t>
                              </m:r>
                            </m:e>
                            <m:sub>
                              <m:argPr>
                                <m:scrLvl m:val="0"/>
                              </m:argPr>
                              <m:r>
                                <a:rPr xmlns:a="http://schemas.openxmlformats.org/drawingml/2006/main" sz="2100" i="1">
                                  <a:solidFill>
                                    <a:srgbClr val="525252"/>
                                  </a:solidFill>
                                  <a:latin typeface="Cambria Math" panose="02040503050406030204" pitchFamily="18" charset="0"/>
                                </a:rPr>
                                <m:t>1</m:t>
                              </m:r>
                            </m:sub>
                          </m:sSub>
                        </m:e>
                        <m:e>
                          <m:sSub>
                            <m:e>
                              <m:argPr>
                                <m:scrLvl m:val="0"/>
                              </m:argPr>
                              <m:r>
                                <a:rPr xmlns:a="http://schemas.openxmlformats.org/drawingml/2006/main" sz="2100" i="1">
                                  <a:solidFill>
                                    <a:srgbClr val="525252"/>
                                  </a:solidFill>
                                  <a:latin typeface="Cambria Math" panose="02040503050406030204" pitchFamily="18" charset="0"/>
                                </a:rPr>
                                <m:t>x</m:t>
                              </m:r>
                            </m:e>
                            <m:sub>
                              <m:argPr>
                                <m:scrLvl m:val="0"/>
                              </m:argPr>
                              <m:r>
                                <a:rPr xmlns:a="http://schemas.openxmlformats.org/drawingml/2006/main" sz="2100" i="1">
                                  <a:solidFill>
                                    <a:srgbClr val="525252"/>
                                  </a:solidFill>
                                  <a:latin typeface="Cambria Math" panose="02040503050406030204" pitchFamily="18" charset="0"/>
                                </a:rPr>
                                <m:t>2</m:t>
                              </m:r>
                            </m:sub>
                          </m:sSub>
                        </m:e>
                        <m:e>
                          <m:sSub>
                            <m:e>
                              <m:argPr>
                                <m:scrLvl m:val="0"/>
                              </m:argPr>
                              <m:r>
                                <a:rPr xmlns:a="http://schemas.openxmlformats.org/drawingml/2006/main" sz="2100" i="1">
                                  <a:solidFill>
                                    <a:srgbClr val="525252"/>
                                  </a:solidFill>
                                  <a:latin typeface="Cambria Math" panose="02040503050406030204" pitchFamily="18" charset="0"/>
                                </a:rPr>
                                <m:t>x</m:t>
                              </m:r>
                            </m:e>
                            <m:sub>
                              <m:argPr>
                                <m:scrLvl m:val="0"/>
                              </m:argPr>
                              <m:r>
                                <a:rPr xmlns:a="http://schemas.openxmlformats.org/drawingml/2006/main" sz="2100" i="1">
                                  <a:solidFill>
                                    <a:srgbClr val="525252"/>
                                  </a:solidFill>
                                  <a:latin typeface="Cambria Math" panose="02040503050406030204" pitchFamily="18" charset="0"/>
                                </a:rPr>
                                <m:t>3</m:t>
                              </m:r>
                            </m:sub>
                          </m:sSub>
                        </m:e>
                        <m:e>
                          <m:sSub>
                            <m:e>
                              <m:argPr>
                                <m:scrLvl m:val="0"/>
                              </m:argPr>
                              <m:r>
                                <a:rPr xmlns:a="http://schemas.openxmlformats.org/drawingml/2006/main" sz="2100" i="1">
                                  <a:solidFill>
                                    <a:srgbClr val="525252"/>
                                  </a:solidFill>
                                  <a:latin typeface="Cambria Math" panose="02040503050406030204" pitchFamily="18" charset="0"/>
                                </a:rPr>
                                <m:t>x</m:t>
                              </m:r>
                            </m:e>
                            <m:sub>
                              <m:argPr>
                                <m:scrLvl m:val="0"/>
                              </m:argPr>
                              <m:r>
                                <a:rPr xmlns:a="http://schemas.openxmlformats.org/drawingml/2006/main" sz="2100" i="1">
                                  <a:solidFill>
                                    <a:srgbClr val="525252"/>
                                  </a:solidFill>
                                  <a:latin typeface="Cambria Math" panose="02040503050406030204" pitchFamily="18" charset="0"/>
                                </a:rPr>
                                <m:t>5</m:t>
                              </m:r>
                            </m:sub>
                          </m:sSub>
                        </m:e>
                        <m:e>
                          <m:sSub>
                            <m:e>
                              <m:argPr>
                                <m:scrLvl m:val="0"/>
                              </m:argPr>
                              <m:r>
                                <a:rPr xmlns:a="http://schemas.openxmlformats.org/drawingml/2006/main" sz="2100" i="1">
                                  <a:solidFill>
                                    <a:srgbClr val="525252"/>
                                  </a:solidFill>
                                  <a:latin typeface="Cambria Math" panose="02040503050406030204" pitchFamily="18" charset="0"/>
                                </a:rPr>
                                <m:t>x</m:t>
                              </m:r>
                            </m:e>
                            <m:sub>
                              <m:argPr>
                                <m:scrLvl m:val="0"/>
                              </m:argPr>
                              <m:r>
                                <a:rPr xmlns:a="http://schemas.openxmlformats.org/drawingml/2006/main" sz="2100" i="1">
                                  <a:solidFill>
                                    <a:srgbClr val="525252"/>
                                  </a:solidFill>
                                  <a:latin typeface="Cambria Math" panose="02040503050406030204" pitchFamily="18" charset="0"/>
                                </a:rPr>
                                <m:t>5</m:t>
                              </m:r>
                            </m:sub>
                          </m:sSub>
                        </m:e>
                      </m:eqArr>
                    </m:e>
                  </m:d>
                </m:oMath>
              </m:oMathPara>
            </a14:m>
            <a:endParaRPr sz="2100">
              <a:solidFill>
                <a:srgbClr val="535353"/>
              </a:solidFill>
            </a:endParaRPr>
          </a:p>
        </p:txBody>
      </p:sp>
      <p:sp>
        <p:nvSpPr>
          <p:cNvPr id="728" name="Equation"/>
          <p:cNvSpPr txBox="1"/>
          <p:nvPr/>
        </p:nvSpPr>
        <p:spPr>
          <a:xfrm>
            <a:off x="3728938" y="7124124"/>
            <a:ext cx="1622937" cy="1861482"/>
          </a:xfrm>
          <a:prstGeom prst="rect">
            <a:avLst/>
          </a:prstGeom>
          <a:ln w="12700">
            <a:miter lim="400000"/>
          </a:ln>
        </p:spPr>
        <p:txBody>
          <a:bodyPr wrap="none" lIns="0" tIns="0" rIns="0" bIns="0">
            <a:spAutoFit/>
          </a:bodyPr>
          <a:lstStyle/>
          <a:p>
            <a:pPr algn="l" defTabSz="914400" latinLnBrk="1">
              <a:defRPr sz="1800">
                <a:solidFill>
                  <a:srgbClr val="000000"/>
                </a:solidFill>
              </a:defRPr>
            </a:pPr>
            <a14:m>
              <m:oMathPara>
                <m:oMathParaPr>
                  <m:jc m:val="centerGroup"/>
                </m:oMathParaPr>
                <m:oMath>
                  <m:d>
                    <m:dPr>
                      <m:ctrlPr>
                        <a:rPr xmlns:a="http://schemas.openxmlformats.org/drawingml/2006/main" sz="1700" i="1">
                          <a:solidFill>
                            <a:srgbClr val="525252"/>
                          </a:solidFill>
                          <a:latin typeface="Cambria Math" panose="02040503050406030204" pitchFamily="18" charset="0"/>
                        </a:rPr>
                      </m:ctrlPr>
                    </m:dPr>
                    <m:e>
                      <m:eqArr>
                        <m:eqArrPr>
                          <m:ctrlPr>
                            <a:rPr xmlns:a="http://schemas.openxmlformats.org/drawingml/2006/main" sz="1700" i="1">
                              <a:solidFill>
                                <a:srgbClr val="525252"/>
                              </a:solidFill>
                              <a:latin typeface="Cambria Math" panose="02040503050406030204" pitchFamily="18" charset="0"/>
                            </a:rPr>
                          </m:ctrlPr>
                        </m:eqArrPr>
                        <m:e>
                          <m:sSubSup>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1</m:t>
                              </m:r>
                            </m:sub>
                            <m:sup>
                              <m:argPr>
                                <m:scrLvl m:val="0"/>
                              </m:argPr>
                              <m:r>
                                <a:rPr xmlns:a="http://schemas.openxmlformats.org/drawingml/2006/main" sz="1700" i="1">
                                  <a:solidFill>
                                    <a:srgbClr val="525252"/>
                                  </a:solidFill>
                                  <a:latin typeface="Cambria Math" panose="02040503050406030204" pitchFamily="18" charset="0"/>
                                </a:rPr>
                                <m:t>′</m:t>
                              </m:r>
                            </m:sup>
                          </m:sSubSup>
                          <m:r>
                            <a:rPr xmlns:a="http://schemas.openxmlformats.org/drawingml/2006/main" sz="1700" i="1">
                              <a:solidFill>
                                <a:srgbClr val="525252"/>
                              </a:solidFill>
                              <a:latin typeface="Cambria Math" panose="02040503050406030204" pitchFamily="18" charset="0"/>
                            </a:rPr>
                            <m:t>=</m:t>
                          </m:r>
                          <m:sSub>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2</m:t>
                              </m:r>
                            </m:sub>
                          </m:sSub>
                          <m:r>
                            <a:rPr xmlns:a="http://schemas.openxmlformats.org/drawingml/2006/main" sz="1700" i="1">
                              <a:solidFill>
                                <a:srgbClr val="525252"/>
                              </a:solidFill>
                              <a:latin typeface="Cambria Math" panose="02040503050406030204" pitchFamily="18" charset="0"/>
                            </a:rPr>
                            <m:t>+</m:t>
                          </m:r>
                          <m:sSub>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4</m:t>
                              </m:r>
                            </m:sub>
                          </m:sSub>
                        </m:e>
                        <m:e>
                          <m:sSubSup>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2</m:t>
                              </m:r>
                            </m:sub>
                            <m:sup>
                              <m:argPr>
                                <m:scrLvl m:val="0"/>
                              </m:argPr>
                              <m:r>
                                <a:rPr xmlns:a="http://schemas.openxmlformats.org/drawingml/2006/main" sz="1700" i="1">
                                  <a:solidFill>
                                    <a:srgbClr val="525252"/>
                                  </a:solidFill>
                                  <a:latin typeface="Cambria Math" panose="02040503050406030204" pitchFamily="18" charset="0"/>
                                </a:rPr>
                                <m:t>′</m:t>
                              </m:r>
                            </m:sup>
                          </m:sSubSup>
                          <m:r>
                            <a:rPr xmlns:a="http://schemas.openxmlformats.org/drawingml/2006/main" sz="1700" i="1">
                              <a:solidFill>
                                <a:srgbClr val="525252"/>
                              </a:solidFill>
                              <a:latin typeface="Cambria Math" panose="02040503050406030204" pitchFamily="18" charset="0"/>
                            </a:rPr>
                            <m:t>=</m:t>
                          </m:r>
                          <m:sSub>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1</m:t>
                              </m:r>
                            </m:sub>
                          </m:sSub>
                          <m:r>
                            <a:rPr xmlns:a="http://schemas.openxmlformats.org/drawingml/2006/main" sz="1700" i="1">
                              <a:solidFill>
                                <a:srgbClr val="525252"/>
                              </a:solidFill>
                              <a:latin typeface="Cambria Math" panose="02040503050406030204" pitchFamily="18" charset="0"/>
                            </a:rPr>
                            <m:t>+</m:t>
                          </m:r>
                          <m:sSub>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3</m:t>
                              </m:r>
                            </m:sub>
                          </m:sSub>
                          <m:r>
                            <a:rPr xmlns:a="http://schemas.openxmlformats.org/drawingml/2006/main" sz="1700" i="1">
                              <a:solidFill>
                                <a:srgbClr val="525252"/>
                              </a:solidFill>
                              <a:latin typeface="Cambria Math" panose="02040503050406030204" pitchFamily="18" charset="0"/>
                            </a:rPr>
                            <m:t>+</m:t>
                          </m:r>
                          <m:sSub>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5</m:t>
                              </m:r>
                            </m:sub>
                          </m:sSub>
                        </m:e>
                        <m:e>
                          <m:sSubSup>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3</m:t>
                              </m:r>
                            </m:sub>
                            <m:sup>
                              <m:argPr>
                                <m:scrLvl m:val="0"/>
                              </m:argPr>
                              <m:r>
                                <a:rPr xmlns:a="http://schemas.openxmlformats.org/drawingml/2006/main" sz="1700" i="1">
                                  <a:solidFill>
                                    <a:srgbClr val="525252"/>
                                  </a:solidFill>
                                  <a:latin typeface="Cambria Math" panose="02040503050406030204" pitchFamily="18" charset="0"/>
                                </a:rPr>
                                <m:t>′</m:t>
                              </m:r>
                            </m:sup>
                          </m:sSubSup>
                          <m:r>
                            <a:rPr xmlns:a="http://schemas.openxmlformats.org/drawingml/2006/main" sz="1700" i="1">
                              <a:solidFill>
                                <a:srgbClr val="525252"/>
                              </a:solidFill>
                              <a:latin typeface="Cambria Math" panose="02040503050406030204" pitchFamily="18" charset="0"/>
                            </a:rPr>
                            <m:t>=</m:t>
                          </m:r>
                          <m:sSub>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2</m:t>
                              </m:r>
                            </m:sub>
                          </m:sSub>
                          <m:r>
                            <a:rPr xmlns:a="http://schemas.openxmlformats.org/drawingml/2006/main" sz="1700" i="1">
                              <a:solidFill>
                                <a:srgbClr val="525252"/>
                              </a:solidFill>
                              <a:latin typeface="Cambria Math" panose="02040503050406030204" pitchFamily="18" charset="0"/>
                            </a:rPr>
                            <m:t>+</m:t>
                          </m:r>
                          <m:sSub>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4</m:t>
                              </m:r>
                            </m:sub>
                          </m:sSub>
                        </m:e>
                        <m:e>
                          <m:sSubSup>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4</m:t>
                              </m:r>
                            </m:sub>
                            <m:sup>
                              <m:argPr>
                                <m:scrLvl m:val="0"/>
                              </m:argPr>
                              <m:r>
                                <a:rPr xmlns:a="http://schemas.openxmlformats.org/drawingml/2006/main" sz="1700" i="1">
                                  <a:solidFill>
                                    <a:srgbClr val="525252"/>
                                  </a:solidFill>
                                  <a:latin typeface="Cambria Math" panose="02040503050406030204" pitchFamily="18" charset="0"/>
                                </a:rPr>
                                <m:t>′</m:t>
                              </m:r>
                            </m:sup>
                          </m:sSubSup>
                          <m:r>
                            <a:rPr xmlns:a="http://schemas.openxmlformats.org/drawingml/2006/main" sz="1700" i="1">
                              <a:solidFill>
                                <a:srgbClr val="525252"/>
                              </a:solidFill>
                              <a:latin typeface="Cambria Math" panose="02040503050406030204" pitchFamily="18" charset="0"/>
                            </a:rPr>
                            <m:t>=</m:t>
                          </m:r>
                          <m:sSub>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3</m:t>
                              </m:r>
                            </m:sub>
                          </m:sSub>
                          <m:r>
                            <a:rPr xmlns:a="http://schemas.openxmlformats.org/drawingml/2006/main" sz="1700" i="1">
                              <a:solidFill>
                                <a:srgbClr val="525252"/>
                              </a:solidFill>
                              <a:latin typeface="Cambria Math" panose="02040503050406030204" pitchFamily="18" charset="0"/>
                            </a:rPr>
                            <m:t>+</m:t>
                          </m:r>
                          <m:sSub>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5</m:t>
                              </m:r>
                            </m:sub>
                          </m:sSub>
                          <m:r>
                            <a:rPr xmlns:a="http://schemas.openxmlformats.org/drawingml/2006/main" sz="1700" i="1">
                              <a:solidFill>
                                <a:srgbClr val="525252"/>
                              </a:solidFill>
                              <a:latin typeface="Cambria Math" panose="02040503050406030204" pitchFamily="18" charset="0"/>
                            </a:rPr>
                            <m:t>+</m:t>
                          </m:r>
                          <m:sSub>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6</m:t>
                              </m:r>
                            </m:sub>
                          </m:sSub>
                        </m:e>
                        <m:e>
                          <m:sSubSup>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5</m:t>
                              </m:r>
                            </m:sub>
                            <m:sup>
                              <m:argPr>
                                <m:scrLvl m:val="0"/>
                              </m:argPr>
                              <m:r>
                                <a:rPr xmlns:a="http://schemas.openxmlformats.org/drawingml/2006/main" sz="1700" i="1">
                                  <a:solidFill>
                                    <a:srgbClr val="525252"/>
                                  </a:solidFill>
                                  <a:latin typeface="Cambria Math" panose="02040503050406030204" pitchFamily="18" charset="0"/>
                                </a:rPr>
                                <m:t>′</m:t>
                              </m:r>
                            </m:sup>
                          </m:sSubSup>
                          <m:r>
                            <a:rPr xmlns:a="http://schemas.openxmlformats.org/drawingml/2006/main" sz="1700" i="1">
                              <a:solidFill>
                                <a:srgbClr val="525252"/>
                              </a:solidFill>
                              <a:latin typeface="Cambria Math" panose="02040503050406030204" pitchFamily="18" charset="0"/>
                            </a:rPr>
                            <m:t>=</m:t>
                          </m:r>
                          <m:sSub>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1</m:t>
                              </m:r>
                            </m:sub>
                          </m:sSub>
                          <m:r>
                            <a:rPr xmlns:a="http://schemas.openxmlformats.org/drawingml/2006/main" sz="1700" i="1">
                              <a:solidFill>
                                <a:srgbClr val="525252"/>
                              </a:solidFill>
                              <a:latin typeface="Cambria Math" panose="02040503050406030204" pitchFamily="18" charset="0"/>
                            </a:rPr>
                            <m:t>+</m:t>
                          </m:r>
                          <m:sSub>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2</m:t>
                              </m:r>
                            </m:sub>
                          </m:sSub>
                          <m:r>
                            <a:rPr xmlns:a="http://schemas.openxmlformats.org/drawingml/2006/main" sz="1700" i="1">
                              <a:solidFill>
                                <a:srgbClr val="525252"/>
                              </a:solidFill>
                              <a:latin typeface="Cambria Math" panose="02040503050406030204" pitchFamily="18" charset="0"/>
                            </a:rPr>
                            <m:t>+</m:t>
                          </m:r>
                          <m:sSub>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4</m:t>
                              </m:r>
                            </m:sub>
                          </m:sSub>
                        </m:e>
                        <m:e>
                          <m:sSubSup>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6</m:t>
                              </m:r>
                            </m:sub>
                            <m:sup>
                              <m:argPr>
                                <m:scrLvl m:val="0"/>
                              </m:argPr>
                              <m:r>
                                <a:rPr xmlns:a="http://schemas.openxmlformats.org/drawingml/2006/main" sz="1700" i="1">
                                  <a:solidFill>
                                    <a:srgbClr val="525252"/>
                                  </a:solidFill>
                                  <a:latin typeface="Cambria Math" panose="02040503050406030204" pitchFamily="18" charset="0"/>
                                </a:rPr>
                                <m:t>′</m:t>
                              </m:r>
                            </m:sup>
                          </m:sSubSup>
                          <m:r>
                            <a:rPr xmlns:a="http://schemas.openxmlformats.org/drawingml/2006/main" sz="1700" i="1">
                              <a:solidFill>
                                <a:srgbClr val="525252"/>
                              </a:solidFill>
                              <a:latin typeface="Cambria Math" panose="02040503050406030204" pitchFamily="18" charset="0"/>
                            </a:rPr>
                            <m:t>=</m:t>
                          </m:r>
                          <m:sSub>
                            <m:e>
                              <m:argPr>
                                <m:scrLvl m:val="0"/>
                              </m:argPr>
                              <m:r>
                                <a:rPr xmlns:a="http://schemas.openxmlformats.org/drawingml/2006/main" sz="1700" i="1">
                                  <a:solidFill>
                                    <a:srgbClr val="525252"/>
                                  </a:solidFill>
                                  <a:latin typeface="Cambria Math" panose="02040503050406030204" pitchFamily="18" charset="0"/>
                                </a:rPr>
                                <m:t>x</m:t>
                              </m:r>
                            </m:e>
                            <m:sub>
                              <m:argPr>
                                <m:scrLvl m:val="0"/>
                              </m:argPr>
                              <m:r>
                                <a:rPr xmlns:a="http://schemas.openxmlformats.org/drawingml/2006/main" sz="1700" i="1">
                                  <a:solidFill>
                                    <a:srgbClr val="525252"/>
                                  </a:solidFill>
                                  <a:latin typeface="Cambria Math" panose="02040503050406030204" pitchFamily="18" charset="0"/>
                                </a:rPr>
                                <m:t>4</m:t>
                              </m:r>
                            </m:sub>
                          </m:sSub>
                        </m:e>
                      </m:eqArr>
                    </m:e>
                  </m:d>
                </m:oMath>
              </m:oMathPara>
            </a14:m>
            <a:endParaRPr sz="1700">
              <a:solidFill>
                <a:srgbClr val="535353"/>
              </a:solidFill>
            </a:endParaRPr>
          </a:p>
        </p:txBody>
      </p:sp>
      <p:sp>
        <p:nvSpPr>
          <p:cNvPr id="729" name="A, x ="/>
          <p:cNvSpPr txBox="1"/>
          <p:nvPr/>
        </p:nvSpPr>
        <p:spPr>
          <a:xfrm>
            <a:off x="7664163" y="5956299"/>
            <a:ext cx="1425663"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A, x =</a:t>
            </a:r>
          </a:p>
        </p:txBody>
      </p:sp>
      <p:sp>
        <p:nvSpPr>
          <p:cNvPr id="730" name="A, Ax="/>
          <p:cNvSpPr txBox="1"/>
          <p:nvPr/>
        </p:nvSpPr>
        <p:spPr>
          <a:xfrm>
            <a:off x="7576391" y="7750399"/>
            <a:ext cx="1601206"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A, Ax=</a:t>
            </a:r>
          </a:p>
        </p:txBody>
      </p:sp>
      <p:grpSp>
        <p:nvGrpSpPr>
          <p:cNvPr id="733" name="Screen Shot 2018-09-08 at 12.46.27.png"/>
          <p:cNvGrpSpPr/>
          <p:nvPr/>
        </p:nvGrpSpPr>
        <p:grpSpPr>
          <a:xfrm>
            <a:off x="1833765" y="2289682"/>
            <a:ext cx="2396991" cy="2438401"/>
            <a:chOff x="0" y="0"/>
            <a:chExt cx="2396989" cy="2438400"/>
          </a:xfrm>
        </p:grpSpPr>
        <p:pic>
          <p:nvPicPr>
            <p:cNvPr id="732" name="Screen Shot 2018-09-08 at 12.46.27.png" descr="Screen Shot 2018-09-08 at 12.46.27.png"/>
            <p:cNvPicPr>
              <a:picLocks noChangeAspect="1"/>
            </p:cNvPicPr>
            <p:nvPr/>
          </p:nvPicPr>
          <p:blipFill>
            <a:blip r:embed="rId2">
              <a:extLst/>
            </a:blip>
            <a:srcRect l="0" t="0" r="76204" b="0"/>
            <a:stretch>
              <a:fillRect/>
            </a:stretch>
          </p:blipFill>
          <p:spPr>
            <a:xfrm>
              <a:off x="127000" y="88900"/>
              <a:ext cx="2142990" cy="2108201"/>
            </a:xfrm>
            <a:prstGeom prst="rect">
              <a:avLst/>
            </a:prstGeom>
            <a:ln>
              <a:noFill/>
            </a:ln>
            <a:effectLst/>
          </p:spPr>
        </p:pic>
        <p:pic>
          <p:nvPicPr>
            <p:cNvPr id="731" name="Screen Shot 2018-09-08 at 12.46.27.png" descr="Screen Shot 2018-09-08 at 12.46.27.png"/>
            <p:cNvPicPr>
              <a:picLocks noChangeAspect="0"/>
            </p:cNvPicPr>
            <p:nvPr/>
          </p:nvPicPr>
          <p:blipFill>
            <a:blip r:embed="rId5">
              <a:extLst/>
            </a:blip>
            <a:stretch>
              <a:fillRect/>
            </a:stretch>
          </p:blipFill>
          <p:spPr>
            <a:xfrm>
              <a:off x="0" y="-1"/>
              <a:ext cx="2396990" cy="2438402"/>
            </a:xfrm>
            <a:prstGeom prst="rect">
              <a:avLst/>
            </a:prstGeom>
            <a:effectLst/>
          </p:spPr>
        </p:pic>
      </p:grpSp>
      <p:sp>
        <p:nvSpPr>
          <p:cNvPr id="734" name="Line"/>
          <p:cNvSpPr/>
          <p:nvPr/>
        </p:nvSpPr>
        <p:spPr>
          <a:xfrm flipH="1">
            <a:off x="9890016" y="6006871"/>
            <a:ext cx="815947" cy="178258"/>
          </a:xfrm>
          <a:prstGeom prst="line">
            <a:avLst/>
          </a:prstGeom>
          <a:ln w="25400">
            <a:solidFill>
              <a:srgbClr val="535353"/>
            </a:solidFill>
            <a:miter lim="400000"/>
          </a:ln>
        </p:spPr>
        <p:txBody>
          <a:bodyPr lIns="0" tIns="0" rIns="0" bIns="0"/>
          <a:lstStyle/>
          <a:p>
            <a:pPr>
              <a:defRPr sz="3600">
                <a:solidFill>
                  <a:srgbClr val="FFFFFF"/>
                </a:solidFill>
              </a:defRPr>
            </a:pPr>
          </a:p>
        </p:txBody>
      </p:sp>
      <p:sp>
        <p:nvSpPr>
          <p:cNvPr id="735" name="Line"/>
          <p:cNvSpPr/>
          <p:nvPr/>
        </p:nvSpPr>
        <p:spPr>
          <a:xfrm flipH="1" flipV="1">
            <a:off x="9189864" y="5604053"/>
            <a:ext cx="776529" cy="538550"/>
          </a:xfrm>
          <a:prstGeom prst="line">
            <a:avLst/>
          </a:prstGeom>
          <a:ln w="25400">
            <a:solidFill>
              <a:srgbClr val="535353"/>
            </a:solidFill>
            <a:miter lim="400000"/>
          </a:ln>
        </p:spPr>
        <p:txBody>
          <a:bodyPr lIns="0" tIns="0" rIns="0" bIns="0"/>
          <a:lstStyle/>
          <a:p>
            <a:pPr>
              <a:defRPr sz="3600">
                <a:solidFill>
                  <a:srgbClr val="FFFFFF"/>
                </a:solidFill>
              </a:defRPr>
            </a:pPr>
          </a:p>
        </p:txBody>
      </p:sp>
      <p:sp>
        <p:nvSpPr>
          <p:cNvPr id="736" name="Line"/>
          <p:cNvSpPr/>
          <p:nvPr/>
        </p:nvSpPr>
        <p:spPr>
          <a:xfrm flipH="1">
            <a:off x="10067817" y="6820127"/>
            <a:ext cx="822202" cy="1"/>
          </a:xfrm>
          <a:prstGeom prst="line">
            <a:avLst/>
          </a:prstGeom>
          <a:ln w="25400">
            <a:solidFill>
              <a:srgbClr val="535353"/>
            </a:solidFill>
            <a:miter lim="400000"/>
          </a:ln>
        </p:spPr>
        <p:txBody>
          <a:bodyPr lIns="0" tIns="0" rIns="0" bIns="0"/>
          <a:lstStyle/>
          <a:p>
            <a:pPr>
              <a:defRPr sz="3600">
                <a:solidFill>
                  <a:srgbClr val="FFFFFF"/>
                </a:solidFill>
              </a:defRPr>
            </a:pPr>
          </a:p>
        </p:txBody>
      </p:sp>
      <p:sp>
        <p:nvSpPr>
          <p:cNvPr id="737" name="Line"/>
          <p:cNvSpPr/>
          <p:nvPr/>
        </p:nvSpPr>
        <p:spPr>
          <a:xfrm flipH="1">
            <a:off x="10867127" y="6407149"/>
            <a:ext cx="708691" cy="391302"/>
          </a:xfrm>
          <a:prstGeom prst="line">
            <a:avLst/>
          </a:prstGeom>
          <a:ln w="25400">
            <a:solidFill>
              <a:srgbClr val="535353"/>
            </a:solidFill>
            <a:miter lim="400000"/>
          </a:ln>
        </p:spPr>
        <p:txBody>
          <a:bodyPr lIns="0" tIns="0" rIns="0" bIns="0"/>
          <a:lstStyle/>
          <a:p>
            <a:pPr>
              <a:defRPr sz="3600">
                <a:solidFill>
                  <a:srgbClr val="FFFFFF"/>
                </a:solidFill>
              </a:defRPr>
            </a:pPr>
          </a:p>
        </p:txBody>
      </p:sp>
      <p:sp>
        <p:nvSpPr>
          <p:cNvPr id="738" name="Line"/>
          <p:cNvSpPr/>
          <p:nvPr/>
        </p:nvSpPr>
        <p:spPr>
          <a:xfrm flipH="1" flipV="1">
            <a:off x="10648732" y="5966042"/>
            <a:ext cx="812786" cy="336117"/>
          </a:xfrm>
          <a:prstGeom prst="line">
            <a:avLst/>
          </a:prstGeom>
          <a:ln w="25400">
            <a:solidFill>
              <a:srgbClr val="535353"/>
            </a:solidFill>
            <a:miter lim="400000"/>
          </a:ln>
        </p:spPr>
        <p:txBody>
          <a:bodyPr lIns="0" tIns="0" rIns="0" bIns="0"/>
          <a:lstStyle/>
          <a:p>
            <a:pPr>
              <a:defRPr sz="3600">
                <a:solidFill>
                  <a:srgbClr val="FFFFFF"/>
                </a:solidFill>
              </a:defRPr>
            </a:pPr>
          </a:p>
        </p:txBody>
      </p:sp>
      <p:sp>
        <p:nvSpPr>
          <p:cNvPr id="739" name="Line"/>
          <p:cNvSpPr/>
          <p:nvPr/>
        </p:nvSpPr>
        <p:spPr>
          <a:xfrm flipH="1" flipV="1">
            <a:off x="9991967" y="6194641"/>
            <a:ext cx="120127" cy="604008"/>
          </a:xfrm>
          <a:prstGeom prst="line">
            <a:avLst/>
          </a:prstGeom>
          <a:ln w="25400">
            <a:solidFill>
              <a:srgbClr val="535353"/>
            </a:solidFill>
            <a:miter lim="400000"/>
          </a:ln>
        </p:spPr>
        <p:txBody>
          <a:bodyPr lIns="0" tIns="0" rIns="0" bIns="0"/>
          <a:lstStyle/>
          <a:p>
            <a:pPr>
              <a:defRPr sz="3600">
                <a:solidFill>
                  <a:srgbClr val="FFFFFF"/>
                </a:solidFill>
              </a:defRPr>
            </a:pPr>
          </a:p>
        </p:txBody>
      </p:sp>
      <p:sp>
        <p:nvSpPr>
          <p:cNvPr id="740" name="Line"/>
          <p:cNvSpPr/>
          <p:nvPr/>
        </p:nvSpPr>
        <p:spPr>
          <a:xfrm flipH="1" flipV="1">
            <a:off x="10681588" y="6009895"/>
            <a:ext cx="130545" cy="755069"/>
          </a:xfrm>
          <a:prstGeom prst="line">
            <a:avLst/>
          </a:prstGeom>
          <a:ln w="25400">
            <a:solidFill>
              <a:srgbClr val="535353"/>
            </a:solidFill>
            <a:miter lim="400000"/>
          </a:ln>
        </p:spPr>
        <p:txBody>
          <a:bodyPr lIns="0" tIns="0" rIns="0" bIns="0"/>
          <a:lstStyle/>
          <a:p>
            <a:pPr>
              <a:defRPr sz="3600">
                <a:solidFill>
                  <a:srgbClr val="FFFFFF"/>
                </a:solidFill>
              </a:defRPr>
            </a:pPr>
          </a:p>
        </p:txBody>
      </p:sp>
      <p:sp>
        <p:nvSpPr>
          <p:cNvPr id="741" name="x6"/>
          <p:cNvSpPr/>
          <p:nvPr/>
        </p:nvSpPr>
        <p:spPr>
          <a:xfrm>
            <a:off x="8991497" y="5435600"/>
            <a:ext cx="439608" cy="412979"/>
          </a:xfrm>
          <a:prstGeom prst="ellipse">
            <a:avLst/>
          </a:prstGeom>
          <a:solidFill>
            <a:srgbClr val="80878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1400">
                <a:solidFill>
                  <a:srgbClr val="FFFFFF"/>
                </a:solidFill>
              </a:defRPr>
            </a:lvl1pPr>
          </a:lstStyle>
          <a:p>
            <a:pPr/>
            <a:r>
              <a:t>x6</a:t>
            </a:r>
          </a:p>
        </p:txBody>
      </p:sp>
      <p:sp>
        <p:nvSpPr>
          <p:cNvPr id="742" name="x4"/>
          <p:cNvSpPr/>
          <p:nvPr/>
        </p:nvSpPr>
        <p:spPr>
          <a:xfrm>
            <a:off x="9766197" y="5927610"/>
            <a:ext cx="439608" cy="412980"/>
          </a:xfrm>
          <a:prstGeom prst="ellipse">
            <a:avLst/>
          </a:prstGeom>
          <a:solidFill>
            <a:srgbClr val="80878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1400">
                <a:solidFill>
                  <a:srgbClr val="FFFFFF"/>
                </a:solidFill>
              </a:defRPr>
            </a:lvl1pPr>
          </a:lstStyle>
          <a:p>
            <a:pPr/>
            <a:r>
              <a:t>x4</a:t>
            </a:r>
          </a:p>
        </p:txBody>
      </p:sp>
      <p:sp>
        <p:nvSpPr>
          <p:cNvPr id="743" name="x5"/>
          <p:cNvSpPr/>
          <p:nvPr/>
        </p:nvSpPr>
        <p:spPr>
          <a:xfrm>
            <a:off x="10439297" y="5775210"/>
            <a:ext cx="439608" cy="412980"/>
          </a:xfrm>
          <a:prstGeom prst="ellipse">
            <a:avLst/>
          </a:prstGeom>
          <a:solidFill>
            <a:srgbClr val="80878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1400">
                <a:solidFill>
                  <a:srgbClr val="FFFFFF"/>
                </a:solidFill>
              </a:defRPr>
            </a:lvl1pPr>
          </a:lstStyle>
          <a:p>
            <a:pPr/>
            <a:r>
              <a:t>x5</a:t>
            </a:r>
          </a:p>
        </p:txBody>
      </p:sp>
      <p:sp>
        <p:nvSpPr>
          <p:cNvPr id="744" name="x3"/>
          <p:cNvSpPr/>
          <p:nvPr/>
        </p:nvSpPr>
        <p:spPr>
          <a:xfrm>
            <a:off x="9893197" y="6626110"/>
            <a:ext cx="439608" cy="412979"/>
          </a:xfrm>
          <a:prstGeom prst="ellipse">
            <a:avLst/>
          </a:prstGeom>
          <a:solidFill>
            <a:srgbClr val="80878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1400">
                <a:solidFill>
                  <a:srgbClr val="FFFFFF"/>
                </a:solidFill>
              </a:defRPr>
            </a:lvl1pPr>
          </a:lstStyle>
          <a:p>
            <a:pPr/>
            <a:r>
              <a:t>x3</a:t>
            </a:r>
          </a:p>
        </p:txBody>
      </p:sp>
      <p:sp>
        <p:nvSpPr>
          <p:cNvPr id="745" name="x2"/>
          <p:cNvSpPr/>
          <p:nvPr/>
        </p:nvSpPr>
        <p:spPr>
          <a:xfrm>
            <a:off x="10642497" y="6626110"/>
            <a:ext cx="439608" cy="412979"/>
          </a:xfrm>
          <a:prstGeom prst="ellipse">
            <a:avLst/>
          </a:prstGeom>
          <a:solidFill>
            <a:srgbClr val="80878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1400">
                <a:solidFill>
                  <a:srgbClr val="FFFFFF"/>
                </a:solidFill>
              </a:defRPr>
            </a:lvl1pPr>
          </a:lstStyle>
          <a:p>
            <a:pPr/>
            <a:r>
              <a:t>x2</a:t>
            </a:r>
          </a:p>
        </p:txBody>
      </p:sp>
      <p:sp>
        <p:nvSpPr>
          <p:cNvPr id="746" name="x1"/>
          <p:cNvSpPr/>
          <p:nvPr/>
        </p:nvSpPr>
        <p:spPr>
          <a:xfrm>
            <a:off x="11277497" y="6105410"/>
            <a:ext cx="439608" cy="412979"/>
          </a:xfrm>
          <a:prstGeom prst="ellipse">
            <a:avLst/>
          </a:prstGeom>
          <a:solidFill>
            <a:srgbClr val="80878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1400">
                <a:solidFill>
                  <a:srgbClr val="FFFFFF"/>
                </a:solidFill>
              </a:defRPr>
            </a:lvl1pPr>
          </a:lstStyle>
          <a:p>
            <a:pPr/>
            <a:r>
              <a:t>x1</a:t>
            </a:r>
          </a:p>
        </p:txBody>
      </p:sp>
      <p:sp>
        <p:nvSpPr>
          <p:cNvPr id="747" name="Line"/>
          <p:cNvSpPr/>
          <p:nvPr/>
        </p:nvSpPr>
        <p:spPr>
          <a:xfrm flipH="1">
            <a:off x="10014633" y="7877171"/>
            <a:ext cx="815946" cy="178257"/>
          </a:xfrm>
          <a:prstGeom prst="line">
            <a:avLst/>
          </a:prstGeom>
          <a:ln w="25400">
            <a:solidFill>
              <a:srgbClr val="535353"/>
            </a:solidFill>
            <a:miter lim="400000"/>
          </a:ln>
        </p:spPr>
        <p:txBody>
          <a:bodyPr lIns="0" tIns="0" rIns="0" bIns="0"/>
          <a:lstStyle/>
          <a:p>
            <a:pPr>
              <a:defRPr sz="3600">
                <a:solidFill>
                  <a:srgbClr val="FFFFFF"/>
                </a:solidFill>
              </a:defRPr>
            </a:pPr>
          </a:p>
        </p:txBody>
      </p:sp>
      <p:sp>
        <p:nvSpPr>
          <p:cNvPr id="748" name="Line"/>
          <p:cNvSpPr/>
          <p:nvPr/>
        </p:nvSpPr>
        <p:spPr>
          <a:xfrm flipH="1" flipV="1">
            <a:off x="9314480" y="7474353"/>
            <a:ext cx="776529" cy="538550"/>
          </a:xfrm>
          <a:prstGeom prst="line">
            <a:avLst/>
          </a:prstGeom>
          <a:ln w="25400">
            <a:solidFill>
              <a:srgbClr val="535353"/>
            </a:solidFill>
            <a:miter lim="400000"/>
          </a:ln>
        </p:spPr>
        <p:txBody>
          <a:bodyPr lIns="0" tIns="0" rIns="0" bIns="0"/>
          <a:lstStyle/>
          <a:p>
            <a:pPr>
              <a:defRPr sz="3600">
                <a:solidFill>
                  <a:srgbClr val="FFFFFF"/>
                </a:solidFill>
              </a:defRPr>
            </a:pPr>
          </a:p>
        </p:txBody>
      </p:sp>
      <p:sp>
        <p:nvSpPr>
          <p:cNvPr id="749" name="Line"/>
          <p:cNvSpPr/>
          <p:nvPr/>
        </p:nvSpPr>
        <p:spPr>
          <a:xfrm flipH="1">
            <a:off x="10192432" y="8690427"/>
            <a:ext cx="822202" cy="1"/>
          </a:xfrm>
          <a:prstGeom prst="line">
            <a:avLst/>
          </a:prstGeom>
          <a:ln w="25400">
            <a:solidFill>
              <a:srgbClr val="535353"/>
            </a:solidFill>
            <a:miter lim="400000"/>
          </a:ln>
        </p:spPr>
        <p:txBody>
          <a:bodyPr lIns="0" tIns="0" rIns="0" bIns="0"/>
          <a:lstStyle/>
          <a:p>
            <a:pPr>
              <a:defRPr sz="3600">
                <a:solidFill>
                  <a:srgbClr val="FFFFFF"/>
                </a:solidFill>
              </a:defRPr>
            </a:pPr>
          </a:p>
        </p:txBody>
      </p:sp>
      <p:sp>
        <p:nvSpPr>
          <p:cNvPr id="750" name="Line"/>
          <p:cNvSpPr/>
          <p:nvPr/>
        </p:nvSpPr>
        <p:spPr>
          <a:xfrm flipH="1">
            <a:off x="10991744" y="8277449"/>
            <a:ext cx="708691" cy="391302"/>
          </a:xfrm>
          <a:prstGeom prst="line">
            <a:avLst/>
          </a:prstGeom>
          <a:ln w="25400">
            <a:solidFill>
              <a:srgbClr val="535353"/>
            </a:solidFill>
            <a:miter lim="400000"/>
          </a:ln>
        </p:spPr>
        <p:txBody>
          <a:bodyPr lIns="0" tIns="0" rIns="0" bIns="0"/>
          <a:lstStyle/>
          <a:p>
            <a:pPr>
              <a:defRPr sz="3600">
                <a:solidFill>
                  <a:srgbClr val="FFFFFF"/>
                </a:solidFill>
              </a:defRPr>
            </a:pPr>
          </a:p>
        </p:txBody>
      </p:sp>
      <p:sp>
        <p:nvSpPr>
          <p:cNvPr id="751" name="Line"/>
          <p:cNvSpPr/>
          <p:nvPr/>
        </p:nvSpPr>
        <p:spPr>
          <a:xfrm flipH="1" flipV="1">
            <a:off x="10773349" y="7836341"/>
            <a:ext cx="812786" cy="336117"/>
          </a:xfrm>
          <a:prstGeom prst="line">
            <a:avLst/>
          </a:prstGeom>
          <a:ln w="25400">
            <a:solidFill>
              <a:srgbClr val="535353"/>
            </a:solidFill>
            <a:miter lim="400000"/>
          </a:ln>
        </p:spPr>
        <p:txBody>
          <a:bodyPr lIns="0" tIns="0" rIns="0" bIns="0"/>
          <a:lstStyle/>
          <a:p>
            <a:pPr>
              <a:defRPr sz="3600">
                <a:solidFill>
                  <a:srgbClr val="FFFFFF"/>
                </a:solidFill>
              </a:defRPr>
            </a:pPr>
          </a:p>
        </p:txBody>
      </p:sp>
      <p:sp>
        <p:nvSpPr>
          <p:cNvPr id="752" name="Line"/>
          <p:cNvSpPr/>
          <p:nvPr/>
        </p:nvSpPr>
        <p:spPr>
          <a:xfrm flipH="1" flipV="1">
            <a:off x="10116584" y="8064940"/>
            <a:ext cx="120127" cy="604009"/>
          </a:xfrm>
          <a:prstGeom prst="line">
            <a:avLst/>
          </a:prstGeom>
          <a:ln w="25400">
            <a:solidFill>
              <a:srgbClr val="535353"/>
            </a:solidFill>
            <a:miter lim="400000"/>
          </a:ln>
        </p:spPr>
        <p:txBody>
          <a:bodyPr lIns="0" tIns="0" rIns="0" bIns="0"/>
          <a:lstStyle/>
          <a:p>
            <a:pPr>
              <a:defRPr sz="3600">
                <a:solidFill>
                  <a:srgbClr val="FFFFFF"/>
                </a:solidFill>
              </a:defRPr>
            </a:pPr>
          </a:p>
        </p:txBody>
      </p:sp>
      <p:sp>
        <p:nvSpPr>
          <p:cNvPr id="753" name="Line"/>
          <p:cNvSpPr/>
          <p:nvPr/>
        </p:nvSpPr>
        <p:spPr>
          <a:xfrm flipH="1" flipV="1">
            <a:off x="10806204" y="7880195"/>
            <a:ext cx="130544" cy="755069"/>
          </a:xfrm>
          <a:prstGeom prst="line">
            <a:avLst/>
          </a:prstGeom>
          <a:ln w="25400">
            <a:solidFill>
              <a:srgbClr val="535353"/>
            </a:solidFill>
            <a:miter lim="400000"/>
          </a:ln>
        </p:spPr>
        <p:txBody>
          <a:bodyPr lIns="0" tIns="0" rIns="0" bIns="0"/>
          <a:lstStyle/>
          <a:p>
            <a:pPr>
              <a:defRPr sz="3600">
                <a:solidFill>
                  <a:srgbClr val="FFFFFF"/>
                </a:solidFill>
              </a:defRPr>
            </a:pPr>
          </a:p>
        </p:txBody>
      </p:sp>
      <p:sp>
        <p:nvSpPr>
          <p:cNvPr id="754" name="x6’"/>
          <p:cNvSpPr/>
          <p:nvPr/>
        </p:nvSpPr>
        <p:spPr>
          <a:xfrm>
            <a:off x="9116114" y="7305899"/>
            <a:ext cx="439607" cy="412980"/>
          </a:xfrm>
          <a:prstGeom prst="ellipse">
            <a:avLst/>
          </a:prstGeom>
          <a:solidFill>
            <a:srgbClr val="80878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1400">
                <a:solidFill>
                  <a:srgbClr val="FFFFFF"/>
                </a:solidFill>
              </a:defRPr>
            </a:lvl1pPr>
          </a:lstStyle>
          <a:p>
            <a:pPr/>
            <a:r>
              <a:t>x6’</a:t>
            </a:r>
          </a:p>
        </p:txBody>
      </p:sp>
      <p:sp>
        <p:nvSpPr>
          <p:cNvPr id="755" name="x4’"/>
          <p:cNvSpPr/>
          <p:nvPr/>
        </p:nvSpPr>
        <p:spPr>
          <a:xfrm>
            <a:off x="9890814" y="7797910"/>
            <a:ext cx="439607" cy="412980"/>
          </a:xfrm>
          <a:prstGeom prst="ellipse">
            <a:avLst/>
          </a:prstGeom>
          <a:solidFill>
            <a:srgbClr val="80878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1400">
                <a:solidFill>
                  <a:srgbClr val="FFFFFF"/>
                </a:solidFill>
              </a:defRPr>
            </a:lvl1pPr>
          </a:lstStyle>
          <a:p>
            <a:pPr/>
            <a:r>
              <a:t>x4’</a:t>
            </a:r>
          </a:p>
        </p:txBody>
      </p:sp>
      <p:sp>
        <p:nvSpPr>
          <p:cNvPr id="756" name="x5’"/>
          <p:cNvSpPr/>
          <p:nvPr/>
        </p:nvSpPr>
        <p:spPr>
          <a:xfrm>
            <a:off x="10563914" y="7645510"/>
            <a:ext cx="439607" cy="412980"/>
          </a:xfrm>
          <a:prstGeom prst="ellipse">
            <a:avLst/>
          </a:prstGeom>
          <a:solidFill>
            <a:srgbClr val="80878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1400">
                <a:solidFill>
                  <a:srgbClr val="FFFFFF"/>
                </a:solidFill>
              </a:defRPr>
            </a:lvl1pPr>
          </a:lstStyle>
          <a:p>
            <a:pPr/>
            <a:r>
              <a:t>x5’</a:t>
            </a:r>
          </a:p>
        </p:txBody>
      </p:sp>
      <p:sp>
        <p:nvSpPr>
          <p:cNvPr id="757" name="x3’"/>
          <p:cNvSpPr/>
          <p:nvPr/>
        </p:nvSpPr>
        <p:spPr>
          <a:xfrm>
            <a:off x="10017814" y="8496410"/>
            <a:ext cx="439607" cy="412979"/>
          </a:xfrm>
          <a:prstGeom prst="ellipse">
            <a:avLst/>
          </a:prstGeom>
          <a:solidFill>
            <a:srgbClr val="80878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1400">
                <a:solidFill>
                  <a:srgbClr val="FFFFFF"/>
                </a:solidFill>
              </a:defRPr>
            </a:lvl1pPr>
          </a:lstStyle>
          <a:p>
            <a:pPr/>
            <a:r>
              <a:t>x3’</a:t>
            </a:r>
          </a:p>
        </p:txBody>
      </p:sp>
      <p:sp>
        <p:nvSpPr>
          <p:cNvPr id="758" name="x2’"/>
          <p:cNvSpPr/>
          <p:nvPr/>
        </p:nvSpPr>
        <p:spPr>
          <a:xfrm>
            <a:off x="10767114" y="8496410"/>
            <a:ext cx="439607" cy="412979"/>
          </a:xfrm>
          <a:prstGeom prst="ellipse">
            <a:avLst/>
          </a:prstGeom>
          <a:solidFill>
            <a:srgbClr val="80878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1400">
                <a:solidFill>
                  <a:srgbClr val="FFFFFF"/>
                </a:solidFill>
              </a:defRPr>
            </a:lvl1pPr>
          </a:lstStyle>
          <a:p>
            <a:pPr/>
            <a:r>
              <a:t>x2’</a:t>
            </a:r>
          </a:p>
        </p:txBody>
      </p:sp>
      <p:sp>
        <p:nvSpPr>
          <p:cNvPr id="759" name="x1’"/>
          <p:cNvSpPr/>
          <p:nvPr/>
        </p:nvSpPr>
        <p:spPr>
          <a:xfrm>
            <a:off x="11402114" y="7975710"/>
            <a:ext cx="439607" cy="412979"/>
          </a:xfrm>
          <a:prstGeom prst="ellipse">
            <a:avLst/>
          </a:prstGeom>
          <a:solidFill>
            <a:srgbClr val="80878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sz="1400">
                <a:solidFill>
                  <a:srgbClr val="FFFFFF"/>
                </a:solidFill>
              </a:defRPr>
            </a:lvl1pPr>
          </a:lstStyle>
          <a:p>
            <a:pPr/>
            <a:r>
              <a:t>x1’</a:t>
            </a:r>
          </a:p>
        </p:txBody>
      </p:sp>
      <p:sp>
        <p:nvSpPr>
          <p:cNvPr id="760" name="Sum of values of neighbors"/>
          <p:cNvSpPr txBox="1"/>
          <p:nvPr/>
        </p:nvSpPr>
        <p:spPr>
          <a:xfrm>
            <a:off x="1738472" y="9199230"/>
            <a:ext cx="3487428"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lvl1pPr>
          </a:lstStyle>
          <a:p>
            <a:pPr/>
            <a:r>
              <a:t>Sum of values of neighbors</a:t>
            </a:r>
          </a:p>
        </p:txBody>
      </p:sp>
      <p:sp>
        <p:nvSpPr>
          <p:cNvPr id="761" name="Slide Number"/>
          <p:cNvSpPr txBox="1"/>
          <p:nvPr>
            <p:ph type="sldNum" sz="quarter" idx="4294967295"/>
          </p:nvPr>
        </p:nvSpPr>
        <p:spPr>
          <a:xfrm>
            <a:off x="6360262" y="9271000"/>
            <a:ext cx="271576"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3" name="Recursive definitions"/>
          <p:cNvSpPr txBox="1"/>
          <p:nvPr>
            <p:ph type="title"/>
          </p:nvPr>
        </p:nvSpPr>
        <p:spPr>
          <a:prstGeom prst="rect">
            <a:avLst/>
          </a:prstGeom>
        </p:spPr>
        <p:txBody>
          <a:bodyPr/>
          <a:lstStyle/>
          <a:p>
            <a:pPr/>
            <a:r>
              <a:t>Recursive definitions</a:t>
            </a:r>
          </a:p>
        </p:txBody>
      </p:sp>
      <p:sp>
        <p:nvSpPr>
          <p:cNvPr id="764" name="Recursive importance:…"/>
          <p:cNvSpPr txBox="1"/>
          <p:nvPr>
            <p:ph type="body" idx="1"/>
          </p:nvPr>
        </p:nvSpPr>
        <p:spPr>
          <a:xfrm>
            <a:off x="355600" y="3187700"/>
            <a:ext cx="12293600" cy="6210350"/>
          </a:xfrm>
          <a:prstGeom prst="rect">
            <a:avLst/>
          </a:prstGeom>
        </p:spPr>
        <p:txBody>
          <a:bodyPr/>
          <a:lstStyle/>
          <a:p>
            <a:pPr/>
            <a:r>
              <a:t>Recursive importance:</a:t>
            </a:r>
          </a:p>
          <a:p>
            <a:pPr lvl="1"/>
            <a:r>
              <a:rPr b="1">
                <a:latin typeface="Gill Sans"/>
                <a:ea typeface="Gill Sans"/>
                <a:cs typeface="Gill Sans"/>
                <a:sym typeface="Gill Sans"/>
              </a:rPr>
              <a:t>Important nodes</a:t>
            </a:r>
            <a:r>
              <a:t> are those connected </a:t>
            </a:r>
            <a:r>
              <a:rPr b="1" i="1">
                <a:latin typeface="Gill Sans"/>
                <a:ea typeface="Gill Sans"/>
                <a:cs typeface="Gill Sans"/>
                <a:sym typeface="Gill Sans"/>
              </a:rPr>
              <a:t>to important nodes</a:t>
            </a:r>
            <a:endParaRPr b="1" i="1">
              <a:latin typeface="Gill Sans"/>
              <a:ea typeface="Gill Sans"/>
              <a:cs typeface="Gill Sans"/>
              <a:sym typeface="Gill Sans"/>
            </a:endParaRPr>
          </a:p>
          <a:p>
            <a:pPr/>
            <a:r>
              <a:t>Several centralities based on this idea:</a:t>
            </a:r>
          </a:p>
          <a:p>
            <a:pPr lvl="1"/>
            <a:r>
              <a:t>Eigenvector centrality</a:t>
            </a:r>
          </a:p>
          <a:p>
            <a:pPr lvl="1"/>
            <a:r>
              <a:t>PageRank</a:t>
            </a:r>
          </a:p>
          <a:p>
            <a:pPr lvl="1"/>
            <a:r>
              <a:t>…</a:t>
            </a:r>
          </a:p>
        </p:txBody>
      </p:sp>
      <p:sp>
        <p:nvSpPr>
          <p:cNvPr id="765"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7" name="Recursive Definition"/>
          <p:cNvSpPr txBox="1"/>
          <p:nvPr>
            <p:ph type="title"/>
          </p:nvPr>
        </p:nvSpPr>
        <p:spPr>
          <a:prstGeom prst="rect">
            <a:avLst/>
          </a:prstGeom>
        </p:spPr>
        <p:txBody>
          <a:bodyPr/>
          <a:lstStyle/>
          <a:p>
            <a:pPr/>
            <a:r>
              <a:t>Recursive Definition</a:t>
            </a:r>
          </a:p>
        </p:txBody>
      </p:sp>
      <p:sp>
        <p:nvSpPr>
          <p:cNvPr id="768" name="We would like scores such as :…"/>
          <p:cNvSpPr txBox="1"/>
          <p:nvPr>
            <p:ph type="body" sz="half" idx="1"/>
          </p:nvPr>
        </p:nvSpPr>
        <p:spPr>
          <a:xfrm>
            <a:off x="355600" y="3187700"/>
            <a:ext cx="12293600" cy="2438400"/>
          </a:xfrm>
          <a:prstGeom prst="rect">
            <a:avLst/>
          </a:prstGeom>
        </p:spPr>
        <p:txBody>
          <a:bodyPr/>
          <a:lstStyle/>
          <a:p>
            <a:pPr/>
            <a:r>
              <a:t>We would like scores such as :</a:t>
            </a:r>
          </a:p>
          <a:p>
            <a:pPr lvl="1"/>
            <a:r>
              <a:t>Each node has a score (centrality), </a:t>
            </a:r>
          </a:p>
          <a:p>
            <a:pPr lvl="1"/>
            <a:r>
              <a:t>If every node “sends” its score to its neighbors, the sum of all scores received by each node will be equal to its original score</a:t>
            </a:r>
          </a:p>
        </p:txBody>
      </p:sp>
      <p:pic>
        <p:nvPicPr>
          <p:cNvPr id="769" name="Image" descr="Image"/>
          <p:cNvPicPr>
            <a:picLocks noChangeAspect="1"/>
          </p:cNvPicPr>
          <p:nvPr/>
        </p:nvPicPr>
        <p:blipFill>
          <a:blip r:embed="rId2">
            <a:extLst/>
          </a:blip>
          <a:srcRect l="0" t="39939" r="0" b="43567"/>
          <a:stretch>
            <a:fillRect/>
          </a:stretch>
        </p:blipFill>
        <p:spPr>
          <a:xfrm>
            <a:off x="419398" y="5916533"/>
            <a:ext cx="11762859" cy="1433003"/>
          </a:xfrm>
          <a:prstGeom prst="rect">
            <a:avLst/>
          </a:prstGeom>
          <a:ln w="12700">
            <a:miter lim="400000"/>
          </a:ln>
        </p:spPr>
      </p:pic>
      <p:sp>
        <p:nvSpPr>
          <p:cNvPr id="770" name="With   a normalisation constant"/>
          <p:cNvSpPr txBox="1"/>
          <p:nvPr/>
        </p:nvSpPr>
        <p:spPr>
          <a:xfrm>
            <a:off x="660400" y="7772400"/>
            <a:ext cx="12293600" cy="107245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marL="304800" indent="-304800" algn="l">
              <a:spcBef>
                <a:spcPts val="3800"/>
              </a:spcBef>
              <a:buClr>
                <a:srgbClr val="535353"/>
              </a:buClr>
              <a:buSzPct val="82000"/>
              <a:buChar char="•"/>
              <a:defRPr sz="3800">
                <a:solidFill>
                  <a:srgbClr val="525252"/>
                </a:solidFill>
              </a:defRPr>
            </a:pPr>
            <a:r>
              <a:t>With </a:t>
            </a:r>
            <a14:m>
              <m:oMath>
                <m:r>
                  <a:rPr xmlns:a="http://schemas.openxmlformats.org/drawingml/2006/main" sz="4000" i="1">
                    <a:solidFill>
                      <a:srgbClr val="525252"/>
                    </a:solidFill>
                    <a:latin typeface="Cambria Math" panose="02040503050406030204" pitchFamily="18" charset="0"/>
                  </a:rPr>
                  <m:t>λ</m:t>
                </m:r>
              </m:oMath>
            </a14:m>
            <a:r>
              <a:t> a normalisation constant</a:t>
            </a:r>
          </a:p>
        </p:txBody>
      </p:sp>
      <p:sp>
        <p:nvSpPr>
          <p:cNvPr id="771"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3" name="Recursive Definition"/>
          <p:cNvSpPr txBox="1"/>
          <p:nvPr>
            <p:ph type="title"/>
          </p:nvPr>
        </p:nvSpPr>
        <p:spPr>
          <a:prstGeom prst="rect">
            <a:avLst/>
          </a:prstGeom>
        </p:spPr>
        <p:txBody>
          <a:bodyPr/>
          <a:lstStyle/>
          <a:p>
            <a:pPr/>
            <a:r>
              <a:t>Recursive Definition</a:t>
            </a:r>
          </a:p>
        </p:txBody>
      </p:sp>
      <p:sp>
        <p:nvSpPr>
          <p:cNvPr id="774" name="This problem can be solved by what is called the power method:…"/>
          <p:cNvSpPr txBox="1"/>
          <p:nvPr>
            <p:ph type="body" idx="1"/>
          </p:nvPr>
        </p:nvSpPr>
        <p:spPr>
          <a:xfrm>
            <a:off x="303832" y="2438400"/>
            <a:ext cx="12397136" cy="6654999"/>
          </a:xfrm>
          <a:prstGeom prst="rect">
            <a:avLst/>
          </a:prstGeom>
        </p:spPr>
        <p:txBody>
          <a:bodyPr/>
          <a:lstStyle/>
          <a:p>
            <a:pPr/>
            <a:r>
              <a:t>This problem can be solved by what is called the </a:t>
            </a:r>
            <a:r>
              <a:rPr i="1">
                <a:latin typeface="Gill Sans"/>
                <a:ea typeface="Gill Sans"/>
                <a:cs typeface="Gill Sans"/>
                <a:sym typeface="Gill Sans"/>
              </a:rPr>
              <a:t>power method:</a:t>
            </a:r>
            <a:endParaRPr i="1">
              <a:latin typeface="Gill Sans"/>
              <a:ea typeface="Gill Sans"/>
              <a:cs typeface="Gill Sans"/>
              <a:sym typeface="Gill Sans"/>
            </a:endParaRPr>
          </a:p>
          <a:p>
            <a:pPr lvl="1"/>
            <a:r>
              <a:t>1) We initialize all scores to random values</a:t>
            </a:r>
          </a:p>
          <a:p>
            <a:pPr lvl="1"/>
            <a:r>
              <a:t>2)Each score is updated according to the desired rule, until reaching a stable point (after normalization)</a:t>
            </a:r>
          </a:p>
          <a:p>
            <a:pPr/>
            <a:r>
              <a:t>Why does it converge?</a:t>
            </a:r>
          </a:p>
          <a:p>
            <a:pPr lvl="1"/>
            <a:r>
              <a:t>Perron-Frobenius theorem (see next slide)</a:t>
            </a:r>
          </a:p>
          <a:p>
            <a:pPr lvl="1"/>
            <a:r>
              <a:t>=&gt;True for undirected graphs with a single connected component</a:t>
            </a:r>
          </a:p>
        </p:txBody>
      </p:sp>
      <p:sp>
        <p:nvSpPr>
          <p:cNvPr id="775"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Networks are everywhere"/>
          <p:cNvSpPr txBox="1"/>
          <p:nvPr>
            <p:ph type="title"/>
          </p:nvPr>
        </p:nvSpPr>
        <p:spPr>
          <a:xfrm>
            <a:off x="251143" y="3805511"/>
            <a:ext cx="12293601" cy="2438401"/>
          </a:xfrm>
          <a:prstGeom prst="rect">
            <a:avLst/>
          </a:prstGeom>
        </p:spPr>
        <p:txBody>
          <a:bodyPr/>
          <a:lstStyle/>
          <a:p>
            <a:pPr/>
            <a:r>
              <a:t>Networks are everywhere</a:t>
            </a:r>
          </a:p>
        </p:txBody>
      </p:sp>
      <p:sp>
        <p:nvSpPr>
          <p:cNvPr id="221" name="Slide Number"/>
          <p:cNvSpPr txBox="1"/>
          <p:nvPr>
            <p:ph type="sldNum" sz="quarter" idx="4294967295"/>
          </p:nvPr>
        </p:nvSpPr>
        <p:spPr>
          <a:xfrm>
            <a:off x="6381749" y="9271000"/>
            <a:ext cx="228601"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7" name="Adjacency matrix"/>
          <p:cNvSpPr txBox="1"/>
          <p:nvPr>
            <p:ph type="title"/>
          </p:nvPr>
        </p:nvSpPr>
        <p:spPr>
          <a:prstGeom prst="rect">
            <a:avLst/>
          </a:prstGeom>
        </p:spPr>
        <p:txBody>
          <a:bodyPr/>
          <a:lstStyle/>
          <a:p>
            <a:pPr/>
            <a:r>
              <a:t>Adjacency matrix</a:t>
            </a:r>
          </a:p>
        </p:txBody>
      </p:sp>
      <p:pic>
        <p:nvPicPr>
          <p:cNvPr id="778" name="Image" descr="Image"/>
          <p:cNvPicPr>
            <a:picLocks noChangeAspect="1"/>
          </p:cNvPicPr>
          <p:nvPr/>
        </p:nvPicPr>
        <p:blipFill>
          <a:blip r:embed="rId2">
            <a:extLst/>
          </a:blip>
          <a:stretch>
            <a:fillRect/>
          </a:stretch>
        </p:blipFill>
        <p:spPr>
          <a:xfrm>
            <a:off x="2466669" y="3640426"/>
            <a:ext cx="7292628" cy="3615887"/>
          </a:xfrm>
          <a:prstGeom prst="rect">
            <a:avLst/>
          </a:prstGeom>
          <a:ln w="12700">
            <a:miter lim="400000"/>
          </a:ln>
        </p:spPr>
      </p:pic>
      <p:sp>
        <p:nvSpPr>
          <p:cNvPr id="779"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1" name="Eigenvector centrality"/>
          <p:cNvSpPr txBox="1"/>
          <p:nvPr>
            <p:ph type="title"/>
          </p:nvPr>
        </p:nvSpPr>
        <p:spPr>
          <a:prstGeom prst="rect">
            <a:avLst/>
          </a:prstGeom>
        </p:spPr>
        <p:txBody>
          <a:bodyPr/>
          <a:lstStyle/>
          <a:p>
            <a:pPr lvl="1"/>
            <a:r>
              <a:t>Eigenvector centrality</a:t>
            </a:r>
          </a:p>
        </p:txBody>
      </p:sp>
      <p:sp>
        <p:nvSpPr>
          <p:cNvPr id="782" name="What we just described is called the Eigenvector centrality…"/>
          <p:cNvSpPr txBox="1"/>
          <p:nvPr>
            <p:ph type="body" idx="1"/>
          </p:nvPr>
        </p:nvSpPr>
        <p:spPr>
          <a:xfrm>
            <a:off x="303832" y="2438400"/>
            <a:ext cx="12397136" cy="6654999"/>
          </a:xfrm>
          <a:prstGeom prst="rect">
            <a:avLst/>
          </a:prstGeom>
        </p:spPr>
        <p:txBody>
          <a:bodyPr/>
          <a:lstStyle/>
          <a:p>
            <a:pPr/>
            <a:r>
              <a:t>What we just described is called the Eigenvector centrality</a:t>
            </a:r>
          </a:p>
          <a:p>
            <a:pPr/>
            <a:r>
              <a:t>A couple eigenvector (</a:t>
            </a:r>
            <a14:m>
              <m:oMath>
                <m:r>
                  <a:rPr xmlns:a="http://schemas.openxmlformats.org/drawingml/2006/main" sz="4000" i="1">
                    <a:solidFill>
                      <a:srgbClr val="525252"/>
                    </a:solidFill>
                    <a:latin typeface="Cambria Math" panose="02040503050406030204" pitchFamily="18" charset="0"/>
                  </a:rPr>
                  <m:t>x</m:t>
                </m:r>
              </m:oMath>
            </a14:m>
            <a:r>
              <a:t>) and eigenvalue (</a:t>
            </a:r>
            <a14:m>
              <m:oMath>
                <m:r>
                  <a:rPr xmlns:a="http://schemas.openxmlformats.org/drawingml/2006/main" sz="4000" i="1">
                    <a:solidFill>
                      <a:srgbClr val="525252"/>
                    </a:solidFill>
                    <a:latin typeface="Cambria Math" panose="02040503050406030204" pitchFamily="18" charset="0"/>
                  </a:rPr>
                  <m:t>λ</m:t>
                </m:r>
              </m:oMath>
            </a14:m>
            <a:r>
              <a:t>) is defined by the following relation: </a:t>
            </a:r>
            <a14:m>
              <m:oMath>
                <m:r>
                  <a:rPr xmlns:a="http://schemas.openxmlformats.org/drawingml/2006/main" sz="4000" i="1">
                    <a:solidFill>
                      <a:srgbClr val="525252"/>
                    </a:solidFill>
                    <a:latin typeface="Cambria Math" panose="02040503050406030204" pitchFamily="18" charset="0"/>
                  </a:rPr>
                  <m:t>A</m:t>
                </m:r>
                <m:r>
                  <a:rPr xmlns:a="http://schemas.openxmlformats.org/drawingml/2006/main" sz="4000" i="1">
                    <a:solidFill>
                      <a:srgbClr val="525252"/>
                    </a:solidFill>
                    <a:latin typeface="Cambria Math" panose="02040503050406030204" pitchFamily="18" charset="0"/>
                  </a:rPr>
                  <m:t>x</m:t>
                </m:r>
                <m:r>
                  <a:rPr xmlns:a="http://schemas.openxmlformats.org/drawingml/2006/main" sz="4000" i="1">
                    <a:solidFill>
                      <a:srgbClr val="525252"/>
                    </a:solidFill>
                    <a:latin typeface="Cambria Math" panose="02040503050406030204" pitchFamily="18" charset="0"/>
                  </a:rPr>
                  <m:t>=</m:t>
                </m:r>
                <m:r>
                  <a:rPr xmlns:a="http://schemas.openxmlformats.org/drawingml/2006/main" sz="4000" i="1">
                    <a:solidFill>
                      <a:srgbClr val="525252"/>
                    </a:solidFill>
                    <a:latin typeface="Cambria Math" panose="02040503050406030204" pitchFamily="18" charset="0"/>
                  </a:rPr>
                  <m:t>λ</m:t>
                </m:r>
                <m:r>
                  <a:rPr xmlns:a="http://schemas.openxmlformats.org/drawingml/2006/main" sz="4000" i="1">
                    <a:solidFill>
                      <a:srgbClr val="525252"/>
                    </a:solidFill>
                    <a:latin typeface="Cambria Math" panose="02040503050406030204" pitchFamily="18" charset="0"/>
                  </a:rPr>
                  <m:t>x</m:t>
                </m:r>
              </m:oMath>
            </a14:m>
          </a:p>
          <a:p>
            <a:pPr lvl="1"/>
            <a14:m>
              <m:oMath>
                <m:r>
                  <a:rPr xmlns:a="http://schemas.openxmlformats.org/drawingml/2006/main" sz="3050" i="1">
                    <a:solidFill>
                      <a:srgbClr val="525252"/>
                    </a:solidFill>
                    <a:latin typeface="Cambria Math" panose="02040503050406030204" pitchFamily="18" charset="0"/>
                  </a:rPr>
                  <m:t>x</m:t>
                </m:r>
              </m:oMath>
            </a14:m>
            <a:r>
              <a:t> is a column vector of size </a:t>
            </a:r>
            <a:r>
              <a:rPr i="1">
                <a:latin typeface="Gill Sans"/>
                <a:ea typeface="Gill Sans"/>
                <a:cs typeface="Gill Sans"/>
                <a:sym typeface="Gill Sans"/>
              </a:rPr>
              <a:t>n, </a:t>
            </a:r>
            <a:r>
              <a:t>which can be interpreted as the scores of nodes</a:t>
            </a:r>
          </a:p>
          <a:p>
            <a:pPr/>
            <a:r>
              <a:t>What Perron-Frobenius algorithm says is that the power method will always converge to the </a:t>
            </a:r>
            <a:r>
              <a:rPr i="1">
                <a:latin typeface="Gill Sans"/>
                <a:ea typeface="Gill Sans"/>
                <a:cs typeface="Gill Sans"/>
                <a:sym typeface="Gill Sans"/>
              </a:rPr>
              <a:t>leading eigenvector</a:t>
            </a:r>
            <a:r>
              <a:t>, i.e., the eigenvector associated with the highest eigenvalue</a:t>
            </a:r>
          </a:p>
        </p:txBody>
      </p:sp>
      <p:sp>
        <p:nvSpPr>
          <p:cNvPr id="783"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785" name="Eigenvector centrality"/>
          <p:cNvSpPr txBox="1"/>
          <p:nvPr>
            <p:ph type="title"/>
          </p:nvPr>
        </p:nvSpPr>
        <p:spPr>
          <a:prstGeom prst="rect">
            <a:avLst/>
          </a:prstGeom>
        </p:spPr>
        <p:txBody>
          <a:bodyPr/>
          <a:lstStyle/>
          <a:p>
            <a:pPr lvl="1"/>
            <a:r>
              <a:t>Eigenvector centrality</a:t>
            </a:r>
          </a:p>
        </p:txBody>
      </p:sp>
      <p:sp>
        <p:nvSpPr>
          <p:cNvPr id="786" name="normalized=&gt;"/>
          <p:cNvSpPr txBox="1"/>
          <p:nvPr/>
        </p:nvSpPr>
        <p:spPr>
          <a:xfrm>
            <a:off x="213707" y="3733799"/>
            <a:ext cx="1909386"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lvl1pPr>
          </a:lstStyle>
          <a:p>
            <a:pPr/>
            <a:r>
              <a:t>normalized=&gt;</a:t>
            </a:r>
          </a:p>
        </p:txBody>
      </p:sp>
      <p:pic>
        <p:nvPicPr>
          <p:cNvPr id="787" name="Image" descr="Image"/>
          <p:cNvPicPr>
            <a:picLocks noChangeAspect="1"/>
          </p:cNvPicPr>
          <p:nvPr/>
        </p:nvPicPr>
        <p:blipFill>
          <a:blip r:embed="rId2">
            <a:extLst/>
          </a:blip>
          <a:stretch>
            <a:fillRect/>
          </a:stretch>
        </p:blipFill>
        <p:spPr>
          <a:xfrm>
            <a:off x="2508719" y="3532526"/>
            <a:ext cx="10089681" cy="3940606"/>
          </a:xfrm>
          <a:prstGeom prst="rect">
            <a:avLst/>
          </a:prstGeom>
          <a:ln w="12700">
            <a:miter lim="400000"/>
          </a:ln>
        </p:spPr>
      </p:pic>
      <p:pic>
        <p:nvPicPr>
          <p:cNvPr id="788" name="Rectangle Rectangle" descr="Rectangle Rectangle"/>
          <p:cNvPicPr>
            <a:picLocks noChangeAspect="0"/>
          </p:cNvPicPr>
          <p:nvPr/>
        </p:nvPicPr>
        <p:blipFill>
          <a:blip r:embed="rId3">
            <a:extLst/>
          </a:blip>
          <a:stretch>
            <a:fillRect/>
          </a:stretch>
        </p:blipFill>
        <p:spPr>
          <a:xfrm>
            <a:off x="2825353" y="3276600"/>
            <a:ext cx="1213396" cy="4633863"/>
          </a:xfrm>
          <a:prstGeom prst="rect">
            <a:avLst/>
          </a:prstGeom>
        </p:spPr>
      </p:pic>
      <p:pic>
        <p:nvPicPr>
          <p:cNvPr id="790" name="Rectangle Rectangle" descr="Rectangle Rectangle"/>
          <p:cNvPicPr>
            <a:picLocks noChangeAspect="0"/>
          </p:cNvPicPr>
          <p:nvPr/>
        </p:nvPicPr>
        <p:blipFill>
          <a:blip r:embed="rId4">
            <a:extLst/>
          </a:blip>
          <a:stretch>
            <a:fillRect/>
          </a:stretch>
        </p:blipFill>
        <p:spPr>
          <a:xfrm>
            <a:off x="3873500" y="3276600"/>
            <a:ext cx="895747" cy="4633863"/>
          </a:xfrm>
          <a:prstGeom prst="rect">
            <a:avLst/>
          </a:prstGeom>
        </p:spPr>
      </p:pic>
      <p:pic>
        <p:nvPicPr>
          <p:cNvPr id="792" name="Rectangle Rectangle" descr="Rectangle Rectangle"/>
          <p:cNvPicPr>
            <a:picLocks noChangeAspect="0"/>
          </p:cNvPicPr>
          <p:nvPr/>
        </p:nvPicPr>
        <p:blipFill>
          <a:blip r:embed="rId5">
            <a:extLst/>
          </a:blip>
          <a:stretch>
            <a:fillRect/>
          </a:stretch>
        </p:blipFill>
        <p:spPr>
          <a:xfrm>
            <a:off x="11798300" y="3276600"/>
            <a:ext cx="1079500" cy="4633863"/>
          </a:xfrm>
          <a:prstGeom prst="rect">
            <a:avLst/>
          </a:prstGeom>
        </p:spPr>
      </p:pic>
      <p:pic>
        <p:nvPicPr>
          <p:cNvPr id="794" name="Rectangle Rectangle" descr="Rectangle Rectangle"/>
          <p:cNvPicPr>
            <a:picLocks noChangeAspect="0"/>
          </p:cNvPicPr>
          <p:nvPr/>
        </p:nvPicPr>
        <p:blipFill>
          <a:blip r:embed="rId6">
            <a:extLst/>
          </a:blip>
          <a:stretch>
            <a:fillRect/>
          </a:stretch>
        </p:blipFill>
        <p:spPr>
          <a:xfrm>
            <a:off x="4741009" y="3276600"/>
            <a:ext cx="806600" cy="4633863"/>
          </a:xfrm>
          <a:prstGeom prst="rect">
            <a:avLst/>
          </a:prstGeom>
        </p:spPr>
      </p:pic>
      <p:sp>
        <p:nvSpPr>
          <p:cNvPr id="796" name="Slide Number"/>
          <p:cNvSpPr txBox="1"/>
          <p:nvPr>
            <p:ph type="sldNum" sz="quarter" idx="4294967295"/>
          </p:nvPr>
        </p:nvSpPr>
        <p:spPr>
          <a:xfrm>
            <a:off x="6360262" y="9271000"/>
            <a:ext cx="271576"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98" name="Eigenvector Centrality"/>
          <p:cNvSpPr txBox="1"/>
          <p:nvPr>
            <p:ph type="title"/>
          </p:nvPr>
        </p:nvSpPr>
        <p:spPr>
          <a:xfrm>
            <a:off x="252487" y="190500"/>
            <a:ext cx="12499827" cy="858392"/>
          </a:xfrm>
          <a:prstGeom prst="rect">
            <a:avLst/>
          </a:prstGeom>
        </p:spPr>
        <p:txBody>
          <a:bodyPr/>
          <a:lstStyle/>
          <a:p>
            <a:pPr/>
            <a:r>
              <a:t>Eigenvector Centrality</a:t>
            </a:r>
          </a:p>
        </p:txBody>
      </p:sp>
      <p:sp>
        <p:nvSpPr>
          <p:cNvPr id="799" name="Some problems in case of directed network:…"/>
          <p:cNvSpPr txBox="1"/>
          <p:nvPr/>
        </p:nvSpPr>
        <p:spPr>
          <a:xfrm>
            <a:off x="441821" y="1574799"/>
            <a:ext cx="7138310" cy="3733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6500"/>
              </a:lnSpc>
              <a:spcBef>
                <a:spcPts val="700"/>
              </a:spcBef>
              <a:defRPr b="1" sz="2400">
                <a:solidFill>
                  <a:srgbClr val="000000"/>
                </a:solidFill>
                <a:latin typeface="Helvetica"/>
                <a:ea typeface="Helvetica"/>
                <a:cs typeface="Helvetica"/>
                <a:sym typeface="Helvetica"/>
              </a:defRPr>
            </a:pPr>
            <a:r>
              <a:t>Some problems in case of </a:t>
            </a:r>
            <a:r>
              <a:rPr>
                <a:solidFill>
                  <a:schemeClr val="accent1"/>
                </a:solidFill>
              </a:rPr>
              <a:t>directed network:</a:t>
            </a:r>
          </a:p>
          <a:p>
            <a:pPr marL="296333" indent="-296333" algn="l" defTabSz="457200">
              <a:lnSpc>
                <a:spcPts val="6500"/>
              </a:lnSpc>
              <a:spcBef>
                <a:spcPts val="700"/>
              </a:spcBef>
              <a:buSzPct val="75000"/>
              <a:buChar char="•"/>
              <a:defRPr sz="2400">
                <a:solidFill>
                  <a:srgbClr val="000000"/>
                </a:solidFill>
                <a:latin typeface="Helvetica"/>
                <a:ea typeface="Helvetica"/>
                <a:cs typeface="Helvetica"/>
                <a:sym typeface="Helvetica"/>
              </a:defRPr>
            </a:pPr>
            <a:r>
              <a:t>Adjacency matrix is asymmetric</a:t>
            </a:r>
          </a:p>
          <a:p>
            <a:pPr marL="296333" indent="-296333" algn="l" defTabSz="457200">
              <a:lnSpc>
                <a:spcPts val="6500"/>
              </a:lnSpc>
              <a:spcBef>
                <a:spcPts val="700"/>
              </a:spcBef>
              <a:buSzPct val="75000"/>
              <a:buChar char="•"/>
              <a:defRPr sz="2400">
                <a:solidFill>
                  <a:srgbClr val="000000"/>
                </a:solidFill>
                <a:latin typeface="Helvetica"/>
                <a:ea typeface="Helvetica"/>
                <a:cs typeface="Helvetica"/>
                <a:sym typeface="Helvetica"/>
              </a:defRPr>
            </a:pPr>
            <a:r>
              <a:t>2 sets of eigenvectors (Left &amp; Right)</a:t>
            </a:r>
          </a:p>
          <a:p>
            <a:pPr marL="296333" indent="-296333" algn="l" defTabSz="457200">
              <a:lnSpc>
                <a:spcPts val="6500"/>
              </a:lnSpc>
              <a:spcBef>
                <a:spcPts val="700"/>
              </a:spcBef>
              <a:buSzPct val="75000"/>
              <a:buChar char="•"/>
              <a:defRPr sz="2400">
                <a:solidFill>
                  <a:srgbClr val="000000"/>
                </a:solidFill>
                <a:latin typeface="Helvetica"/>
                <a:ea typeface="Helvetica"/>
                <a:cs typeface="Helvetica"/>
                <a:sym typeface="Helvetica"/>
              </a:defRPr>
            </a:pPr>
            <a:r>
              <a:t>2 leading eigenvectors </a:t>
            </a:r>
          </a:p>
          <a:p>
            <a:pPr lvl="1" marL="740833" indent="-296333" algn="l" defTabSz="457200">
              <a:lnSpc>
                <a:spcPts val="6500"/>
              </a:lnSpc>
              <a:spcBef>
                <a:spcPts val="700"/>
              </a:spcBef>
              <a:buSzPct val="75000"/>
              <a:buChar char="•"/>
              <a:defRPr sz="2400">
                <a:solidFill>
                  <a:srgbClr val="000000"/>
                </a:solidFill>
                <a:latin typeface="Helvetica"/>
                <a:ea typeface="Helvetica"/>
                <a:cs typeface="Helvetica"/>
                <a:sym typeface="Helvetica"/>
              </a:defRPr>
            </a:pPr>
            <a:r>
              <a:t>Use right eigenvectors : consider nodes that are pointing towards you </a:t>
            </a:r>
          </a:p>
        </p:txBody>
      </p:sp>
      <p:grpSp>
        <p:nvGrpSpPr>
          <p:cNvPr id="802" name="Image"/>
          <p:cNvGrpSpPr/>
          <p:nvPr/>
        </p:nvGrpSpPr>
        <p:grpSpPr>
          <a:xfrm>
            <a:off x="7859783" y="2092349"/>
            <a:ext cx="4930634" cy="3457552"/>
            <a:chOff x="0" y="0"/>
            <a:chExt cx="4930633" cy="3457550"/>
          </a:xfrm>
        </p:grpSpPr>
        <p:pic>
          <p:nvPicPr>
            <p:cNvPr id="801" name="Image" descr="Image"/>
            <p:cNvPicPr>
              <a:picLocks noChangeAspect="1"/>
            </p:cNvPicPr>
            <p:nvPr/>
          </p:nvPicPr>
          <p:blipFill>
            <a:blip r:embed="rId3">
              <a:extLst/>
            </a:blip>
            <a:stretch>
              <a:fillRect/>
            </a:stretch>
          </p:blipFill>
          <p:spPr>
            <a:xfrm>
              <a:off x="127000" y="88900"/>
              <a:ext cx="4676634" cy="3127351"/>
            </a:xfrm>
            <a:prstGeom prst="rect">
              <a:avLst/>
            </a:prstGeom>
            <a:ln>
              <a:noFill/>
            </a:ln>
            <a:effectLst/>
          </p:spPr>
        </p:pic>
        <p:pic>
          <p:nvPicPr>
            <p:cNvPr id="800" name="Image" descr="Image"/>
            <p:cNvPicPr>
              <a:picLocks noChangeAspect="0"/>
            </p:cNvPicPr>
            <p:nvPr/>
          </p:nvPicPr>
          <p:blipFill>
            <a:blip r:embed="rId4">
              <a:extLst/>
            </a:blip>
            <a:stretch>
              <a:fillRect/>
            </a:stretch>
          </p:blipFill>
          <p:spPr>
            <a:xfrm>
              <a:off x="0" y="-1"/>
              <a:ext cx="4930634" cy="3457552"/>
            </a:xfrm>
            <a:prstGeom prst="rect">
              <a:avLst/>
            </a:prstGeom>
            <a:effectLst/>
          </p:spPr>
        </p:pic>
      </p:grpSp>
      <p:sp>
        <p:nvSpPr>
          <p:cNvPr id="803" name="-Vertex A is connected but has only outgoing link = Its centrality will be 0…"/>
          <p:cNvSpPr txBox="1"/>
          <p:nvPr/>
        </p:nvSpPr>
        <p:spPr>
          <a:xfrm>
            <a:off x="443383" y="5645150"/>
            <a:ext cx="10611397" cy="1930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6500"/>
              </a:lnSpc>
              <a:spcBef>
                <a:spcPts val="1000"/>
              </a:spcBef>
              <a:defRPr sz="2400">
                <a:solidFill>
                  <a:srgbClr val="000000"/>
                </a:solidFill>
                <a:latin typeface="Helvetica"/>
                <a:ea typeface="Helvetica"/>
                <a:cs typeface="Helvetica"/>
                <a:sym typeface="Helvetica"/>
              </a:defRPr>
            </a:pPr>
            <a:r>
              <a:t>-Vertex A is connected but has only outgoing link = Its centrality will be 0 </a:t>
            </a:r>
          </a:p>
          <a:p>
            <a:pPr algn="l" defTabSz="457200">
              <a:lnSpc>
                <a:spcPts val="5500"/>
              </a:lnSpc>
              <a:spcBef>
                <a:spcPts val="1000"/>
              </a:spcBef>
              <a:defRPr sz="2400">
                <a:solidFill>
                  <a:srgbClr val="000000"/>
                </a:solidFill>
                <a:latin typeface="Helvetica"/>
                <a:ea typeface="Helvetica"/>
                <a:cs typeface="Helvetica"/>
                <a:sym typeface="Helvetica"/>
              </a:defRPr>
            </a:pPr>
            <a:r>
              <a:t>-Vertex B has outgoing and an incoming link, but incoming link comes from A = Its centrality will be 0 </a:t>
            </a:r>
          </a:p>
          <a:p>
            <a:pPr algn="l" defTabSz="457200">
              <a:lnSpc>
                <a:spcPts val="5500"/>
              </a:lnSpc>
              <a:spcBef>
                <a:spcPts val="1000"/>
              </a:spcBef>
              <a:defRPr sz="2400">
                <a:solidFill>
                  <a:srgbClr val="000000"/>
                </a:solidFill>
                <a:latin typeface="Helvetica"/>
                <a:ea typeface="Helvetica"/>
                <a:cs typeface="Helvetica"/>
                <a:sym typeface="Helvetica"/>
              </a:defRPr>
            </a:pPr>
            <a:r>
              <a:t>-etc.</a:t>
            </a:r>
          </a:p>
        </p:txBody>
      </p:sp>
      <p:sp>
        <p:nvSpPr>
          <p:cNvPr id="804" name="But problem with source nodes (0 in-degree)"/>
          <p:cNvSpPr txBox="1"/>
          <p:nvPr/>
        </p:nvSpPr>
        <p:spPr>
          <a:xfrm>
            <a:off x="441821" y="5118099"/>
            <a:ext cx="6583562" cy="469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6500"/>
              </a:lnSpc>
              <a:spcBef>
                <a:spcPts val="700"/>
              </a:spcBef>
              <a:defRPr b="1" sz="2400">
                <a:solidFill>
                  <a:srgbClr val="000000"/>
                </a:solidFill>
                <a:latin typeface="Helvetica"/>
                <a:ea typeface="Helvetica"/>
                <a:cs typeface="Helvetica"/>
                <a:sym typeface="Helvetica"/>
              </a:defRPr>
            </a:lvl1pPr>
          </a:lstStyle>
          <a:p>
            <a:pPr/>
            <a:r>
              <a:t>But problem with source nodes (0 in-degree)</a:t>
            </a:r>
          </a:p>
        </p:txBody>
      </p:sp>
      <p:sp>
        <p:nvSpPr>
          <p:cNvPr id="805" name="Solution: Only in strongly connected component…"/>
          <p:cNvSpPr txBox="1"/>
          <p:nvPr/>
        </p:nvSpPr>
        <p:spPr>
          <a:xfrm>
            <a:off x="314821" y="8197850"/>
            <a:ext cx="11808322" cy="1460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5000"/>
              </a:lnSpc>
              <a:spcBef>
                <a:spcPts val="1000"/>
              </a:spcBef>
              <a:defRPr sz="2400">
                <a:solidFill>
                  <a:srgbClr val="000000"/>
                </a:solidFill>
                <a:latin typeface="Helvetica"/>
                <a:ea typeface="Helvetica"/>
                <a:cs typeface="Helvetica"/>
                <a:sym typeface="Helvetica"/>
              </a:defRPr>
            </a:pPr>
            <a:r>
              <a:rPr b="1"/>
              <a:t>Solution</a:t>
            </a:r>
            <a:r>
              <a:t>: Only in strongly connected component </a:t>
            </a:r>
          </a:p>
          <a:p>
            <a:pPr algn="l" defTabSz="457200">
              <a:lnSpc>
                <a:spcPts val="4200"/>
              </a:lnSpc>
              <a:spcBef>
                <a:spcPts val="1000"/>
              </a:spcBef>
              <a:defRPr sz="2400">
                <a:solidFill>
                  <a:srgbClr val="000000"/>
                </a:solidFill>
                <a:latin typeface="Helvetica"/>
                <a:ea typeface="Helvetica"/>
                <a:cs typeface="Helvetica"/>
                <a:sym typeface="Helvetica"/>
              </a:defRPr>
            </a:pPr>
            <a:r>
              <a:rPr b="1"/>
              <a:t>Note</a:t>
            </a:r>
            <a:r>
              <a:t>: Acyclic networks (citation network) do not have strongly connected component </a:t>
            </a:r>
          </a:p>
        </p:txBody>
      </p:sp>
      <p:sp>
        <p:nvSpPr>
          <p:cNvPr id="806" name="Slide Number"/>
          <p:cNvSpPr txBox="1"/>
          <p:nvPr>
            <p:ph type="sldNum" sz="quarter" idx="4294967295"/>
          </p:nvPr>
        </p:nvSpPr>
        <p:spPr>
          <a:xfrm>
            <a:off x="6311798" y="9251950"/>
            <a:ext cx="368504" cy="381000"/>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defRPr>
                <a:solidFill>
                  <a:srgbClr val="000000"/>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808" name="PageRank Centrality"/>
          <p:cNvSpPr txBox="1"/>
          <p:nvPr>
            <p:ph type="title"/>
          </p:nvPr>
        </p:nvSpPr>
        <p:spPr>
          <a:xfrm>
            <a:off x="252487" y="190500"/>
            <a:ext cx="12499827" cy="858392"/>
          </a:xfrm>
          <a:prstGeom prst="rect">
            <a:avLst/>
          </a:prstGeom>
        </p:spPr>
        <p:txBody>
          <a:bodyPr/>
          <a:lstStyle/>
          <a:p>
            <a:pPr/>
            <a:r>
              <a:t>PageRank Centrality</a:t>
            </a:r>
          </a:p>
        </p:txBody>
      </p:sp>
      <p:sp>
        <p:nvSpPr>
          <p:cNvPr id="809" name="Eigenvector centrality generalised for directed networks"/>
          <p:cNvSpPr txBox="1"/>
          <p:nvPr/>
        </p:nvSpPr>
        <p:spPr>
          <a:xfrm>
            <a:off x="389466" y="1401233"/>
            <a:ext cx="10327284" cy="584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600" indent="-228600" algn="l">
              <a:spcBef>
                <a:spcPts val="3300"/>
              </a:spcBef>
              <a:buSzPct val="100000"/>
              <a:buChar char="•"/>
              <a:defRPr sz="3200">
                <a:solidFill>
                  <a:schemeClr val="accent1"/>
                </a:solidFill>
                <a:latin typeface="Helvetica"/>
                <a:ea typeface="Helvetica"/>
                <a:cs typeface="Helvetica"/>
                <a:sym typeface="Helvetica"/>
              </a:defRPr>
            </a:lvl1pPr>
          </a:lstStyle>
          <a:p>
            <a:pPr/>
            <a:r>
              <a:t>Eigenvector centrality generalised for directed networks</a:t>
            </a:r>
          </a:p>
        </p:txBody>
      </p:sp>
      <p:grpSp>
        <p:nvGrpSpPr>
          <p:cNvPr id="812" name="Image"/>
          <p:cNvGrpSpPr/>
          <p:nvPr/>
        </p:nvGrpSpPr>
        <p:grpSpPr>
          <a:xfrm>
            <a:off x="431593" y="2131819"/>
            <a:ext cx="12141614" cy="5591562"/>
            <a:chOff x="0" y="0"/>
            <a:chExt cx="12141612" cy="5591561"/>
          </a:xfrm>
        </p:grpSpPr>
        <p:pic>
          <p:nvPicPr>
            <p:cNvPr id="811" name="Image" descr="Image"/>
            <p:cNvPicPr>
              <a:picLocks noChangeAspect="1"/>
            </p:cNvPicPr>
            <p:nvPr/>
          </p:nvPicPr>
          <p:blipFill>
            <a:blip r:embed="rId3">
              <a:extLst/>
            </a:blip>
            <a:srcRect l="0" t="0" r="0" b="54032"/>
            <a:stretch>
              <a:fillRect/>
            </a:stretch>
          </p:blipFill>
          <p:spPr>
            <a:xfrm>
              <a:off x="127000" y="88900"/>
              <a:ext cx="11887613" cy="5261362"/>
            </a:xfrm>
            <a:prstGeom prst="rect">
              <a:avLst/>
            </a:prstGeom>
            <a:ln>
              <a:noFill/>
            </a:ln>
            <a:effectLst/>
          </p:spPr>
        </p:pic>
        <p:pic>
          <p:nvPicPr>
            <p:cNvPr id="810" name="Image" descr="Image"/>
            <p:cNvPicPr>
              <a:picLocks noChangeAspect="0"/>
            </p:cNvPicPr>
            <p:nvPr/>
          </p:nvPicPr>
          <p:blipFill>
            <a:blip r:embed="rId4">
              <a:extLst/>
            </a:blip>
            <a:stretch>
              <a:fillRect/>
            </a:stretch>
          </p:blipFill>
          <p:spPr>
            <a:xfrm>
              <a:off x="-1" y="0"/>
              <a:ext cx="12141614" cy="5591562"/>
            </a:xfrm>
            <a:prstGeom prst="rect">
              <a:avLst/>
            </a:prstGeom>
            <a:effectLst/>
          </p:spPr>
        </p:pic>
      </p:grpSp>
      <p:sp>
        <p:nvSpPr>
          <p:cNvPr id="813" name="Slide Number"/>
          <p:cNvSpPr txBox="1"/>
          <p:nvPr>
            <p:ph type="sldNum" sz="quarter" idx="4294967295"/>
          </p:nvPr>
        </p:nvSpPr>
        <p:spPr>
          <a:xfrm>
            <a:off x="6311798" y="9251950"/>
            <a:ext cx="368504" cy="381000"/>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defRPr>
                <a:solidFill>
                  <a:srgbClr val="000000"/>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815" name="PageRank Centrality"/>
          <p:cNvSpPr txBox="1"/>
          <p:nvPr>
            <p:ph type="title"/>
          </p:nvPr>
        </p:nvSpPr>
        <p:spPr>
          <a:xfrm>
            <a:off x="252487" y="190500"/>
            <a:ext cx="12499827" cy="858392"/>
          </a:xfrm>
          <a:prstGeom prst="rect">
            <a:avLst/>
          </a:prstGeom>
        </p:spPr>
        <p:txBody>
          <a:bodyPr/>
          <a:lstStyle/>
          <a:p>
            <a:pPr/>
            <a:r>
              <a:t>PageRank Centrality</a:t>
            </a:r>
          </a:p>
        </p:txBody>
      </p:sp>
      <p:sp>
        <p:nvSpPr>
          <p:cNvPr id="816" name="Eigenvector centrality generalised for directed networks"/>
          <p:cNvSpPr txBox="1"/>
          <p:nvPr/>
        </p:nvSpPr>
        <p:spPr>
          <a:xfrm>
            <a:off x="389466" y="1401233"/>
            <a:ext cx="10327284" cy="584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228600" indent="-228600" algn="l">
              <a:spcBef>
                <a:spcPts val="3300"/>
              </a:spcBef>
              <a:buSzPct val="100000"/>
              <a:buChar char="•"/>
              <a:defRPr sz="3200">
                <a:solidFill>
                  <a:schemeClr val="accent1"/>
                </a:solidFill>
                <a:latin typeface="Helvetica"/>
                <a:ea typeface="Helvetica"/>
                <a:cs typeface="Helvetica"/>
                <a:sym typeface="Helvetica"/>
              </a:defRPr>
            </a:lvl1pPr>
          </a:lstStyle>
          <a:p>
            <a:pPr/>
            <a:r>
              <a:t>Eigenvector centrality generalised for directed networks</a:t>
            </a:r>
          </a:p>
        </p:txBody>
      </p:sp>
      <p:grpSp>
        <p:nvGrpSpPr>
          <p:cNvPr id="819" name="Image"/>
          <p:cNvGrpSpPr/>
          <p:nvPr/>
        </p:nvGrpSpPr>
        <p:grpSpPr>
          <a:xfrm>
            <a:off x="431593" y="2134575"/>
            <a:ext cx="12141613" cy="7246780"/>
            <a:chOff x="0" y="0"/>
            <a:chExt cx="12141612" cy="7246778"/>
          </a:xfrm>
        </p:grpSpPr>
        <p:pic>
          <p:nvPicPr>
            <p:cNvPr id="818" name="Image" descr="Image"/>
            <p:cNvPicPr>
              <a:picLocks noChangeAspect="1"/>
            </p:cNvPicPr>
            <p:nvPr/>
          </p:nvPicPr>
          <p:blipFill>
            <a:blip r:embed="rId3">
              <a:extLst/>
            </a:blip>
            <a:srcRect l="0" t="0" r="0" b="39571"/>
            <a:stretch>
              <a:fillRect/>
            </a:stretch>
          </p:blipFill>
          <p:spPr>
            <a:xfrm>
              <a:off x="127000" y="88900"/>
              <a:ext cx="11887613" cy="6916579"/>
            </a:xfrm>
            <a:prstGeom prst="rect">
              <a:avLst/>
            </a:prstGeom>
            <a:ln>
              <a:noFill/>
            </a:ln>
            <a:effectLst/>
          </p:spPr>
        </p:pic>
        <p:pic>
          <p:nvPicPr>
            <p:cNvPr id="817" name="Image" descr="Image"/>
            <p:cNvPicPr>
              <a:picLocks noChangeAspect="0"/>
            </p:cNvPicPr>
            <p:nvPr/>
          </p:nvPicPr>
          <p:blipFill>
            <a:blip r:embed="rId4">
              <a:extLst/>
            </a:blip>
            <a:stretch>
              <a:fillRect/>
            </a:stretch>
          </p:blipFill>
          <p:spPr>
            <a:xfrm>
              <a:off x="-1" y="-1"/>
              <a:ext cx="12141614" cy="7246780"/>
            </a:xfrm>
            <a:prstGeom prst="rect">
              <a:avLst/>
            </a:prstGeom>
            <a:effectLst/>
          </p:spPr>
        </p:pic>
      </p:grpSp>
      <p:sp>
        <p:nvSpPr>
          <p:cNvPr id="820" name="Slide Number"/>
          <p:cNvSpPr txBox="1"/>
          <p:nvPr>
            <p:ph type="sldNum" sz="quarter" idx="4294967295"/>
          </p:nvPr>
        </p:nvSpPr>
        <p:spPr>
          <a:xfrm>
            <a:off x="6311798" y="9251950"/>
            <a:ext cx="368504" cy="381000"/>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defRPr>
                <a:solidFill>
                  <a:srgbClr val="000000"/>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822" name="PageRank Centrality"/>
          <p:cNvSpPr txBox="1"/>
          <p:nvPr>
            <p:ph type="title"/>
          </p:nvPr>
        </p:nvSpPr>
        <p:spPr>
          <a:xfrm>
            <a:off x="252487" y="190500"/>
            <a:ext cx="12499827" cy="858392"/>
          </a:xfrm>
          <a:prstGeom prst="rect">
            <a:avLst/>
          </a:prstGeom>
        </p:spPr>
        <p:txBody>
          <a:bodyPr/>
          <a:lstStyle/>
          <a:p>
            <a:pPr/>
            <a:r>
              <a:t>PageRank Centrality</a:t>
            </a:r>
          </a:p>
        </p:txBody>
      </p:sp>
      <p:sp>
        <p:nvSpPr>
          <p:cNvPr id="823" name="(Side notes)"/>
          <p:cNvSpPr txBox="1"/>
          <p:nvPr/>
        </p:nvSpPr>
        <p:spPr>
          <a:xfrm>
            <a:off x="249001" y="1346199"/>
            <a:ext cx="2651598"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(Side notes)</a:t>
            </a:r>
          </a:p>
        </p:txBody>
      </p:sp>
      <p:sp>
        <p:nvSpPr>
          <p:cNvPr id="824" name="-“We chose our system name, Google, because it…"/>
          <p:cNvSpPr txBox="1"/>
          <p:nvPr/>
        </p:nvSpPr>
        <p:spPr>
          <a:xfrm>
            <a:off x="452765" y="2341337"/>
            <a:ext cx="11765125" cy="119514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500"/>
            </a:pPr>
            <a:r>
              <a:t>-“We chose our system name, Google, because it </a:t>
            </a:r>
          </a:p>
          <a:p>
            <a:pPr algn="l">
              <a:defRPr sz="2500"/>
            </a:pPr>
            <a:r>
              <a:t>is a common spelling of googol, or </a:t>
            </a:r>
            <a14:m>
              <m:oMath>
                <m:sSup>
                  <m:e>
                    <m:r>
                      <a:rPr xmlns:a="http://schemas.openxmlformats.org/drawingml/2006/main" sz="2600" i="1">
                        <a:solidFill>
                          <a:srgbClr val="525252"/>
                        </a:solidFill>
                        <a:latin typeface="Cambria Math" panose="02040503050406030204" pitchFamily="18" charset="0"/>
                      </a:rPr>
                      <m:t>10</m:t>
                    </m:r>
                  </m:e>
                  <m:sup>
                    <m:r>
                      <a:rPr xmlns:a="http://schemas.openxmlformats.org/drawingml/2006/main" sz="2600" i="1">
                        <a:solidFill>
                          <a:srgbClr val="525252"/>
                        </a:solidFill>
                        <a:latin typeface="Cambria Math" panose="02040503050406030204" pitchFamily="18" charset="0"/>
                      </a:rPr>
                      <m:t>100</m:t>
                    </m:r>
                  </m:sup>
                </m:sSup>
              </m:oMath>
            </a14:m>
            <a:r>
              <a:t> and fits well with our goal of building very large-scale search “</a:t>
            </a:r>
          </a:p>
        </p:txBody>
      </p:sp>
      <p:sp>
        <p:nvSpPr>
          <p:cNvPr id="825" name="-“[…] at the same time, search engines have migrated from the academic domain to the commercial. Up until now most search engine development has gone on at companies with little publication of technical details. This causes search engine technology to re"/>
          <p:cNvSpPr txBox="1"/>
          <p:nvPr/>
        </p:nvSpPr>
        <p:spPr>
          <a:xfrm>
            <a:off x="452765" y="4315175"/>
            <a:ext cx="12099270" cy="266808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500"/>
            </a:pPr>
            <a:r>
              <a:t>-“[…] at the same time, search engines have migrated from the academic domain to the commercial. </a:t>
            </a:r>
            <a:r>
              <a:rPr b="1">
                <a:latin typeface="Gill Sans"/>
                <a:ea typeface="Gill Sans"/>
                <a:cs typeface="Gill Sans"/>
                <a:sym typeface="Gill Sans"/>
              </a:rPr>
              <a:t>Up until now most search engine development has gone on at companies with little publication of technical details. This causes search engine technology to remain largely a black art and to be advertising oriented (see Appendix A). With Google, we have a strong goal to push more development and understanding into the academic realm.”</a:t>
            </a:r>
            <a:endParaRPr b="1">
              <a:latin typeface="Gill Sans"/>
              <a:ea typeface="Gill Sans"/>
              <a:cs typeface="Gill Sans"/>
              <a:sym typeface="Gill Sans"/>
            </a:endParaRPr>
          </a:p>
        </p:txBody>
      </p:sp>
      <p:sp>
        <p:nvSpPr>
          <p:cNvPr id="826" name="-“[...], we expect that advertising funded search engines will be inherently biased towards the advertisers and away from the needs of the consumers.&quot;"/>
          <p:cNvSpPr txBox="1"/>
          <p:nvPr/>
        </p:nvSpPr>
        <p:spPr>
          <a:xfrm>
            <a:off x="452765" y="7592317"/>
            <a:ext cx="12099270" cy="812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2500"/>
            </a:lvl1pPr>
          </a:lstStyle>
          <a:p>
            <a:pPr/>
            <a:r>
              <a:t>-“[...], we expect that advertising funded search engines will be inherently biased towards the advertisers and away from the needs of the consumers."</a:t>
            </a:r>
          </a:p>
        </p:txBody>
      </p:sp>
      <p:sp>
        <p:nvSpPr>
          <p:cNvPr id="827" name="Slide Number"/>
          <p:cNvSpPr txBox="1"/>
          <p:nvPr>
            <p:ph type="sldNum" sz="quarter" idx="4294967295"/>
          </p:nvPr>
        </p:nvSpPr>
        <p:spPr>
          <a:xfrm>
            <a:off x="6311798" y="9251950"/>
            <a:ext cx="368504" cy="381000"/>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defRPr>
                <a:solidFill>
                  <a:srgbClr val="000000"/>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829" name="PageRank Centrality"/>
          <p:cNvSpPr txBox="1"/>
          <p:nvPr>
            <p:ph type="title"/>
          </p:nvPr>
        </p:nvSpPr>
        <p:spPr>
          <a:xfrm>
            <a:off x="252487" y="190500"/>
            <a:ext cx="12499827" cy="858392"/>
          </a:xfrm>
          <a:prstGeom prst="rect">
            <a:avLst/>
          </a:prstGeom>
        </p:spPr>
        <p:txBody>
          <a:bodyPr/>
          <a:lstStyle/>
          <a:p>
            <a:pPr/>
            <a:r>
              <a:t>PageRank Centrality</a:t>
            </a:r>
          </a:p>
        </p:txBody>
      </p:sp>
      <p:pic>
        <p:nvPicPr>
          <p:cNvPr id="830" name="Image" descr="Image"/>
          <p:cNvPicPr>
            <a:picLocks noChangeAspect="1"/>
          </p:cNvPicPr>
          <p:nvPr/>
        </p:nvPicPr>
        <p:blipFill>
          <a:blip r:embed="rId3">
            <a:extLst/>
          </a:blip>
          <a:stretch>
            <a:fillRect/>
          </a:stretch>
        </p:blipFill>
        <p:spPr>
          <a:xfrm>
            <a:off x="1660394" y="3315068"/>
            <a:ext cx="8312956" cy="5317909"/>
          </a:xfrm>
          <a:prstGeom prst="rect">
            <a:avLst/>
          </a:prstGeom>
          <a:ln w="12700">
            <a:miter lim="400000"/>
          </a:ln>
        </p:spPr>
      </p:pic>
      <p:sp>
        <p:nvSpPr>
          <p:cNvPr id="831" name="(Side notes)"/>
          <p:cNvSpPr txBox="1"/>
          <p:nvPr/>
        </p:nvSpPr>
        <p:spPr>
          <a:xfrm>
            <a:off x="249001" y="1346199"/>
            <a:ext cx="2651598"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(Side notes)</a:t>
            </a:r>
          </a:p>
        </p:txBody>
      </p:sp>
      <p:sp>
        <p:nvSpPr>
          <p:cNvPr id="832" name="Slide Number"/>
          <p:cNvSpPr txBox="1"/>
          <p:nvPr>
            <p:ph type="sldNum" sz="quarter" idx="4294967295"/>
          </p:nvPr>
        </p:nvSpPr>
        <p:spPr>
          <a:xfrm>
            <a:off x="6311798" y="9251950"/>
            <a:ext cx="368504" cy="381000"/>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defRPr>
                <a:solidFill>
                  <a:srgbClr val="000000"/>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34" name="Pagerank"/>
          <p:cNvSpPr txBox="1"/>
          <p:nvPr>
            <p:ph type="title"/>
          </p:nvPr>
        </p:nvSpPr>
        <p:spPr>
          <a:prstGeom prst="rect">
            <a:avLst/>
          </a:prstGeom>
        </p:spPr>
        <p:txBody>
          <a:bodyPr/>
          <a:lstStyle/>
          <a:p>
            <a:pPr lvl="1"/>
            <a:r>
              <a:t>Pagerank</a:t>
            </a:r>
          </a:p>
        </p:txBody>
      </p:sp>
      <p:sp>
        <p:nvSpPr>
          <p:cNvPr id="835" name="2 main improvements over eigenvector centrality:…"/>
          <p:cNvSpPr txBox="1"/>
          <p:nvPr>
            <p:ph type="body" idx="1"/>
          </p:nvPr>
        </p:nvSpPr>
        <p:spPr>
          <a:xfrm>
            <a:off x="189532" y="1181000"/>
            <a:ext cx="12397136" cy="6655000"/>
          </a:xfrm>
          <a:prstGeom prst="rect">
            <a:avLst/>
          </a:prstGeom>
        </p:spPr>
        <p:txBody>
          <a:bodyPr/>
          <a:lstStyle/>
          <a:p>
            <a:pPr/>
            <a:r>
              <a:t>2 main improvements over eigenvector centrality: </a:t>
            </a:r>
          </a:p>
          <a:p>
            <a:pPr lvl="1"/>
            <a:r>
              <a:t>In directed networks, problem of source nodes</a:t>
            </a:r>
          </a:p>
          <a:p>
            <a:pPr lvl="2"/>
            <a:r>
              <a:t> =&gt; Add a constant centrality gain for every node</a:t>
            </a:r>
          </a:p>
          <a:p>
            <a:pPr lvl="1"/>
            <a:r>
              <a:t>Nodes with very high centralities give very high centralities to all their neighbors (even if that is their only in-coming link)</a:t>
            </a:r>
          </a:p>
          <a:p>
            <a:pPr lvl="2"/>
            <a:r>
              <a:t>=&gt; What each node “is worth” is divided equally among its neighbors (normalization by the degree)</a:t>
            </a:r>
          </a:p>
        </p:txBody>
      </p:sp>
      <p:sp>
        <p:nvSpPr>
          <p:cNvPr id="836" name="=&gt;"/>
          <p:cNvSpPr txBox="1"/>
          <p:nvPr/>
        </p:nvSpPr>
        <p:spPr>
          <a:xfrm>
            <a:off x="5254922" y="7479544"/>
            <a:ext cx="818556"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=&gt;</a:t>
            </a:r>
          </a:p>
        </p:txBody>
      </p:sp>
      <p:sp>
        <p:nvSpPr>
          <p:cNvPr id="837" name="With by convention  =1 and   a parameter (usually 0.85) controlling the relative importance of"/>
          <p:cNvSpPr txBox="1"/>
          <p:nvPr/>
        </p:nvSpPr>
        <p:spPr>
          <a:xfrm>
            <a:off x="1466541" y="8469557"/>
            <a:ext cx="9468567" cy="86628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sz="2500"/>
            </a:pPr>
            <a:r>
              <a:t>With by convention </a:t>
            </a:r>
            <a14:m>
              <m:oMath>
                <m:r>
                  <a:rPr xmlns:a="http://schemas.openxmlformats.org/drawingml/2006/main" sz="2600" i="1">
                    <a:solidFill>
                      <a:srgbClr val="525252"/>
                    </a:solidFill>
                    <a:latin typeface="Cambria Math" panose="02040503050406030204" pitchFamily="18" charset="0"/>
                  </a:rPr>
                  <m:t>β</m:t>
                </m:r>
              </m:oMath>
            </a14:m>
            <a:r>
              <a:t>=1 and </a:t>
            </a:r>
            <a14:m>
              <m:oMath>
                <m:r>
                  <a:rPr xmlns:a="http://schemas.openxmlformats.org/drawingml/2006/main" sz="2600" i="1">
                    <a:solidFill>
                      <a:srgbClr val="525252"/>
                    </a:solidFill>
                    <a:latin typeface="Cambria Math" panose="02040503050406030204" pitchFamily="18" charset="0"/>
                  </a:rPr>
                  <m:t>α</m:t>
                </m:r>
              </m:oMath>
            </a14:m>
            <a:r>
              <a:t> a parameter (usually 0.85) controlling the relative importance of </a:t>
            </a:r>
            <a14:m>
              <m:oMath>
                <m:r>
                  <a:rPr xmlns:a="http://schemas.openxmlformats.org/drawingml/2006/main" sz="2600" i="1">
                    <a:solidFill>
                      <a:srgbClr val="525252"/>
                    </a:solidFill>
                    <a:latin typeface="Cambria Math" panose="02040503050406030204" pitchFamily="18" charset="0"/>
                  </a:rPr>
                  <m:t>β</m:t>
                </m:r>
              </m:oMath>
            </a14:m>
          </a:p>
        </p:txBody>
      </p:sp>
      <p:pic>
        <p:nvPicPr>
          <p:cNvPr id="838" name="Image" descr="Image"/>
          <p:cNvPicPr>
            <a:picLocks noChangeAspect="1"/>
          </p:cNvPicPr>
          <p:nvPr/>
        </p:nvPicPr>
        <p:blipFill>
          <a:blip r:embed="rId2">
            <a:extLst/>
          </a:blip>
          <a:stretch>
            <a:fillRect/>
          </a:stretch>
        </p:blipFill>
        <p:spPr>
          <a:xfrm>
            <a:off x="1534972" y="7318436"/>
            <a:ext cx="3296798" cy="1033417"/>
          </a:xfrm>
          <a:prstGeom prst="rect">
            <a:avLst/>
          </a:prstGeom>
          <a:ln w="12700">
            <a:miter lim="400000"/>
          </a:ln>
        </p:spPr>
      </p:pic>
      <p:pic>
        <p:nvPicPr>
          <p:cNvPr id="839" name="Image" descr="Image"/>
          <p:cNvPicPr>
            <a:picLocks noChangeAspect="1"/>
          </p:cNvPicPr>
          <p:nvPr/>
        </p:nvPicPr>
        <p:blipFill>
          <a:blip r:embed="rId3">
            <a:extLst/>
          </a:blip>
          <a:stretch>
            <a:fillRect/>
          </a:stretch>
        </p:blipFill>
        <p:spPr>
          <a:xfrm>
            <a:off x="6502400" y="7367669"/>
            <a:ext cx="3296797" cy="941458"/>
          </a:xfrm>
          <a:prstGeom prst="rect">
            <a:avLst/>
          </a:prstGeom>
          <a:ln w="12700">
            <a:miter lim="400000"/>
          </a:ln>
        </p:spPr>
      </p:pic>
      <p:sp>
        <p:nvSpPr>
          <p:cNvPr id="840"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42" name="Pagerank"/>
          <p:cNvSpPr txBox="1"/>
          <p:nvPr>
            <p:ph type="title"/>
          </p:nvPr>
        </p:nvSpPr>
        <p:spPr>
          <a:prstGeom prst="rect">
            <a:avLst/>
          </a:prstGeom>
        </p:spPr>
        <p:txBody>
          <a:bodyPr/>
          <a:lstStyle/>
          <a:p>
            <a:pPr lvl="1"/>
            <a:r>
              <a:t>Pagerank</a:t>
            </a:r>
          </a:p>
        </p:txBody>
      </p:sp>
      <p:sp>
        <p:nvSpPr>
          <p:cNvPr id="843" name="Matrix interpretation"/>
          <p:cNvSpPr txBox="1"/>
          <p:nvPr/>
        </p:nvSpPr>
        <p:spPr>
          <a:xfrm>
            <a:off x="384497" y="1943099"/>
            <a:ext cx="4488806"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Matrix interpretation</a:t>
            </a:r>
          </a:p>
        </p:txBody>
      </p:sp>
      <p:grpSp>
        <p:nvGrpSpPr>
          <p:cNvPr id="846" name="800px-Matrixexample.png"/>
          <p:cNvGrpSpPr/>
          <p:nvPr/>
        </p:nvGrpSpPr>
        <p:grpSpPr>
          <a:xfrm>
            <a:off x="8411814" y="2043653"/>
            <a:ext cx="3580998" cy="3838581"/>
            <a:chOff x="0" y="0"/>
            <a:chExt cx="3580996" cy="3838579"/>
          </a:xfrm>
        </p:grpSpPr>
        <p:pic>
          <p:nvPicPr>
            <p:cNvPr id="845" name="800px-Matrixexample.png" descr="800px-Matrixexample.png"/>
            <p:cNvPicPr>
              <a:picLocks noChangeAspect="1"/>
            </p:cNvPicPr>
            <p:nvPr/>
          </p:nvPicPr>
          <p:blipFill>
            <a:blip r:embed="rId2">
              <a:extLst/>
            </a:blip>
            <a:srcRect l="0" t="0" r="50818" b="0"/>
            <a:stretch>
              <a:fillRect/>
            </a:stretch>
          </p:blipFill>
          <p:spPr>
            <a:xfrm>
              <a:off x="175326" y="113969"/>
              <a:ext cx="3278671" cy="3458241"/>
            </a:xfrm>
            <a:prstGeom prst="rect">
              <a:avLst/>
            </a:prstGeom>
            <a:ln>
              <a:noFill/>
            </a:ln>
            <a:effectLst/>
          </p:spPr>
        </p:pic>
        <p:pic>
          <p:nvPicPr>
            <p:cNvPr id="844" name="800px-Matrixexample.png" descr="800px-Matrixexample.png"/>
            <p:cNvPicPr>
              <a:picLocks noChangeAspect="0"/>
            </p:cNvPicPr>
            <p:nvPr/>
          </p:nvPicPr>
          <p:blipFill>
            <a:blip r:embed="rId3">
              <a:extLst/>
            </a:blip>
            <a:stretch>
              <a:fillRect/>
            </a:stretch>
          </p:blipFill>
          <p:spPr>
            <a:xfrm>
              <a:off x="-1" y="0"/>
              <a:ext cx="3580998" cy="3838580"/>
            </a:xfrm>
            <a:prstGeom prst="rect">
              <a:avLst/>
            </a:prstGeom>
            <a:effectLst/>
          </p:spPr>
        </p:pic>
      </p:grpSp>
      <p:sp>
        <p:nvSpPr>
          <p:cNvPr id="847" name="Principal eigenvector of the “Google Matrix”:…"/>
          <p:cNvSpPr txBox="1"/>
          <p:nvPr/>
        </p:nvSpPr>
        <p:spPr>
          <a:xfrm>
            <a:off x="473298" y="2450005"/>
            <a:ext cx="7456891" cy="378679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3000"/>
            </a:pPr>
            <a:r>
              <a:t>Principal eigenvector of the “Google Matrix”:</a:t>
            </a:r>
          </a:p>
          <a:p>
            <a:pPr algn="l">
              <a:defRPr sz="3000"/>
            </a:pPr>
            <a:r>
              <a:t>First, define matrix S as:</a:t>
            </a:r>
          </a:p>
          <a:p>
            <a:pPr lvl="1" algn="l">
              <a:defRPr sz="3000"/>
            </a:pPr>
            <a:r>
              <a:t>-Normalization by columns of A</a:t>
            </a:r>
          </a:p>
          <a:p>
            <a:pPr lvl="1" algn="l">
              <a:defRPr sz="3000"/>
            </a:pPr>
            <a:r>
              <a:t>-Columns with only 0 receives 1/n (dead end)</a:t>
            </a:r>
          </a:p>
          <a:p>
            <a:pPr lvl="1" algn="l">
              <a:defRPr sz="3000"/>
            </a:pPr>
          </a:p>
          <a:p>
            <a:pPr algn="l">
              <a:defRPr sz="3000"/>
            </a:pPr>
            <a:r>
              <a:t>-Finally, </a:t>
            </a:r>
            <a14:m>
              <m:oMath>
                <m:sSub>
                  <m:e>
                    <m:r>
                      <a:rPr xmlns:a="http://schemas.openxmlformats.org/drawingml/2006/main" sz="3150" i="1">
                        <a:solidFill>
                          <a:srgbClr val="525252"/>
                        </a:solidFill>
                        <a:latin typeface="Cambria Math" panose="02040503050406030204" pitchFamily="18" charset="0"/>
                      </a:rPr>
                      <m:t>G</m:t>
                    </m:r>
                  </m:e>
                  <m:sub>
                    <m:r>
                      <a:rPr xmlns:a="http://schemas.openxmlformats.org/drawingml/2006/main" sz="3150" i="1">
                        <a:solidFill>
                          <a:srgbClr val="525252"/>
                        </a:solidFill>
                        <a:latin typeface="Cambria Math" panose="02040503050406030204" pitchFamily="18" charset="0"/>
                      </a:rPr>
                      <m:t>i</m:t>
                    </m:r>
                    <m:r>
                      <a:rPr xmlns:a="http://schemas.openxmlformats.org/drawingml/2006/main" sz="3150" i="1">
                        <a:solidFill>
                          <a:srgbClr val="525252"/>
                        </a:solidFill>
                        <a:latin typeface="Cambria Math" panose="02040503050406030204" pitchFamily="18" charset="0"/>
                      </a:rPr>
                      <m:t>j</m:t>
                    </m:r>
                  </m:sub>
                </m:sSub>
                <m:r>
                  <a:rPr xmlns:a="http://schemas.openxmlformats.org/drawingml/2006/main" sz="3150" i="1">
                    <a:solidFill>
                      <a:srgbClr val="525252"/>
                    </a:solidFill>
                    <a:latin typeface="Cambria Math" panose="02040503050406030204" pitchFamily="18" charset="0"/>
                  </a:rPr>
                  <m:t>=</m:t>
                </m:r>
                <m:r>
                  <a:rPr xmlns:a="http://schemas.openxmlformats.org/drawingml/2006/main" sz="3150" i="1">
                    <a:solidFill>
                      <a:srgbClr val="525252"/>
                    </a:solidFill>
                    <a:latin typeface="Cambria Math" panose="02040503050406030204" pitchFamily="18" charset="0"/>
                  </a:rPr>
                  <m:t>α</m:t>
                </m:r>
                <m:sSub>
                  <m:e>
                    <m:r>
                      <a:rPr xmlns:a="http://schemas.openxmlformats.org/drawingml/2006/main" sz="3150" i="1">
                        <a:solidFill>
                          <a:srgbClr val="525252"/>
                        </a:solidFill>
                        <a:latin typeface="Cambria Math" panose="02040503050406030204" pitchFamily="18" charset="0"/>
                      </a:rPr>
                      <m:t>S</m:t>
                    </m:r>
                  </m:e>
                  <m:sub>
                    <m:r>
                      <a:rPr xmlns:a="http://schemas.openxmlformats.org/drawingml/2006/main" sz="3150" i="1">
                        <a:solidFill>
                          <a:srgbClr val="525252"/>
                        </a:solidFill>
                        <a:latin typeface="Cambria Math" panose="02040503050406030204" pitchFamily="18" charset="0"/>
                      </a:rPr>
                      <m:t>i</m:t>
                    </m:r>
                    <m:r>
                      <a:rPr xmlns:a="http://schemas.openxmlformats.org/drawingml/2006/main" sz="3150" i="1">
                        <a:solidFill>
                          <a:srgbClr val="525252"/>
                        </a:solidFill>
                        <a:latin typeface="Cambria Math" panose="02040503050406030204" pitchFamily="18" charset="0"/>
                      </a:rPr>
                      <m:t>j</m:t>
                    </m:r>
                  </m:sub>
                </m:sSub>
                <m:r>
                  <a:rPr xmlns:a="http://schemas.openxmlformats.org/drawingml/2006/main" sz="3150" i="1">
                    <a:solidFill>
                      <a:srgbClr val="525252"/>
                    </a:solidFill>
                    <a:latin typeface="Cambria Math" panose="02040503050406030204" pitchFamily="18" charset="0"/>
                  </a:rPr>
                  <m:t>+</m:t>
                </m:r>
                <m:r>
                  <a:rPr xmlns:a="http://schemas.openxmlformats.org/drawingml/2006/main" sz="3150" i="1">
                    <a:solidFill>
                      <a:srgbClr val="525252"/>
                    </a:solidFill>
                    <a:latin typeface="Cambria Math" panose="02040503050406030204" pitchFamily="18" charset="0"/>
                  </a:rPr>
                  <m:t>(</m:t>
                </m:r>
                <m:r>
                  <a:rPr xmlns:a="http://schemas.openxmlformats.org/drawingml/2006/main" sz="3150" i="1">
                    <a:solidFill>
                      <a:srgbClr val="525252"/>
                    </a:solidFill>
                    <a:latin typeface="Cambria Math" panose="02040503050406030204" pitchFamily="18" charset="0"/>
                  </a:rPr>
                  <m:t>1</m:t>
                </m:r>
                <m:r>
                  <a:rPr xmlns:a="http://schemas.openxmlformats.org/drawingml/2006/main" sz="3150" i="1">
                    <a:solidFill>
                      <a:srgbClr val="525252"/>
                    </a:solidFill>
                    <a:latin typeface="Cambria Math" panose="02040503050406030204" pitchFamily="18" charset="0"/>
                  </a:rPr>
                  <m:t>-</m:t>
                </m:r>
                <m:r>
                  <a:rPr xmlns:a="http://schemas.openxmlformats.org/drawingml/2006/main" sz="3150" i="1">
                    <a:solidFill>
                      <a:srgbClr val="525252"/>
                    </a:solidFill>
                    <a:latin typeface="Cambria Math" panose="02040503050406030204" pitchFamily="18" charset="0"/>
                  </a:rPr>
                  <m:t>α</m:t>
                </m:r>
                <m:r>
                  <a:rPr xmlns:a="http://schemas.openxmlformats.org/drawingml/2006/main" sz="3150" i="1">
                    <a:solidFill>
                      <a:srgbClr val="525252"/>
                    </a:solidFill>
                    <a:latin typeface="Cambria Math" panose="02040503050406030204" pitchFamily="18" charset="0"/>
                  </a:rPr>
                  <m:t>)</m:t>
                </m:r>
                <m:r>
                  <a:rPr xmlns:a="http://schemas.openxmlformats.org/drawingml/2006/main" sz="3150" i="1">
                    <a:solidFill>
                      <a:srgbClr val="525252"/>
                    </a:solidFill>
                    <a:latin typeface="Cambria Math" panose="02040503050406030204" pitchFamily="18" charset="0"/>
                  </a:rPr>
                  <m:t>/</m:t>
                </m:r>
                <m:r>
                  <a:rPr xmlns:a="http://schemas.openxmlformats.org/drawingml/2006/main" sz="3150" i="1">
                    <a:solidFill>
                      <a:srgbClr val="525252"/>
                    </a:solidFill>
                    <a:latin typeface="Cambria Math" panose="02040503050406030204" pitchFamily="18" charset="0"/>
                  </a:rPr>
                  <m:t>n</m:t>
                </m:r>
              </m:oMath>
            </a14:m>
          </a:p>
          <a:p>
            <a:pPr algn="l">
              <a:defRPr sz="2400"/>
            </a:pPr>
            <a:r>
              <a:t>Removing some trip probability from out-link</a:t>
            </a:r>
          </a:p>
          <a:p>
            <a:pPr algn="l">
              <a:defRPr sz="2400"/>
            </a:pPr>
            <a:r>
              <a:t>And distributing them at random among other nodes</a:t>
            </a:r>
          </a:p>
          <a:p>
            <a:pPr algn="l">
              <a:defRPr sz="2000"/>
            </a:pPr>
            <a:r>
              <a:t>((1-0.85)/5=0.03)</a:t>
            </a:r>
          </a:p>
        </p:txBody>
      </p:sp>
      <p:pic>
        <p:nvPicPr>
          <p:cNvPr id="848" name="Image" descr="Image"/>
          <p:cNvPicPr>
            <a:picLocks noChangeAspect="1"/>
          </p:cNvPicPr>
          <p:nvPr/>
        </p:nvPicPr>
        <p:blipFill>
          <a:blip r:embed="rId4">
            <a:extLst/>
          </a:blip>
          <a:stretch>
            <a:fillRect/>
          </a:stretch>
        </p:blipFill>
        <p:spPr>
          <a:xfrm>
            <a:off x="3889432" y="7010400"/>
            <a:ext cx="3752295" cy="2245265"/>
          </a:xfrm>
          <a:prstGeom prst="rect">
            <a:avLst/>
          </a:prstGeom>
          <a:ln w="12700">
            <a:miter lim="400000"/>
          </a:ln>
        </p:spPr>
      </p:pic>
      <p:pic>
        <p:nvPicPr>
          <p:cNvPr id="849" name="Image" descr="Image"/>
          <p:cNvPicPr>
            <a:picLocks noChangeAspect="1"/>
          </p:cNvPicPr>
          <p:nvPr/>
        </p:nvPicPr>
        <p:blipFill>
          <a:blip r:embed="rId5">
            <a:extLst/>
          </a:blip>
          <a:stretch>
            <a:fillRect/>
          </a:stretch>
        </p:blipFill>
        <p:spPr>
          <a:xfrm>
            <a:off x="7639191" y="7010400"/>
            <a:ext cx="1894497" cy="2245265"/>
          </a:xfrm>
          <a:prstGeom prst="rect">
            <a:avLst/>
          </a:prstGeom>
          <a:ln w="12700">
            <a:miter lim="400000"/>
          </a:ln>
        </p:spPr>
      </p:pic>
      <p:sp>
        <p:nvSpPr>
          <p:cNvPr id="850"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3" name="Double-click to edit"/>
          <p:cNvSpPr txBox="1"/>
          <p:nvPr>
            <p:ph type="title"/>
          </p:nvPr>
        </p:nvSpPr>
        <p:spPr>
          <a:prstGeom prst="rect">
            <a:avLst/>
          </a:prstGeom>
        </p:spPr>
        <p:txBody>
          <a:bodyPr/>
          <a:lstStyle/>
          <a:p>
            <a:pPr/>
          </a:p>
        </p:txBody>
      </p:sp>
      <p:sp>
        <p:nvSpPr>
          <p:cNvPr id="224" name="Double-click to edit"/>
          <p:cNvSpPr txBox="1"/>
          <p:nvPr>
            <p:ph type="body" idx="1"/>
          </p:nvPr>
        </p:nvSpPr>
        <p:spPr>
          <a:prstGeom prst="rect">
            <a:avLst/>
          </a:prstGeom>
        </p:spPr>
        <p:txBody>
          <a:bodyPr/>
          <a:lstStyle/>
          <a:p>
            <a:pPr/>
          </a:p>
        </p:txBody>
      </p:sp>
      <p:grpSp>
        <p:nvGrpSpPr>
          <p:cNvPr id="227" name="facebook-map.jpg"/>
          <p:cNvGrpSpPr/>
          <p:nvPr/>
        </p:nvGrpSpPr>
        <p:grpSpPr>
          <a:xfrm>
            <a:off x="101124" y="155995"/>
            <a:ext cx="5891501" cy="4085643"/>
            <a:chOff x="0" y="0"/>
            <a:chExt cx="5891499" cy="4085642"/>
          </a:xfrm>
        </p:grpSpPr>
        <p:pic>
          <p:nvPicPr>
            <p:cNvPr id="226" name="facebook-map.jpg" descr="facebook-map.jpg"/>
            <p:cNvPicPr>
              <a:picLocks noChangeAspect="1"/>
            </p:cNvPicPr>
            <p:nvPr/>
          </p:nvPicPr>
          <p:blipFill>
            <a:blip r:embed="rId2">
              <a:extLst/>
            </a:blip>
            <a:stretch>
              <a:fillRect/>
            </a:stretch>
          </p:blipFill>
          <p:spPr>
            <a:xfrm>
              <a:off x="127000" y="88900"/>
              <a:ext cx="5637500" cy="3755443"/>
            </a:xfrm>
            <a:prstGeom prst="rect">
              <a:avLst/>
            </a:prstGeom>
            <a:ln>
              <a:noFill/>
            </a:ln>
            <a:effectLst/>
          </p:spPr>
        </p:pic>
        <p:pic>
          <p:nvPicPr>
            <p:cNvPr id="225" name="facebook-map.jpg" descr="facebook-map.jpg"/>
            <p:cNvPicPr>
              <a:picLocks noChangeAspect="0"/>
            </p:cNvPicPr>
            <p:nvPr/>
          </p:nvPicPr>
          <p:blipFill>
            <a:blip r:embed="rId3">
              <a:extLst/>
            </a:blip>
            <a:stretch>
              <a:fillRect/>
            </a:stretch>
          </p:blipFill>
          <p:spPr>
            <a:xfrm>
              <a:off x="0" y="0"/>
              <a:ext cx="5891500" cy="4085643"/>
            </a:xfrm>
            <a:prstGeom prst="rect">
              <a:avLst/>
            </a:prstGeom>
            <a:effectLst/>
          </p:spPr>
        </p:pic>
      </p:grpSp>
      <p:grpSp>
        <p:nvGrpSpPr>
          <p:cNvPr id="230" name="lyon-map-tram-big.png"/>
          <p:cNvGrpSpPr/>
          <p:nvPr/>
        </p:nvGrpSpPr>
        <p:grpSpPr>
          <a:xfrm>
            <a:off x="6688679" y="130075"/>
            <a:ext cx="6282495" cy="3856302"/>
            <a:chOff x="0" y="0"/>
            <a:chExt cx="6282494" cy="3856300"/>
          </a:xfrm>
        </p:grpSpPr>
        <p:pic>
          <p:nvPicPr>
            <p:cNvPr id="229" name="lyon-map-tram-big.png" descr="lyon-map-tram-big.png"/>
            <p:cNvPicPr>
              <a:picLocks noChangeAspect="1"/>
            </p:cNvPicPr>
            <p:nvPr/>
          </p:nvPicPr>
          <p:blipFill>
            <a:blip r:embed="rId4">
              <a:extLst/>
            </a:blip>
            <a:stretch>
              <a:fillRect/>
            </a:stretch>
          </p:blipFill>
          <p:spPr>
            <a:xfrm>
              <a:off x="127000" y="88900"/>
              <a:ext cx="6028495" cy="3526101"/>
            </a:xfrm>
            <a:prstGeom prst="rect">
              <a:avLst/>
            </a:prstGeom>
            <a:ln>
              <a:noFill/>
            </a:ln>
            <a:effectLst/>
          </p:spPr>
        </p:pic>
        <p:pic>
          <p:nvPicPr>
            <p:cNvPr id="228" name="lyon-map-tram-big.png" descr="lyon-map-tram-big.png"/>
            <p:cNvPicPr>
              <a:picLocks noChangeAspect="0"/>
            </p:cNvPicPr>
            <p:nvPr/>
          </p:nvPicPr>
          <p:blipFill>
            <a:blip r:embed="rId5">
              <a:extLst/>
            </a:blip>
            <a:stretch>
              <a:fillRect/>
            </a:stretch>
          </p:blipFill>
          <p:spPr>
            <a:xfrm>
              <a:off x="0" y="0"/>
              <a:ext cx="6282495" cy="3856301"/>
            </a:xfrm>
            <a:prstGeom prst="rect">
              <a:avLst/>
            </a:prstGeom>
            <a:effectLst/>
          </p:spPr>
        </p:pic>
      </p:grpSp>
      <p:grpSp>
        <p:nvGrpSpPr>
          <p:cNvPr id="233" name="gs_boston_dubai_sacramento_osaka.png"/>
          <p:cNvGrpSpPr/>
          <p:nvPr/>
        </p:nvGrpSpPr>
        <p:grpSpPr>
          <a:xfrm>
            <a:off x="4570008" y="5168515"/>
            <a:ext cx="3645617" cy="3911748"/>
            <a:chOff x="0" y="0"/>
            <a:chExt cx="3645615" cy="3911746"/>
          </a:xfrm>
        </p:grpSpPr>
        <p:pic>
          <p:nvPicPr>
            <p:cNvPr id="232" name="gs_boston_dubai_sacramento_osaka.png" descr="gs_boston_dubai_sacramento_osaka.png"/>
            <p:cNvPicPr>
              <a:picLocks noChangeAspect="1"/>
            </p:cNvPicPr>
            <p:nvPr/>
          </p:nvPicPr>
          <p:blipFill>
            <a:blip r:embed="rId6">
              <a:extLst/>
            </a:blip>
            <a:stretch>
              <a:fillRect/>
            </a:stretch>
          </p:blipFill>
          <p:spPr>
            <a:xfrm>
              <a:off x="127000" y="88900"/>
              <a:ext cx="3391616" cy="3581547"/>
            </a:xfrm>
            <a:prstGeom prst="rect">
              <a:avLst/>
            </a:prstGeom>
            <a:ln>
              <a:noFill/>
            </a:ln>
            <a:effectLst/>
          </p:spPr>
        </p:pic>
        <p:pic>
          <p:nvPicPr>
            <p:cNvPr id="231" name="gs_boston_dubai_sacramento_osaka.png" descr="gs_boston_dubai_sacramento_osaka.png"/>
            <p:cNvPicPr>
              <a:picLocks noChangeAspect="0"/>
            </p:cNvPicPr>
            <p:nvPr/>
          </p:nvPicPr>
          <p:blipFill>
            <a:blip r:embed="rId7">
              <a:extLst/>
            </a:blip>
            <a:stretch>
              <a:fillRect/>
            </a:stretch>
          </p:blipFill>
          <p:spPr>
            <a:xfrm>
              <a:off x="0" y="0"/>
              <a:ext cx="3645616" cy="3911747"/>
            </a:xfrm>
            <a:prstGeom prst="rect">
              <a:avLst/>
            </a:prstGeom>
            <a:effectLst/>
          </p:spPr>
        </p:pic>
      </p:grpSp>
      <p:grpSp>
        <p:nvGrpSpPr>
          <p:cNvPr id="236" name="Network-metrics-commonly-used-to-quantify-the-topology-of-networks-A-Degree-hubs-and.png.jpeg"/>
          <p:cNvGrpSpPr/>
          <p:nvPr/>
        </p:nvGrpSpPr>
        <p:grpSpPr>
          <a:xfrm>
            <a:off x="184447" y="5068711"/>
            <a:ext cx="4518462" cy="4111356"/>
            <a:chOff x="0" y="0"/>
            <a:chExt cx="4518460" cy="4111354"/>
          </a:xfrm>
        </p:grpSpPr>
        <p:pic>
          <p:nvPicPr>
            <p:cNvPr id="235" name="Network-metrics-commonly-used-to-quantify-the-topology-of-networks-A-Degree-hubs-and.png.jpeg" descr="Network-metrics-commonly-used-to-quantify-the-topology-of-networks-A-Degree-hubs-and.png.jpeg"/>
            <p:cNvPicPr>
              <a:picLocks noChangeAspect="1"/>
            </p:cNvPicPr>
            <p:nvPr/>
          </p:nvPicPr>
          <p:blipFill>
            <a:blip r:embed="rId8">
              <a:extLst/>
            </a:blip>
            <a:stretch>
              <a:fillRect/>
            </a:stretch>
          </p:blipFill>
          <p:spPr>
            <a:xfrm>
              <a:off x="127000" y="88900"/>
              <a:ext cx="4264461" cy="3781155"/>
            </a:xfrm>
            <a:prstGeom prst="rect">
              <a:avLst/>
            </a:prstGeom>
            <a:ln>
              <a:noFill/>
            </a:ln>
            <a:effectLst/>
          </p:spPr>
        </p:pic>
        <p:pic>
          <p:nvPicPr>
            <p:cNvPr id="234" name="Network-metrics-commonly-used-to-quantify-the-topology-of-networks-A-Degree-hubs-and.png.jpeg" descr="Network-metrics-commonly-used-to-quantify-the-topology-of-networks-A-Degree-hubs-and.png.jpeg"/>
            <p:cNvPicPr>
              <a:picLocks noChangeAspect="0"/>
            </p:cNvPicPr>
            <p:nvPr/>
          </p:nvPicPr>
          <p:blipFill>
            <a:blip r:embed="rId9">
              <a:extLst/>
            </a:blip>
            <a:stretch>
              <a:fillRect/>
            </a:stretch>
          </p:blipFill>
          <p:spPr>
            <a:xfrm>
              <a:off x="0" y="0"/>
              <a:ext cx="4518461" cy="4111355"/>
            </a:xfrm>
            <a:prstGeom prst="rect">
              <a:avLst/>
            </a:prstGeom>
            <a:effectLst/>
          </p:spPr>
        </p:pic>
      </p:grpSp>
      <p:grpSp>
        <p:nvGrpSpPr>
          <p:cNvPr id="239" name="Aquatic-Ecosystem-Network.png"/>
          <p:cNvGrpSpPr/>
          <p:nvPr/>
        </p:nvGrpSpPr>
        <p:grpSpPr>
          <a:xfrm>
            <a:off x="10022006" y="1842100"/>
            <a:ext cx="2822828" cy="4251519"/>
            <a:chOff x="0" y="0"/>
            <a:chExt cx="2822826" cy="4251518"/>
          </a:xfrm>
        </p:grpSpPr>
        <p:pic>
          <p:nvPicPr>
            <p:cNvPr id="238" name="Aquatic-Ecosystem-Network.png" descr="Aquatic-Ecosystem-Network.png"/>
            <p:cNvPicPr>
              <a:picLocks noChangeAspect="1"/>
            </p:cNvPicPr>
            <p:nvPr/>
          </p:nvPicPr>
          <p:blipFill>
            <a:blip r:embed="rId10">
              <a:extLst/>
            </a:blip>
            <a:stretch>
              <a:fillRect/>
            </a:stretch>
          </p:blipFill>
          <p:spPr>
            <a:xfrm>
              <a:off x="127000" y="88900"/>
              <a:ext cx="2568827" cy="3921319"/>
            </a:xfrm>
            <a:prstGeom prst="rect">
              <a:avLst/>
            </a:prstGeom>
            <a:ln>
              <a:noFill/>
            </a:ln>
            <a:effectLst/>
          </p:spPr>
        </p:pic>
        <p:pic>
          <p:nvPicPr>
            <p:cNvPr id="237" name="Aquatic-Ecosystem-Network.png" descr="Aquatic-Ecosystem-Network.png"/>
            <p:cNvPicPr>
              <a:picLocks noChangeAspect="0"/>
            </p:cNvPicPr>
            <p:nvPr/>
          </p:nvPicPr>
          <p:blipFill>
            <a:blip r:embed="rId11">
              <a:extLst/>
            </a:blip>
            <a:stretch>
              <a:fillRect/>
            </a:stretch>
          </p:blipFill>
          <p:spPr>
            <a:xfrm>
              <a:off x="0" y="0"/>
              <a:ext cx="2822827" cy="4251519"/>
            </a:xfrm>
            <a:prstGeom prst="rect">
              <a:avLst/>
            </a:prstGeom>
            <a:effectLst/>
          </p:spPr>
        </p:pic>
      </p:grpSp>
      <p:grpSp>
        <p:nvGrpSpPr>
          <p:cNvPr id="242" name="7-Figure5-1.png"/>
          <p:cNvGrpSpPr/>
          <p:nvPr/>
        </p:nvGrpSpPr>
        <p:grpSpPr>
          <a:xfrm>
            <a:off x="8378986" y="5454168"/>
            <a:ext cx="4400481" cy="4085643"/>
            <a:chOff x="0" y="0"/>
            <a:chExt cx="4400480" cy="4085642"/>
          </a:xfrm>
        </p:grpSpPr>
        <p:pic>
          <p:nvPicPr>
            <p:cNvPr id="241" name="7-Figure5-1.png" descr="7-Figure5-1.png"/>
            <p:cNvPicPr>
              <a:picLocks noChangeAspect="1"/>
            </p:cNvPicPr>
            <p:nvPr/>
          </p:nvPicPr>
          <p:blipFill>
            <a:blip r:embed="rId12">
              <a:extLst/>
            </a:blip>
            <a:stretch>
              <a:fillRect/>
            </a:stretch>
          </p:blipFill>
          <p:spPr>
            <a:xfrm>
              <a:off x="127000" y="88900"/>
              <a:ext cx="4146481" cy="3755443"/>
            </a:xfrm>
            <a:prstGeom prst="rect">
              <a:avLst/>
            </a:prstGeom>
            <a:ln>
              <a:noFill/>
            </a:ln>
            <a:effectLst/>
          </p:spPr>
        </p:pic>
        <p:pic>
          <p:nvPicPr>
            <p:cNvPr id="240" name="7-Figure5-1.png" descr="7-Figure5-1.png"/>
            <p:cNvPicPr>
              <a:picLocks noChangeAspect="0"/>
            </p:cNvPicPr>
            <p:nvPr/>
          </p:nvPicPr>
          <p:blipFill>
            <a:blip r:embed="rId13">
              <a:extLst/>
            </a:blip>
            <a:stretch>
              <a:fillRect/>
            </a:stretch>
          </p:blipFill>
          <p:spPr>
            <a:xfrm>
              <a:off x="0" y="0"/>
              <a:ext cx="4400481" cy="4085643"/>
            </a:xfrm>
            <a:prstGeom prst="rect">
              <a:avLst/>
            </a:prstGeom>
            <a:effectLst/>
          </p:spPr>
        </p:pic>
      </p:grpSp>
      <p:grpSp>
        <p:nvGrpSpPr>
          <p:cNvPr id="245" name="F1.large.jpg"/>
          <p:cNvGrpSpPr/>
          <p:nvPr/>
        </p:nvGrpSpPr>
        <p:grpSpPr>
          <a:xfrm>
            <a:off x="6545039" y="2916311"/>
            <a:ext cx="3372322" cy="3448523"/>
            <a:chOff x="0" y="0"/>
            <a:chExt cx="3372321" cy="3448521"/>
          </a:xfrm>
        </p:grpSpPr>
        <p:pic>
          <p:nvPicPr>
            <p:cNvPr id="244" name="F1.large.jpg" descr="F1.large.jpg"/>
            <p:cNvPicPr>
              <a:picLocks noChangeAspect="1"/>
            </p:cNvPicPr>
            <p:nvPr/>
          </p:nvPicPr>
          <p:blipFill>
            <a:blip r:embed="rId14">
              <a:extLst/>
            </a:blip>
            <a:stretch>
              <a:fillRect/>
            </a:stretch>
          </p:blipFill>
          <p:spPr>
            <a:xfrm>
              <a:off x="127000" y="88900"/>
              <a:ext cx="3118322" cy="3118322"/>
            </a:xfrm>
            <a:prstGeom prst="rect">
              <a:avLst/>
            </a:prstGeom>
            <a:ln>
              <a:noFill/>
            </a:ln>
            <a:effectLst/>
          </p:spPr>
        </p:pic>
        <p:pic>
          <p:nvPicPr>
            <p:cNvPr id="243" name="F1.large.jpg" descr="F1.large.jpg"/>
            <p:cNvPicPr>
              <a:picLocks noChangeAspect="0"/>
            </p:cNvPicPr>
            <p:nvPr/>
          </p:nvPicPr>
          <p:blipFill>
            <a:blip r:embed="rId15">
              <a:extLst/>
            </a:blip>
            <a:stretch>
              <a:fillRect/>
            </a:stretch>
          </p:blipFill>
          <p:spPr>
            <a:xfrm>
              <a:off x="0" y="0"/>
              <a:ext cx="3372322" cy="3448522"/>
            </a:xfrm>
            <a:prstGeom prst="rect">
              <a:avLst/>
            </a:prstGeom>
            <a:effectLst/>
          </p:spPr>
        </p:pic>
      </p:grpSp>
      <p:grpSp>
        <p:nvGrpSpPr>
          <p:cNvPr id="248" name="Image"/>
          <p:cNvGrpSpPr/>
          <p:nvPr/>
        </p:nvGrpSpPr>
        <p:grpSpPr>
          <a:xfrm>
            <a:off x="3058294" y="2847280"/>
            <a:ext cx="3783070" cy="2618091"/>
            <a:chOff x="0" y="0"/>
            <a:chExt cx="3783069" cy="2618089"/>
          </a:xfrm>
        </p:grpSpPr>
        <p:pic>
          <p:nvPicPr>
            <p:cNvPr id="247" name="Image" descr="Image"/>
            <p:cNvPicPr>
              <a:picLocks noChangeAspect="1"/>
            </p:cNvPicPr>
            <p:nvPr/>
          </p:nvPicPr>
          <p:blipFill>
            <a:blip r:embed="rId16">
              <a:extLst/>
            </a:blip>
            <a:stretch>
              <a:fillRect/>
            </a:stretch>
          </p:blipFill>
          <p:spPr>
            <a:xfrm>
              <a:off x="127000" y="88900"/>
              <a:ext cx="3529070" cy="2287890"/>
            </a:xfrm>
            <a:prstGeom prst="rect">
              <a:avLst/>
            </a:prstGeom>
            <a:ln>
              <a:noFill/>
            </a:ln>
            <a:effectLst/>
          </p:spPr>
        </p:pic>
        <p:pic>
          <p:nvPicPr>
            <p:cNvPr id="246" name="Image" descr="Image"/>
            <p:cNvPicPr>
              <a:picLocks noChangeAspect="0"/>
            </p:cNvPicPr>
            <p:nvPr/>
          </p:nvPicPr>
          <p:blipFill>
            <a:blip r:embed="rId17">
              <a:extLst/>
            </a:blip>
            <a:stretch>
              <a:fillRect/>
            </a:stretch>
          </p:blipFill>
          <p:spPr>
            <a:xfrm>
              <a:off x="0" y="0"/>
              <a:ext cx="3783070" cy="2618090"/>
            </a:xfrm>
            <a:prstGeom prst="rect">
              <a:avLst/>
            </a:prstGeom>
            <a:effectLst/>
          </p:spPr>
        </p:pic>
      </p:grpSp>
      <p:sp>
        <p:nvSpPr>
          <p:cNvPr id="249" name="Slide Number"/>
          <p:cNvSpPr txBox="1"/>
          <p:nvPr>
            <p:ph type="sldNum" sz="quarter" idx="4294967295"/>
          </p:nvPr>
        </p:nvSpPr>
        <p:spPr>
          <a:xfrm>
            <a:off x="6381749" y="9271000"/>
            <a:ext cx="228601"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7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852" name="PageRank - as Random Walk"/>
          <p:cNvSpPr txBox="1"/>
          <p:nvPr>
            <p:ph type="title"/>
          </p:nvPr>
        </p:nvSpPr>
        <p:spPr>
          <a:xfrm>
            <a:off x="252487" y="190500"/>
            <a:ext cx="12499827" cy="858392"/>
          </a:xfrm>
          <a:prstGeom prst="rect">
            <a:avLst/>
          </a:prstGeom>
        </p:spPr>
        <p:txBody>
          <a:bodyPr/>
          <a:lstStyle/>
          <a:p>
            <a:pPr/>
            <a:r>
              <a:t>PageRank - as Random Walk</a:t>
            </a:r>
          </a:p>
        </p:txBody>
      </p:sp>
      <p:sp>
        <p:nvSpPr>
          <p:cNvPr id="853" name="Main idea: The PageRank computation can be interpreted as a Random Walk process with restart"/>
          <p:cNvSpPr txBox="1"/>
          <p:nvPr/>
        </p:nvSpPr>
        <p:spPr>
          <a:xfrm>
            <a:off x="252487" y="1435100"/>
            <a:ext cx="11681421" cy="88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6100"/>
              </a:lnSpc>
              <a:spcBef>
                <a:spcPts val="2600"/>
              </a:spcBef>
              <a:defRPr b="1" sz="2400">
                <a:solidFill>
                  <a:schemeClr val="accent1"/>
                </a:solidFill>
                <a:latin typeface="Helvetica"/>
                <a:ea typeface="Helvetica"/>
                <a:cs typeface="Helvetica"/>
                <a:sym typeface="Helvetica"/>
              </a:defRPr>
            </a:pPr>
            <a:r>
              <a:t>Main idea: </a:t>
            </a:r>
            <a:r>
              <a:rPr>
                <a:solidFill>
                  <a:srgbClr val="000000"/>
                </a:solidFill>
              </a:rPr>
              <a:t>The PageRank computation can be interpreted as a Random Walk process with restart</a:t>
            </a:r>
          </a:p>
        </p:txBody>
      </p:sp>
      <p:sp>
        <p:nvSpPr>
          <p:cNvPr id="854" name="In the Google Matrix, Elements in each row are summing up to 1…"/>
          <p:cNvSpPr txBox="1"/>
          <p:nvPr/>
        </p:nvSpPr>
        <p:spPr>
          <a:xfrm>
            <a:off x="352896" y="2772780"/>
            <a:ext cx="12412118" cy="1206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96333" indent="-296333" algn="l">
              <a:buSzPct val="75000"/>
              <a:buChar char="•"/>
              <a:defRPr sz="2400">
                <a:solidFill>
                  <a:srgbClr val="000000"/>
                </a:solidFill>
                <a:latin typeface="Helvetica"/>
                <a:ea typeface="Helvetica"/>
                <a:cs typeface="Helvetica"/>
                <a:sym typeface="Helvetica"/>
              </a:defRPr>
            </a:pPr>
            <a:r>
              <a:t>In the Google Matrix, Elements in each row are summing up to 1</a:t>
            </a:r>
          </a:p>
          <a:p>
            <a:pPr marL="296333" indent="-296333" algn="l">
              <a:buSzPct val="75000"/>
              <a:buChar char="•"/>
              <a:defRPr sz="2400">
                <a:solidFill>
                  <a:srgbClr val="000000"/>
                </a:solidFill>
                <a:latin typeface="Helvetica"/>
                <a:ea typeface="Helvetica"/>
                <a:cs typeface="Helvetica"/>
                <a:sym typeface="Helvetica"/>
              </a:defRPr>
            </a:pPr>
            <a:r>
              <a:t>It is a stochastic matrix which can be interpreted as a stationary transition matrix of a random walk process</a:t>
            </a:r>
          </a:p>
        </p:txBody>
      </p:sp>
      <p:sp>
        <p:nvSpPr>
          <p:cNvPr id="855" name="Probability that the RW will be in node i next step depends only on the current node j and the transition probability  j ➝ i determined by the stochastic matrix…"/>
          <p:cNvSpPr txBox="1"/>
          <p:nvPr/>
        </p:nvSpPr>
        <p:spPr>
          <a:xfrm>
            <a:off x="252487" y="4441336"/>
            <a:ext cx="12499826" cy="243415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96333" indent="-296333" algn="l">
              <a:spcBef>
                <a:spcPts val="1800"/>
              </a:spcBef>
              <a:buSzPct val="75000"/>
              <a:buChar char="•"/>
              <a:defRPr sz="2400">
                <a:solidFill>
                  <a:srgbClr val="000000"/>
                </a:solidFill>
                <a:latin typeface="Helvetica"/>
                <a:ea typeface="Helvetica"/>
                <a:cs typeface="Helvetica"/>
                <a:sym typeface="Helvetica"/>
              </a:defRPr>
            </a:pPr>
            <a:r>
              <a:t>Probability that the RW will be in node </a:t>
            </a:r>
            <a:r>
              <a:rPr i="1">
                <a:latin typeface="Times Roman"/>
                <a:ea typeface="Times Roman"/>
                <a:cs typeface="Times Roman"/>
                <a:sym typeface="Times Roman"/>
              </a:rPr>
              <a:t>i</a:t>
            </a:r>
            <a:r>
              <a:rPr b="1"/>
              <a:t> </a:t>
            </a:r>
            <a:r>
              <a:t>next step depends only on the current node </a:t>
            </a:r>
            <a:r>
              <a:rPr i="1">
                <a:latin typeface="Times Roman"/>
                <a:ea typeface="Times Roman"/>
                <a:cs typeface="Times Roman"/>
                <a:sym typeface="Times Roman"/>
              </a:rPr>
              <a:t>j</a:t>
            </a:r>
            <a:r>
              <a:t> and the transition probability  </a:t>
            </a:r>
            <a:r>
              <a:rPr i="1">
                <a:latin typeface="Times Roman"/>
                <a:ea typeface="Times Roman"/>
                <a:cs typeface="Times Roman"/>
                <a:sym typeface="Times Roman"/>
              </a:rPr>
              <a:t>j ➝ i</a:t>
            </a:r>
            <a:r>
              <a:t> determined by the stochastic matrix</a:t>
            </a:r>
          </a:p>
          <a:p>
            <a:pPr marL="296333" indent="-296333" algn="l">
              <a:spcBef>
                <a:spcPts val="1800"/>
              </a:spcBef>
              <a:buSzPct val="75000"/>
              <a:buChar char="•"/>
              <a:defRPr sz="2400">
                <a:solidFill>
                  <a:srgbClr val="000000"/>
                </a:solidFill>
                <a:latin typeface="Helvetica"/>
                <a:ea typeface="Helvetica"/>
                <a:cs typeface="Helvetica"/>
                <a:sym typeface="Helvetica"/>
              </a:defRPr>
            </a:pPr>
            <a:r>
              <a:t>Consequently this is a </a:t>
            </a:r>
            <a:r>
              <a:rPr b="1"/>
              <a:t>first-order Markov process</a:t>
            </a:r>
          </a:p>
          <a:p>
            <a:pPr marL="296333" indent="-296333" algn="l">
              <a:spcBef>
                <a:spcPts val="1800"/>
              </a:spcBef>
              <a:buSzPct val="75000"/>
              <a:buChar char="•"/>
              <a:defRPr sz="2400">
                <a:solidFill>
                  <a:srgbClr val="000000"/>
                </a:solidFill>
                <a:latin typeface="Helvetica"/>
                <a:ea typeface="Helvetica"/>
                <a:cs typeface="Helvetica"/>
                <a:sym typeface="Helvetica"/>
              </a:defRPr>
            </a:pPr>
            <a:r>
              <a:rPr b="1"/>
              <a:t>Stationary probabilities </a:t>
            </a:r>
            <a:r>
              <a:t>(i.e., when walk length tends towards </a:t>
            </a:r>
            <a14:m>
              <m:oMath>
                <m:r>
                  <m:rPr>
                    <m:sty m:val="p"/>
                  </m:rPr>
                  <a:rPr xmlns:a="http://schemas.openxmlformats.org/drawingml/2006/main" sz="2900" i="1">
                    <a:solidFill>
                      <a:srgbClr val="000000"/>
                    </a:solidFill>
                    <a:latin typeface="Cambria Math" panose="02040503050406030204" pitchFamily="18" charset="0"/>
                  </a:rPr>
                  <m:t>∞</m:t>
                </m:r>
              </m:oMath>
            </a14:m>
            <a:r>
              <a:t>) of the RW to be in node </a:t>
            </a:r>
            <a:r>
              <a:rPr i="1">
                <a:latin typeface="Times Roman"/>
                <a:ea typeface="Times Roman"/>
                <a:cs typeface="Times Roman"/>
                <a:sym typeface="Times Roman"/>
              </a:rPr>
              <a:t>i</a:t>
            </a:r>
            <a:r>
              <a:t> gives the PageRank of the actual node</a:t>
            </a:r>
          </a:p>
        </p:txBody>
      </p:sp>
      <p:sp>
        <p:nvSpPr>
          <p:cNvPr id="856" name="Teleportation probability: the parameter α gives the probability that in the next step of the RW will follow a Markov process or with probability 1-α it will jump to a random node"/>
          <p:cNvSpPr txBox="1"/>
          <p:nvPr/>
        </p:nvSpPr>
        <p:spPr>
          <a:xfrm>
            <a:off x="392187" y="7337549"/>
            <a:ext cx="12011919" cy="8951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6100"/>
              </a:lnSpc>
              <a:spcBef>
                <a:spcPts val="2600"/>
              </a:spcBef>
              <a:defRPr b="1" sz="2400">
                <a:solidFill>
                  <a:schemeClr val="accent1"/>
                </a:solidFill>
                <a:latin typeface="Helvetica"/>
                <a:ea typeface="Helvetica"/>
                <a:cs typeface="Helvetica"/>
                <a:sym typeface="Helvetica"/>
              </a:defRPr>
            </a:pPr>
            <a:r>
              <a:t>Teleportation probability: </a:t>
            </a:r>
            <a:r>
              <a:rPr b="0">
                <a:solidFill>
                  <a:srgbClr val="000000"/>
                </a:solidFill>
              </a:rPr>
              <a:t>the parameter </a:t>
            </a:r>
            <a:r>
              <a:rPr b="0" i="1">
                <a:solidFill>
                  <a:srgbClr val="000000"/>
                </a:solidFill>
                <a:latin typeface="Times Roman"/>
                <a:ea typeface="Times Roman"/>
                <a:cs typeface="Times Roman"/>
                <a:sym typeface="Times Roman"/>
              </a:rPr>
              <a:t>α</a:t>
            </a:r>
            <a:r>
              <a:rPr b="0">
                <a:solidFill>
                  <a:srgbClr val="000000"/>
                </a:solidFill>
              </a:rPr>
              <a:t> gives the probability that in the next step of the RW will follow a Markov process or with probability </a:t>
            </a:r>
            <a:r>
              <a:rPr b="0" i="1">
                <a:solidFill>
                  <a:srgbClr val="000000"/>
                </a:solidFill>
                <a:latin typeface="Times Roman"/>
                <a:ea typeface="Times Roman"/>
                <a:cs typeface="Times Roman"/>
                <a:sym typeface="Times Roman"/>
              </a:rPr>
              <a:t>1-α</a:t>
            </a:r>
            <a:r>
              <a:rPr b="0">
                <a:solidFill>
                  <a:srgbClr val="000000"/>
                </a:solidFill>
              </a:rPr>
              <a:t> it will jump to a random node</a:t>
            </a:r>
          </a:p>
        </p:txBody>
      </p:sp>
      <p:sp>
        <p:nvSpPr>
          <p:cNvPr id="857" name="If α&lt;1, it assures that the RW will never be stuck at nodes with kout=0, but it can restart the RW from a randomly selected other node"/>
          <p:cNvSpPr txBox="1"/>
          <p:nvPr/>
        </p:nvSpPr>
        <p:spPr>
          <a:xfrm>
            <a:off x="513729" y="8566149"/>
            <a:ext cx="11420179" cy="8443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96333" indent="-296333" algn="l">
              <a:spcBef>
                <a:spcPts val="1800"/>
              </a:spcBef>
              <a:buSzPct val="75000"/>
              <a:buChar char="•"/>
              <a:defRPr sz="2400">
                <a:solidFill>
                  <a:srgbClr val="000000"/>
                </a:solidFill>
                <a:latin typeface="Helvetica"/>
                <a:ea typeface="Helvetica"/>
                <a:cs typeface="Helvetica"/>
                <a:sym typeface="Helvetica"/>
              </a:defRPr>
            </a:pPr>
            <a:r>
              <a:t>If </a:t>
            </a:r>
            <a:r>
              <a:rPr i="1">
                <a:latin typeface="Times Roman"/>
                <a:ea typeface="Times Roman"/>
                <a:cs typeface="Times Roman"/>
                <a:sym typeface="Times Roman"/>
              </a:rPr>
              <a:t>α&lt;1</a:t>
            </a:r>
            <a:r>
              <a:t>, it</a:t>
            </a:r>
            <a:r>
              <a:t> assures that the RW will never be stuck at nodes with </a:t>
            </a:r>
            <a:r>
              <a:rPr i="1">
                <a:latin typeface="Times Roman"/>
                <a:ea typeface="Times Roman"/>
                <a:cs typeface="Times Roman"/>
                <a:sym typeface="Times Roman"/>
              </a:rPr>
              <a:t>k</a:t>
            </a:r>
            <a:r>
              <a:rPr baseline="31999" i="1">
                <a:latin typeface="Times Roman"/>
                <a:ea typeface="Times Roman"/>
                <a:cs typeface="Times Roman"/>
                <a:sym typeface="Times Roman"/>
              </a:rPr>
              <a:t>out</a:t>
            </a:r>
            <a:r>
              <a:rPr i="1">
                <a:latin typeface="Times Roman"/>
                <a:ea typeface="Times Roman"/>
                <a:cs typeface="Times Roman"/>
                <a:sym typeface="Times Roman"/>
              </a:rPr>
              <a:t>=0</a:t>
            </a:r>
            <a:r>
              <a:t>, but it can restart the RW from a randomly selected other node</a:t>
            </a:r>
          </a:p>
        </p:txBody>
      </p:sp>
      <p:sp>
        <p:nvSpPr>
          <p:cNvPr id="858" name="Slide Number"/>
          <p:cNvSpPr txBox="1"/>
          <p:nvPr>
            <p:ph type="sldNum" sz="quarter" idx="4294967295"/>
          </p:nvPr>
        </p:nvSpPr>
        <p:spPr>
          <a:xfrm>
            <a:off x="6369062" y="9251950"/>
            <a:ext cx="253976" cy="381000"/>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defRPr>
                <a:solidFill>
                  <a:srgbClr val="000000"/>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
</file>

<file path=ppt/slides/slide7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860" name="PageRank - as Random Walk"/>
          <p:cNvSpPr txBox="1"/>
          <p:nvPr>
            <p:ph type="title"/>
          </p:nvPr>
        </p:nvSpPr>
        <p:spPr>
          <a:xfrm>
            <a:off x="252487" y="190500"/>
            <a:ext cx="12499827" cy="858392"/>
          </a:xfrm>
          <a:prstGeom prst="rect">
            <a:avLst/>
          </a:prstGeom>
        </p:spPr>
        <p:txBody>
          <a:bodyPr/>
          <a:lstStyle/>
          <a:p>
            <a:pPr/>
            <a:r>
              <a:t>PageRank - as Random Walk</a:t>
            </a:r>
          </a:p>
        </p:txBody>
      </p:sp>
      <p:sp>
        <p:nvSpPr>
          <p:cNvPr id="861" name="Main idea: The PageRank computation can be interpreted as a Random Walk process with restart"/>
          <p:cNvSpPr txBox="1"/>
          <p:nvPr/>
        </p:nvSpPr>
        <p:spPr>
          <a:xfrm>
            <a:off x="252487" y="1435100"/>
            <a:ext cx="11681421" cy="88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6100"/>
              </a:lnSpc>
              <a:spcBef>
                <a:spcPts val="2600"/>
              </a:spcBef>
              <a:defRPr b="1" sz="2400">
                <a:solidFill>
                  <a:schemeClr val="accent1"/>
                </a:solidFill>
                <a:latin typeface="Helvetica"/>
                <a:ea typeface="Helvetica"/>
                <a:cs typeface="Helvetica"/>
                <a:sym typeface="Helvetica"/>
              </a:defRPr>
            </a:pPr>
            <a:r>
              <a:t>Main idea: </a:t>
            </a:r>
            <a:r>
              <a:rPr>
                <a:solidFill>
                  <a:srgbClr val="000000"/>
                </a:solidFill>
              </a:rPr>
              <a:t>The PageRank computation can be interpreted as a Random Walk process with restart</a:t>
            </a:r>
          </a:p>
        </p:txBody>
      </p:sp>
      <p:sp>
        <p:nvSpPr>
          <p:cNvPr id="862" name="Teleportation probability: the parameter α gives the probability that in the next step of the RW will follow a Markov process or with probability 1-α it will jump to a random node"/>
          <p:cNvSpPr txBox="1"/>
          <p:nvPr/>
        </p:nvSpPr>
        <p:spPr>
          <a:xfrm>
            <a:off x="379487" y="3781549"/>
            <a:ext cx="12011919" cy="8951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6100"/>
              </a:lnSpc>
              <a:spcBef>
                <a:spcPts val="2600"/>
              </a:spcBef>
              <a:defRPr b="1" sz="2400">
                <a:solidFill>
                  <a:schemeClr val="accent1"/>
                </a:solidFill>
                <a:latin typeface="Helvetica"/>
                <a:ea typeface="Helvetica"/>
                <a:cs typeface="Helvetica"/>
                <a:sym typeface="Helvetica"/>
              </a:defRPr>
            </a:pPr>
            <a:r>
              <a:t>Teleportation probability: </a:t>
            </a:r>
            <a:r>
              <a:rPr b="0">
                <a:solidFill>
                  <a:srgbClr val="000000"/>
                </a:solidFill>
              </a:rPr>
              <a:t>the parameter </a:t>
            </a:r>
            <a:r>
              <a:rPr b="0" i="1">
                <a:solidFill>
                  <a:srgbClr val="000000"/>
                </a:solidFill>
                <a:latin typeface="Times Roman"/>
                <a:ea typeface="Times Roman"/>
                <a:cs typeface="Times Roman"/>
                <a:sym typeface="Times Roman"/>
              </a:rPr>
              <a:t>α</a:t>
            </a:r>
            <a:r>
              <a:rPr b="0">
                <a:solidFill>
                  <a:srgbClr val="000000"/>
                </a:solidFill>
              </a:rPr>
              <a:t> gives the probability that in the next step of the RW will follow a Markov process or with probability </a:t>
            </a:r>
            <a:r>
              <a:rPr b="0" i="1">
                <a:solidFill>
                  <a:srgbClr val="000000"/>
                </a:solidFill>
                <a:latin typeface="Times Roman"/>
                <a:ea typeface="Times Roman"/>
                <a:cs typeface="Times Roman"/>
                <a:sym typeface="Times Roman"/>
              </a:rPr>
              <a:t>1-α</a:t>
            </a:r>
            <a:r>
              <a:rPr b="0">
                <a:solidFill>
                  <a:srgbClr val="000000"/>
                </a:solidFill>
              </a:rPr>
              <a:t> it will jump to a random node</a:t>
            </a:r>
          </a:p>
        </p:txBody>
      </p:sp>
      <p:sp>
        <p:nvSpPr>
          <p:cNvPr id="863" name="Pagerank score of a node thus corresponds to the probability of this random walker to be on this node after an infinite number of hops."/>
          <p:cNvSpPr txBox="1"/>
          <p:nvPr/>
        </p:nvSpPr>
        <p:spPr>
          <a:xfrm>
            <a:off x="496440" y="5930900"/>
            <a:ext cx="12011919" cy="88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6100"/>
              </a:lnSpc>
              <a:spcBef>
                <a:spcPts val="2600"/>
              </a:spcBef>
              <a:defRPr b="1" sz="2400">
                <a:solidFill>
                  <a:schemeClr val="accent1"/>
                </a:solidFill>
                <a:latin typeface="Helvetica"/>
                <a:ea typeface="Helvetica"/>
                <a:cs typeface="Helvetica"/>
                <a:sym typeface="Helvetica"/>
              </a:defRPr>
            </a:pPr>
            <a:r>
              <a:t>Pagerank </a:t>
            </a:r>
            <a:r>
              <a:rPr b="0">
                <a:solidFill>
                  <a:srgbClr val="000000"/>
                </a:solidFill>
                <a:latin typeface="Times Roman"/>
                <a:ea typeface="Times Roman"/>
                <a:cs typeface="Times Roman"/>
                <a:sym typeface="Times Roman"/>
              </a:rPr>
              <a:t>score of a node thus corresponds to the probability of this random walker to be on this node after an infinite number of hops.</a:t>
            </a:r>
          </a:p>
        </p:txBody>
      </p:sp>
      <p:sp>
        <p:nvSpPr>
          <p:cNvPr id="864" name="Slide Number"/>
          <p:cNvSpPr txBox="1"/>
          <p:nvPr>
            <p:ph type="sldNum" sz="quarter" idx="4294967295"/>
          </p:nvPr>
        </p:nvSpPr>
        <p:spPr>
          <a:xfrm>
            <a:off x="6311798" y="9251950"/>
            <a:ext cx="368504" cy="381000"/>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defRPr>
                <a:solidFill>
                  <a:srgbClr val="000000"/>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
</file>

<file path=ppt/slides/slide7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66" name="PAgerank"/>
          <p:cNvSpPr txBox="1"/>
          <p:nvPr>
            <p:ph type="title"/>
          </p:nvPr>
        </p:nvSpPr>
        <p:spPr>
          <a:prstGeom prst="rect">
            <a:avLst/>
          </a:prstGeom>
        </p:spPr>
        <p:txBody>
          <a:bodyPr/>
          <a:lstStyle/>
          <a:p>
            <a:pPr/>
            <a:r>
              <a:t>PAgerank</a:t>
            </a:r>
          </a:p>
        </p:txBody>
      </p:sp>
      <p:sp>
        <p:nvSpPr>
          <p:cNvPr id="867" name="Then how do Google rank when we do a research?…"/>
          <p:cNvSpPr txBox="1"/>
          <p:nvPr>
            <p:ph type="body" idx="1"/>
          </p:nvPr>
        </p:nvSpPr>
        <p:spPr>
          <a:prstGeom prst="rect">
            <a:avLst/>
          </a:prstGeom>
        </p:spPr>
        <p:txBody>
          <a:bodyPr/>
          <a:lstStyle/>
          <a:p>
            <a:pPr/>
            <a:r>
              <a:t>Then how do Google rank when we do a research?</a:t>
            </a:r>
          </a:p>
          <a:p>
            <a:pPr/>
            <a:r>
              <a:t>Compute pagerank (using the power method for scalability)</a:t>
            </a:r>
          </a:p>
          <a:p>
            <a:pPr/>
            <a:r>
              <a:t>Create a subgraph of documents related to our topic</a:t>
            </a:r>
          </a:p>
          <a:p>
            <a:pPr marL="304799" indent="-304799">
              <a:defRPr sz="2500"/>
            </a:pPr>
            <a:r>
              <a:t>Of course now it is certainly much more complex, but we don’t really know:  </a:t>
            </a:r>
            <a:br/>
            <a:r>
              <a:t>“Most search engine development has gone on at companies with little publication of technical details. This causes search engine technology to remain largely a black art” [Page, Brin, 1997]</a:t>
            </a:r>
          </a:p>
        </p:txBody>
      </p:sp>
      <p:sp>
        <p:nvSpPr>
          <p:cNvPr id="868"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7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870" name="Katz centrality"/>
          <p:cNvSpPr txBox="1"/>
          <p:nvPr>
            <p:ph type="title"/>
          </p:nvPr>
        </p:nvSpPr>
        <p:spPr>
          <a:prstGeom prst="rect">
            <a:avLst/>
          </a:prstGeom>
        </p:spPr>
        <p:txBody>
          <a:bodyPr/>
          <a:lstStyle/>
          <a:p>
            <a:pPr/>
            <a:r>
              <a:t>Katz centrality</a:t>
            </a:r>
          </a:p>
        </p:txBody>
      </p:sp>
      <p:sp>
        <p:nvSpPr>
          <p:cNvPr id="871" name="Measure of the influence potential of a node"/>
          <p:cNvSpPr txBox="1"/>
          <p:nvPr>
            <p:ph type="body" sz="half" idx="1"/>
          </p:nvPr>
        </p:nvSpPr>
        <p:spPr>
          <a:xfrm>
            <a:off x="457200" y="2872209"/>
            <a:ext cx="12293600" cy="2589560"/>
          </a:xfrm>
          <a:prstGeom prst="rect">
            <a:avLst/>
          </a:prstGeom>
        </p:spPr>
        <p:txBody>
          <a:bodyPr/>
          <a:lstStyle/>
          <a:p>
            <a:pPr/>
            <a:r>
              <a:t>Measure of the influence potential of a node</a:t>
            </a:r>
          </a:p>
        </p:txBody>
      </p:sp>
      <p:pic>
        <p:nvPicPr>
          <p:cNvPr id="872" name="Image" descr="Image"/>
          <p:cNvPicPr>
            <a:picLocks noChangeAspect="1"/>
          </p:cNvPicPr>
          <p:nvPr/>
        </p:nvPicPr>
        <p:blipFill>
          <a:blip r:embed="rId2">
            <a:extLst/>
          </a:blip>
          <a:srcRect l="0" t="38544" r="0" b="23087"/>
          <a:stretch>
            <a:fillRect/>
          </a:stretch>
        </p:blipFill>
        <p:spPr>
          <a:xfrm>
            <a:off x="759460" y="5261867"/>
            <a:ext cx="10602188" cy="3142825"/>
          </a:xfrm>
          <a:prstGeom prst="rect">
            <a:avLst/>
          </a:prstGeom>
          <a:ln w="12700">
            <a:miter lim="400000"/>
          </a:ln>
        </p:spPr>
      </p:pic>
      <p:sp>
        <p:nvSpPr>
          <p:cNvPr id="873" name="Slide Number"/>
          <p:cNvSpPr txBox="1"/>
          <p:nvPr>
            <p:ph type="sldNum" sz="quarter" idx="4294967295"/>
          </p:nvPr>
        </p:nvSpPr>
        <p:spPr>
          <a:xfrm>
            <a:off x="6360262" y="9271000"/>
            <a:ext cx="271576"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7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875" name="Katz centrality"/>
          <p:cNvSpPr txBox="1"/>
          <p:nvPr>
            <p:ph type="title"/>
          </p:nvPr>
        </p:nvSpPr>
        <p:spPr>
          <a:prstGeom prst="rect">
            <a:avLst/>
          </a:prstGeom>
        </p:spPr>
        <p:txBody>
          <a:bodyPr/>
          <a:lstStyle/>
          <a:p>
            <a:pPr/>
            <a:r>
              <a:t>Katz centrality</a:t>
            </a:r>
          </a:p>
        </p:txBody>
      </p:sp>
      <p:grpSp>
        <p:nvGrpSpPr>
          <p:cNvPr id="878" name="Image"/>
          <p:cNvGrpSpPr/>
          <p:nvPr/>
        </p:nvGrpSpPr>
        <p:grpSpPr>
          <a:xfrm>
            <a:off x="2850604" y="4108400"/>
            <a:ext cx="6921501" cy="2070101"/>
            <a:chOff x="0" y="0"/>
            <a:chExt cx="6921500" cy="2070100"/>
          </a:xfrm>
        </p:grpSpPr>
        <p:pic>
          <p:nvPicPr>
            <p:cNvPr id="877" name="Image" descr="Image"/>
            <p:cNvPicPr>
              <a:picLocks noChangeAspect="1"/>
            </p:cNvPicPr>
            <p:nvPr/>
          </p:nvPicPr>
          <p:blipFill>
            <a:blip r:embed="rId2">
              <a:extLst/>
            </a:blip>
            <a:stretch>
              <a:fillRect/>
            </a:stretch>
          </p:blipFill>
          <p:spPr>
            <a:xfrm>
              <a:off x="127000" y="88900"/>
              <a:ext cx="6667500" cy="1739900"/>
            </a:xfrm>
            <a:prstGeom prst="rect">
              <a:avLst/>
            </a:prstGeom>
            <a:ln>
              <a:noFill/>
            </a:ln>
            <a:effectLst/>
          </p:spPr>
        </p:pic>
        <p:pic>
          <p:nvPicPr>
            <p:cNvPr id="876" name="Image" descr="Image"/>
            <p:cNvPicPr>
              <a:picLocks noChangeAspect="0"/>
            </p:cNvPicPr>
            <p:nvPr/>
          </p:nvPicPr>
          <p:blipFill>
            <a:blip r:embed="rId3">
              <a:extLst/>
            </a:blip>
            <a:stretch>
              <a:fillRect/>
            </a:stretch>
          </p:blipFill>
          <p:spPr>
            <a:xfrm>
              <a:off x="0" y="0"/>
              <a:ext cx="6921500" cy="2070100"/>
            </a:xfrm>
            <a:prstGeom prst="rect">
              <a:avLst/>
            </a:prstGeom>
            <a:effectLst/>
          </p:spPr>
        </p:pic>
      </p:grpSp>
      <p:pic>
        <p:nvPicPr>
          <p:cNvPr id="879" name="Oval Oval" descr="Oval Oval"/>
          <p:cNvPicPr>
            <a:picLocks noChangeAspect="0"/>
          </p:cNvPicPr>
          <p:nvPr/>
        </p:nvPicPr>
        <p:blipFill>
          <a:blip r:embed="rId4">
            <a:extLst/>
          </a:blip>
          <a:stretch>
            <a:fillRect/>
          </a:stretch>
        </p:blipFill>
        <p:spPr>
          <a:xfrm>
            <a:off x="2730500" y="3877270"/>
            <a:ext cx="2402930" cy="2227561"/>
          </a:xfrm>
          <a:prstGeom prst="rect">
            <a:avLst/>
          </a:prstGeom>
        </p:spPr>
      </p:pic>
      <p:sp>
        <p:nvSpPr>
          <p:cNvPr id="881" name="Katz centrality of node i="/>
          <p:cNvSpPr txBox="1"/>
          <p:nvPr/>
        </p:nvSpPr>
        <p:spPr>
          <a:xfrm>
            <a:off x="1610456" y="6362699"/>
            <a:ext cx="5440488"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Katz centrality of node i=</a:t>
            </a:r>
          </a:p>
        </p:txBody>
      </p:sp>
      <p:sp>
        <p:nvSpPr>
          <p:cNvPr id="882" name="Callout"/>
          <p:cNvSpPr/>
          <p:nvPr/>
        </p:nvSpPr>
        <p:spPr>
          <a:xfrm>
            <a:off x="9412628" y="4502150"/>
            <a:ext cx="1712517" cy="7493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518" y="0"/>
                </a:moveTo>
                <a:cubicBezTo>
                  <a:pt x="5229" y="0"/>
                  <a:pt x="4154" y="1970"/>
                  <a:pt x="3804" y="4656"/>
                </a:cubicBezTo>
                <a:lnTo>
                  <a:pt x="0" y="8455"/>
                </a:lnTo>
                <a:lnTo>
                  <a:pt x="3674" y="12104"/>
                </a:lnTo>
                <a:lnTo>
                  <a:pt x="3674" y="15102"/>
                </a:lnTo>
                <a:cubicBezTo>
                  <a:pt x="3674" y="18693"/>
                  <a:pt x="4946" y="21600"/>
                  <a:pt x="6518" y="21600"/>
                </a:cubicBezTo>
                <a:lnTo>
                  <a:pt x="18752" y="21600"/>
                </a:lnTo>
                <a:cubicBezTo>
                  <a:pt x="20323" y="21600"/>
                  <a:pt x="21600" y="18693"/>
                  <a:pt x="21600" y="15102"/>
                </a:cubicBezTo>
                <a:lnTo>
                  <a:pt x="21600" y="6498"/>
                </a:lnTo>
                <a:cubicBezTo>
                  <a:pt x="21600" y="2907"/>
                  <a:pt x="20323" y="0"/>
                  <a:pt x="18752" y="0"/>
                </a:cubicBezTo>
                <a:lnTo>
                  <a:pt x="6518" y="0"/>
                </a:lnTo>
                <a:close/>
              </a:path>
            </a:pathLst>
          </a:custGeom>
          <a:solidFill>
            <a:schemeClr val="accent2">
              <a:hueOff val="-2473792"/>
              <a:satOff val="-50209"/>
              <a:lumOff val="23543"/>
              <a:alpha val="37214"/>
            </a:schemeClr>
          </a:solidFill>
          <a:ln w="12700">
            <a:miter lim="400000"/>
          </a:ln>
        </p:spPr>
        <p:txBody>
          <a:bodyPr lIns="50800" tIns="50800" rIns="50800" bIns="50800" anchor="ctr"/>
          <a:lstStyle/>
          <a:p>
            <a:pPr>
              <a:defRPr sz="2400">
                <a:solidFill>
                  <a:srgbClr val="FFFFFF"/>
                </a:solidFill>
                <a:latin typeface="Helvetica Light"/>
                <a:ea typeface="Helvetica Light"/>
                <a:cs typeface="Helvetica Light"/>
                <a:sym typeface="Helvetica Light"/>
              </a:defRPr>
            </a:pPr>
          </a:p>
        </p:txBody>
      </p:sp>
      <p:sp>
        <p:nvSpPr>
          <p:cNvPr id="883" name="Callout"/>
          <p:cNvSpPr/>
          <p:nvPr/>
        </p:nvSpPr>
        <p:spPr>
          <a:xfrm rot="115172">
            <a:off x="7414243" y="5214672"/>
            <a:ext cx="1853804" cy="11568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311" y="0"/>
                </a:moveTo>
                <a:lnTo>
                  <a:pt x="1757" y="5417"/>
                </a:lnTo>
                <a:cubicBezTo>
                  <a:pt x="694" y="6805"/>
                  <a:pt x="0" y="8893"/>
                  <a:pt x="0" y="11263"/>
                </a:cubicBezTo>
                <a:lnTo>
                  <a:pt x="0" y="14027"/>
                </a:lnTo>
                <a:cubicBezTo>
                  <a:pt x="0" y="18209"/>
                  <a:pt x="2116" y="21600"/>
                  <a:pt x="4726" y="21600"/>
                </a:cubicBezTo>
                <a:lnTo>
                  <a:pt x="16874" y="21600"/>
                </a:lnTo>
                <a:cubicBezTo>
                  <a:pt x="19484" y="21600"/>
                  <a:pt x="21600" y="18209"/>
                  <a:pt x="21600" y="14027"/>
                </a:cubicBezTo>
                <a:lnTo>
                  <a:pt x="21600" y="11263"/>
                </a:lnTo>
                <a:cubicBezTo>
                  <a:pt x="21600" y="7081"/>
                  <a:pt x="19484" y="3690"/>
                  <a:pt x="16874" y="3690"/>
                </a:cubicBezTo>
                <a:lnTo>
                  <a:pt x="5817" y="3690"/>
                </a:lnTo>
                <a:lnTo>
                  <a:pt x="3311" y="0"/>
                </a:lnTo>
                <a:close/>
              </a:path>
            </a:pathLst>
          </a:custGeom>
          <a:solidFill>
            <a:schemeClr val="accent3">
              <a:satOff val="18648"/>
              <a:lumOff val="5971"/>
              <a:alpha val="37214"/>
            </a:schemeClr>
          </a:solidFill>
          <a:ln w="12700">
            <a:miter lim="400000"/>
          </a:ln>
        </p:spPr>
        <p:txBody>
          <a:bodyPr lIns="50800" tIns="50800" rIns="50800" bIns="50800" anchor="ctr"/>
          <a:lstStyle/>
          <a:p>
            <a:pPr>
              <a:defRPr sz="2400">
                <a:solidFill>
                  <a:srgbClr val="FFFFFF"/>
                </a:solidFill>
                <a:latin typeface="Helvetica Light"/>
                <a:ea typeface="Helvetica Light"/>
                <a:cs typeface="Helvetica Light"/>
                <a:sym typeface="Helvetica Light"/>
              </a:defRPr>
            </a:pPr>
          </a:p>
        </p:txBody>
      </p:sp>
      <p:sp>
        <p:nvSpPr>
          <p:cNvPr id="884" name="connected pairs of nodes in distance k"/>
          <p:cNvSpPr txBox="1"/>
          <p:nvPr/>
        </p:nvSpPr>
        <p:spPr>
          <a:xfrm>
            <a:off x="9821783" y="4502150"/>
            <a:ext cx="1303417" cy="749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1400">
                <a:solidFill>
                  <a:srgbClr val="000000"/>
                </a:solidFill>
                <a:latin typeface="Helvetica Light"/>
                <a:ea typeface="Helvetica Light"/>
                <a:cs typeface="Helvetica Light"/>
                <a:sym typeface="Helvetica Light"/>
              </a:defRPr>
            </a:lvl1pPr>
          </a:lstStyle>
          <a:p>
            <a:pPr/>
            <a:r>
              <a:t>connected pairs of nodes in distance k</a:t>
            </a:r>
          </a:p>
        </p:txBody>
      </p:sp>
      <p:sp>
        <p:nvSpPr>
          <p:cNvPr id="885" name="attenuation factor to penalise influence by distance"/>
          <p:cNvSpPr txBox="1"/>
          <p:nvPr/>
        </p:nvSpPr>
        <p:spPr>
          <a:xfrm>
            <a:off x="7481576" y="5513383"/>
            <a:ext cx="1712517" cy="749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1400">
                <a:solidFill>
                  <a:srgbClr val="000000"/>
                </a:solidFill>
                <a:latin typeface="Helvetica Light"/>
                <a:ea typeface="Helvetica Light"/>
                <a:cs typeface="Helvetica Light"/>
                <a:sym typeface="Helvetica Light"/>
              </a:defRPr>
            </a:lvl1pPr>
          </a:lstStyle>
          <a:p>
            <a:pPr/>
            <a:r>
              <a:t>attenuation factor to penalise influence by distance</a:t>
            </a:r>
          </a:p>
        </p:txBody>
      </p:sp>
    </p:spTree>
  </p:cSld>
  <p:clrMapOvr>
    <a:masterClrMapping/>
  </p:clrMapOvr>
  <p:transition xmlns:p14="http://schemas.microsoft.com/office/powerpoint/2010/main" spd="med" advClick="1"/>
</p:sld>
</file>

<file path=ppt/slides/slide7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887" name="Katz centrality"/>
          <p:cNvSpPr txBox="1"/>
          <p:nvPr>
            <p:ph type="title"/>
          </p:nvPr>
        </p:nvSpPr>
        <p:spPr>
          <a:prstGeom prst="rect">
            <a:avLst/>
          </a:prstGeom>
        </p:spPr>
        <p:txBody>
          <a:bodyPr/>
          <a:lstStyle/>
          <a:p>
            <a:pPr/>
            <a:r>
              <a:t>Katz centrality</a:t>
            </a:r>
          </a:p>
        </p:txBody>
      </p:sp>
      <p:grpSp>
        <p:nvGrpSpPr>
          <p:cNvPr id="890" name="Image"/>
          <p:cNvGrpSpPr/>
          <p:nvPr/>
        </p:nvGrpSpPr>
        <p:grpSpPr>
          <a:xfrm>
            <a:off x="2850604" y="4108400"/>
            <a:ext cx="6921501" cy="2070101"/>
            <a:chOff x="0" y="0"/>
            <a:chExt cx="6921500" cy="2070100"/>
          </a:xfrm>
        </p:grpSpPr>
        <p:pic>
          <p:nvPicPr>
            <p:cNvPr id="889" name="Image" descr="Image"/>
            <p:cNvPicPr>
              <a:picLocks noChangeAspect="1"/>
            </p:cNvPicPr>
            <p:nvPr/>
          </p:nvPicPr>
          <p:blipFill>
            <a:blip r:embed="rId2">
              <a:extLst/>
            </a:blip>
            <a:stretch>
              <a:fillRect/>
            </a:stretch>
          </p:blipFill>
          <p:spPr>
            <a:xfrm>
              <a:off x="127000" y="88900"/>
              <a:ext cx="6667500" cy="1739900"/>
            </a:xfrm>
            <a:prstGeom prst="rect">
              <a:avLst/>
            </a:prstGeom>
            <a:ln>
              <a:noFill/>
            </a:ln>
            <a:effectLst/>
          </p:spPr>
        </p:pic>
        <p:pic>
          <p:nvPicPr>
            <p:cNvPr id="888" name="Image" descr="Image"/>
            <p:cNvPicPr>
              <a:picLocks noChangeAspect="0"/>
            </p:cNvPicPr>
            <p:nvPr/>
          </p:nvPicPr>
          <p:blipFill>
            <a:blip r:embed="rId3">
              <a:extLst/>
            </a:blip>
            <a:stretch>
              <a:fillRect/>
            </a:stretch>
          </p:blipFill>
          <p:spPr>
            <a:xfrm>
              <a:off x="0" y="0"/>
              <a:ext cx="6921500" cy="2070100"/>
            </a:xfrm>
            <a:prstGeom prst="rect">
              <a:avLst/>
            </a:prstGeom>
            <a:effectLst/>
          </p:spPr>
        </p:pic>
      </p:grpSp>
      <p:pic>
        <p:nvPicPr>
          <p:cNvPr id="891" name="Oval Oval" descr="Oval Oval"/>
          <p:cNvPicPr>
            <a:picLocks noChangeAspect="0"/>
          </p:cNvPicPr>
          <p:nvPr/>
        </p:nvPicPr>
        <p:blipFill>
          <a:blip r:embed="rId4">
            <a:extLst/>
          </a:blip>
          <a:stretch>
            <a:fillRect/>
          </a:stretch>
        </p:blipFill>
        <p:spPr>
          <a:xfrm>
            <a:off x="5321299" y="3915370"/>
            <a:ext cx="1255813" cy="2227561"/>
          </a:xfrm>
          <a:prstGeom prst="rect">
            <a:avLst/>
          </a:prstGeom>
        </p:spPr>
      </p:pic>
      <p:sp>
        <p:nvSpPr>
          <p:cNvPr id="893" name="Repeat for all distances as long…"/>
          <p:cNvSpPr txBox="1"/>
          <p:nvPr/>
        </p:nvSpPr>
        <p:spPr>
          <a:xfrm>
            <a:off x="2506315" y="6184900"/>
            <a:ext cx="6671370" cy="1320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Repeat for all distances as long </a:t>
            </a:r>
          </a:p>
          <a:p>
            <a:pPr/>
            <a:r>
              <a:t>As possible (convergence)</a:t>
            </a:r>
          </a:p>
        </p:txBody>
      </p:sp>
    </p:spTree>
  </p:cSld>
  <p:clrMapOvr>
    <a:masterClrMapping/>
  </p:clrMapOvr>
  <p:transition xmlns:p14="http://schemas.microsoft.com/office/powerpoint/2010/main" spd="med" advClick="1"/>
</p:sld>
</file>

<file path=ppt/slides/slide7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895" name="Katz centrality"/>
          <p:cNvSpPr txBox="1"/>
          <p:nvPr>
            <p:ph type="title"/>
          </p:nvPr>
        </p:nvSpPr>
        <p:spPr>
          <a:prstGeom prst="rect">
            <a:avLst/>
          </a:prstGeom>
        </p:spPr>
        <p:txBody>
          <a:bodyPr/>
          <a:lstStyle/>
          <a:p>
            <a:pPr/>
            <a:r>
              <a:t>Katz centrality</a:t>
            </a:r>
          </a:p>
        </p:txBody>
      </p:sp>
      <p:grpSp>
        <p:nvGrpSpPr>
          <p:cNvPr id="898" name="Image"/>
          <p:cNvGrpSpPr/>
          <p:nvPr/>
        </p:nvGrpSpPr>
        <p:grpSpPr>
          <a:xfrm>
            <a:off x="2850604" y="4108400"/>
            <a:ext cx="6921501" cy="2070101"/>
            <a:chOff x="0" y="0"/>
            <a:chExt cx="6921500" cy="2070100"/>
          </a:xfrm>
        </p:grpSpPr>
        <p:pic>
          <p:nvPicPr>
            <p:cNvPr id="897" name="Image" descr="Image"/>
            <p:cNvPicPr>
              <a:picLocks noChangeAspect="1"/>
            </p:cNvPicPr>
            <p:nvPr/>
          </p:nvPicPr>
          <p:blipFill>
            <a:blip r:embed="rId2">
              <a:extLst/>
            </a:blip>
            <a:stretch>
              <a:fillRect/>
            </a:stretch>
          </p:blipFill>
          <p:spPr>
            <a:xfrm>
              <a:off x="127000" y="88900"/>
              <a:ext cx="6667500" cy="1739900"/>
            </a:xfrm>
            <a:prstGeom prst="rect">
              <a:avLst/>
            </a:prstGeom>
            <a:ln>
              <a:noFill/>
            </a:ln>
            <a:effectLst/>
          </p:spPr>
        </p:pic>
        <p:pic>
          <p:nvPicPr>
            <p:cNvPr id="896" name="Image" descr="Image"/>
            <p:cNvPicPr>
              <a:picLocks noChangeAspect="0"/>
            </p:cNvPicPr>
            <p:nvPr/>
          </p:nvPicPr>
          <p:blipFill>
            <a:blip r:embed="rId3">
              <a:extLst/>
            </a:blip>
            <a:stretch>
              <a:fillRect/>
            </a:stretch>
          </p:blipFill>
          <p:spPr>
            <a:xfrm>
              <a:off x="0" y="0"/>
              <a:ext cx="6921500" cy="2070100"/>
            </a:xfrm>
            <a:prstGeom prst="rect">
              <a:avLst/>
            </a:prstGeom>
            <a:effectLst/>
          </p:spPr>
        </p:pic>
      </p:grpSp>
      <p:pic>
        <p:nvPicPr>
          <p:cNvPr id="899" name="Oval Oval" descr="Oval Oval"/>
          <p:cNvPicPr>
            <a:picLocks noChangeAspect="0"/>
          </p:cNvPicPr>
          <p:nvPr/>
        </p:nvPicPr>
        <p:blipFill>
          <a:blip r:embed="rId4">
            <a:extLst/>
          </a:blip>
          <a:stretch>
            <a:fillRect/>
          </a:stretch>
        </p:blipFill>
        <p:spPr>
          <a:xfrm>
            <a:off x="6299199" y="3902670"/>
            <a:ext cx="1255813" cy="2227561"/>
          </a:xfrm>
          <a:prstGeom prst="rect">
            <a:avLst/>
          </a:prstGeom>
        </p:spPr>
      </p:pic>
      <p:sp>
        <p:nvSpPr>
          <p:cNvPr id="901" name="Sum for each other node j"/>
          <p:cNvSpPr txBox="1"/>
          <p:nvPr/>
        </p:nvSpPr>
        <p:spPr>
          <a:xfrm>
            <a:off x="4066610" y="6418938"/>
            <a:ext cx="5720991" cy="72572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Sum for each other node </a:t>
            </a:r>
            <a:r>
              <a:rPr b="1">
                <a:latin typeface="Gill Sans"/>
                <a:ea typeface="Gill Sans"/>
                <a:cs typeface="Gill Sans"/>
                <a:sym typeface="Gill Sans"/>
              </a:rPr>
              <a:t>j</a:t>
            </a:r>
          </a:p>
        </p:txBody>
      </p:sp>
    </p:spTree>
  </p:cSld>
  <p:clrMapOvr>
    <a:masterClrMapping/>
  </p:clrMapOvr>
  <p:transition xmlns:p14="http://schemas.microsoft.com/office/powerpoint/2010/main" spd="med" advClick="1"/>
</p:sld>
</file>

<file path=ppt/slides/slide7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903" name="Katz centrality"/>
          <p:cNvSpPr txBox="1"/>
          <p:nvPr>
            <p:ph type="title"/>
          </p:nvPr>
        </p:nvSpPr>
        <p:spPr>
          <a:prstGeom prst="rect">
            <a:avLst/>
          </a:prstGeom>
        </p:spPr>
        <p:txBody>
          <a:bodyPr/>
          <a:lstStyle/>
          <a:p>
            <a:pPr/>
            <a:r>
              <a:t>Katz centrality</a:t>
            </a:r>
          </a:p>
        </p:txBody>
      </p:sp>
      <p:grpSp>
        <p:nvGrpSpPr>
          <p:cNvPr id="906" name="Image"/>
          <p:cNvGrpSpPr/>
          <p:nvPr/>
        </p:nvGrpSpPr>
        <p:grpSpPr>
          <a:xfrm>
            <a:off x="2850604" y="4108400"/>
            <a:ext cx="6921501" cy="2070101"/>
            <a:chOff x="0" y="0"/>
            <a:chExt cx="6921500" cy="2070100"/>
          </a:xfrm>
        </p:grpSpPr>
        <p:pic>
          <p:nvPicPr>
            <p:cNvPr id="905" name="Image" descr="Image"/>
            <p:cNvPicPr>
              <a:picLocks noChangeAspect="1"/>
            </p:cNvPicPr>
            <p:nvPr/>
          </p:nvPicPr>
          <p:blipFill>
            <a:blip r:embed="rId2">
              <a:extLst/>
            </a:blip>
            <a:stretch>
              <a:fillRect/>
            </a:stretch>
          </p:blipFill>
          <p:spPr>
            <a:xfrm>
              <a:off x="127000" y="88900"/>
              <a:ext cx="6667500" cy="1739900"/>
            </a:xfrm>
            <a:prstGeom prst="rect">
              <a:avLst/>
            </a:prstGeom>
            <a:ln>
              <a:noFill/>
            </a:ln>
            <a:effectLst/>
          </p:spPr>
        </p:pic>
        <p:pic>
          <p:nvPicPr>
            <p:cNvPr id="904" name="Image" descr="Image"/>
            <p:cNvPicPr>
              <a:picLocks noChangeAspect="0"/>
            </p:cNvPicPr>
            <p:nvPr/>
          </p:nvPicPr>
          <p:blipFill>
            <a:blip r:embed="rId3">
              <a:extLst/>
            </a:blip>
            <a:stretch>
              <a:fillRect/>
            </a:stretch>
          </p:blipFill>
          <p:spPr>
            <a:xfrm>
              <a:off x="0" y="0"/>
              <a:ext cx="6921500" cy="2070100"/>
            </a:xfrm>
            <a:prstGeom prst="rect">
              <a:avLst/>
            </a:prstGeom>
            <a:effectLst/>
          </p:spPr>
        </p:pic>
      </p:grpSp>
      <p:pic>
        <p:nvPicPr>
          <p:cNvPr id="907" name="Oval Oval" descr="Oval Oval"/>
          <p:cNvPicPr>
            <a:picLocks noChangeAspect="0"/>
          </p:cNvPicPr>
          <p:nvPr/>
        </p:nvPicPr>
        <p:blipFill>
          <a:blip r:embed="rId4">
            <a:extLst/>
          </a:blip>
          <a:stretch>
            <a:fillRect/>
          </a:stretch>
        </p:blipFill>
        <p:spPr>
          <a:xfrm>
            <a:off x="7099299" y="3763019"/>
            <a:ext cx="1057525" cy="2227562"/>
          </a:xfrm>
          <a:prstGeom prst="rect">
            <a:avLst/>
          </a:prstGeom>
        </p:spPr>
      </p:pic>
      <p:sp>
        <p:nvSpPr>
          <p:cNvPr id="909" name="is a parameter in [0,1].…"/>
          <p:cNvSpPr txBox="1"/>
          <p:nvPr/>
        </p:nvSpPr>
        <p:spPr>
          <a:xfrm>
            <a:off x="3988823" y="6191303"/>
            <a:ext cx="7278477" cy="196313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14:m>
              <m:oMath>
                <m:r>
                  <a:rPr xmlns:a="http://schemas.openxmlformats.org/drawingml/2006/main" sz="4450" i="1">
                    <a:solidFill>
                      <a:srgbClr val="525252"/>
                    </a:solidFill>
                    <a:latin typeface="Cambria Math" panose="02040503050406030204" pitchFamily="18" charset="0"/>
                  </a:rPr>
                  <m:t>α</m:t>
                </m:r>
              </m:oMath>
            </a14:m>
            <a:r>
              <a:t> is a parameter in [0,1].</a:t>
            </a:r>
          </a:p>
          <a:p>
            <a:pPr/>
            <a:r>
              <a:t>Its strength decreases at </a:t>
            </a:r>
          </a:p>
          <a:p>
            <a:pPr/>
            <a:r>
              <a:t>each iteration (increased distance)</a:t>
            </a:r>
          </a:p>
        </p:txBody>
      </p:sp>
    </p:spTree>
  </p:cSld>
  <p:clrMapOvr>
    <a:masterClrMapping/>
  </p:clrMapOvr>
  <p:transition xmlns:p14="http://schemas.microsoft.com/office/powerpoint/2010/main" spd="med" advClick="1"/>
</p:sld>
</file>

<file path=ppt/slides/slide7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911" name="Katz centrality"/>
          <p:cNvSpPr txBox="1"/>
          <p:nvPr>
            <p:ph type="title"/>
          </p:nvPr>
        </p:nvSpPr>
        <p:spPr>
          <a:prstGeom prst="rect">
            <a:avLst/>
          </a:prstGeom>
        </p:spPr>
        <p:txBody>
          <a:bodyPr/>
          <a:lstStyle/>
          <a:p>
            <a:pPr/>
            <a:r>
              <a:t>Katz centrality</a:t>
            </a:r>
          </a:p>
        </p:txBody>
      </p:sp>
      <p:grpSp>
        <p:nvGrpSpPr>
          <p:cNvPr id="914" name="Image"/>
          <p:cNvGrpSpPr/>
          <p:nvPr/>
        </p:nvGrpSpPr>
        <p:grpSpPr>
          <a:xfrm>
            <a:off x="2850604" y="4108400"/>
            <a:ext cx="6921501" cy="2070101"/>
            <a:chOff x="0" y="0"/>
            <a:chExt cx="6921500" cy="2070100"/>
          </a:xfrm>
        </p:grpSpPr>
        <p:pic>
          <p:nvPicPr>
            <p:cNvPr id="913" name="Image" descr="Image"/>
            <p:cNvPicPr>
              <a:picLocks noChangeAspect="1"/>
            </p:cNvPicPr>
            <p:nvPr/>
          </p:nvPicPr>
          <p:blipFill>
            <a:blip r:embed="rId2">
              <a:extLst/>
            </a:blip>
            <a:stretch>
              <a:fillRect/>
            </a:stretch>
          </p:blipFill>
          <p:spPr>
            <a:xfrm>
              <a:off x="127000" y="88900"/>
              <a:ext cx="6667500" cy="1739900"/>
            </a:xfrm>
            <a:prstGeom prst="rect">
              <a:avLst/>
            </a:prstGeom>
            <a:ln>
              <a:noFill/>
            </a:ln>
            <a:effectLst/>
          </p:spPr>
        </p:pic>
        <p:pic>
          <p:nvPicPr>
            <p:cNvPr id="912" name="Image" descr="Image"/>
            <p:cNvPicPr>
              <a:picLocks noChangeAspect="0"/>
            </p:cNvPicPr>
            <p:nvPr/>
          </p:nvPicPr>
          <p:blipFill>
            <a:blip r:embed="rId3">
              <a:extLst/>
            </a:blip>
            <a:stretch>
              <a:fillRect/>
            </a:stretch>
          </p:blipFill>
          <p:spPr>
            <a:xfrm>
              <a:off x="0" y="0"/>
              <a:ext cx="6921500" cy="2070100"/>
            </a:xfrm>
            <a:prstGeom prst="rect">
              <a:avLst/>
            </a:prstGeom>
            <a:effectLst/>
          </p:spPr>
        </p:pic>
      </p:grpSp>
      <p:pic>
        <p:nvPicPr>
          <p:cNvPr id="915" name="Oval Oval" descr="Oval Oval"/>
          <p:cNvPicPr>
            <a:picLocks noChangeAspect="0"/>
          </p:cNvPicPr>
          <p:nvPr/>
        </p:nvPicPr>
        <p:blipFill>
          <a:blip r:embed="rId4">
            <a:extLst/>
          </a:blip>
          <a:stretch>
            <a:fillRect/>
          </a:stretch>
        </p:blipFill>
        <p:spPr>
          <a:xfrm>
            <a:off x="7886700" y="3950940"/>
            <a:ext cx="1698179" cy="2227561"/>
          </a:xfrm>
          <a:prstGeom prst="rect">
            <a:avLst/>
          </a:prstGeom>
        </p:spPr>
      </p:pic>
      <p:sp>
        <p:nvSpPr>
          <p:cNvPr id="917" name="Number of different paths from i to j…"/>
          <p:cNvSpPr txBox="1"/>
          <p:nvPr/>
        </p:nvSpPr>
        <p:spPr>
          <a:xfrm>
            <a:off x="4767343" y="6015347"/>
            <a:ext cx="7936893" cy="1349847"/>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Number of different paths from </a:t>
            </a:r>
            <a:r>
              <a:rPr b="1">
                <a:latin typeface="Gill Sans"/>
                <a:ea typeface="Gill Sans"/>
                <a:cs typeface="Gill Sans"/>
                <a:sym typeface="Gill Sans"/>
              </a:rPr>
              <a:t>i</a:t>
            </a:r>
            <a:r>
              <a:rPr b="1" i="1">
                <a:latin typeface="Gill Sans"/>
                <a:ea typeface="Gill Sans"/>
                <a:cs typeface="Gill Sans"/>
                <a:sym typeface="Gill Sans"/>
              </a:rPr>
              <a:t> </a:t>
            </a:r>
            <a:r>
              <a:rPr i="1">
                <a:latin typeface="Gill Sans"/>
                <a:ea typeface="Gill Sans"/>
                <a:cs typeface="Gill Sans"/>
                <a:sym typeface="Gill Sans"/>
              </a:rPr>
              <a:t>to</a:t>
            </a:r>
            <a:r>
              <a:rPr b="1" i="1">
                <a:latin typeface="Gill Sans"/>
                <a:ea typeface="Gill Sans"/>
                <a:cs typeface="Gill Sans"/>
                <a:sym typeface="Gill Sans"/>
              </a:rPr>
              <a:t> </a:t>
            </a:r>
            <a:r>
              <a:rPr b="1">
                <a:latin typeface="Gill Sans"/>
                <a:ea typeface="Gill Sans"/>
                <a:cs typeface="Gill Sans"/>
                <a:sym typeface="Gill Sans"/>
              </a:rPr>
              <a:t>j</a:t>
            </a:r>
            <a:endParaRPr b="1">
              <a:latin typeface="Gill Sans"/>
              <a:ea typeface="Gill Sans"/>
              <a:cs typeface="Gill Sans"/>
              <a:sym typeface="Gill Sans"/>
            </a:endParaRPr>
          </a:p>
          <a:p>
            <a:pPr/>
            <a:r>
              <a:t>of length k</a:t>
            </a:r>
            <a:r>
              <a:rPr b="1">
                <a:latin typeface="Gill Sans"/>
                <a:ea typeface="Gill Sans"/>
                <a:cs typeface="Gill Sans"/>
                <a:sym typeface="Gill Sans"/>
              </a:rPr>
              <a:t> </a:t>
            </a:r>
            <a:r>
              <a:t> </a:t>
            </a:r>
          </a:p>
        </p:txBody>
      </p:sp>
      <p:pic>
        <p:nvPicPr>
          <p:cNvPr id="918" name="Image" descr="Image"/>
          <p:cNvPicPr>
            <a:picLocks noChangeAspect="1"/>
          </p:cNvPicPr>
          <p:nvPr/>
        </p:nvPicPr>
        <p:blipFill>
          <a:blip r:embed="rId5">
            <a:extLst/>
          </a:blip>
          <a:stretch>
            <a:fillRect/>
          </a:stretch>
        </p:blipFill>
        <p:spPr>
          <a:xfrm>
            <a:off x="874797" y="7023000"/>
            <a:ext cx="4459962" cy="2649663"/>
          </a:xfrm>
          <a:prstGeom prst="rect">
            <a:avLst/>
          </a:prstGeom>
          <a:ln w="12700">
            <a:miter lim="400000"/>
          </a:ln>
        </p:spPr>
      </p:pic>
      <p:pic>
        <p:nvPicPr>
          <p:cNvPr id="919" name="Image" descr="Image"/>
          <p:cNvPicPr>
            <a:picLocks noChangeAspect="1"/>
          </p:cNvPicPr>
          <p:nvPr/>
        </p:nvPicPr>
        <p:blipFill>
          <a:blip r:embed="rId6">
            <a:extLst/>
          </a:blip>
          <a:stretch>
            <a:fillRect/>
          </a:stretch>
        </p:blipFill>
        <p:spPr>
          <a:xfrm>
            <a:off x="5386977" y="7023000"/>
            <a:ext cx="2230846" cy="2649663"/>
          </a:xfrm>
          <a:prstGeom prst="rect">
            <a:avLst/>
          </a:prstGeom>
          <a:ln w="12700">
            <a:miter lim="400000"/>
          </a:ln>
        </p:spPr>
      </p:pic>
    </p:spTree>
  </p:cSld>
  <p:clrMapOvr>
    <a:masterClrMapping/>
  </p:clrMapOvr>
  <p:transition xmlns:p14="http://schemas.microsoft.com/office/powerpoint/2010/main" spd="med" advClick="1"/>
</p:sld>
</file>

<file path=ppt/slides/slide7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921" name="Katz centrality"/>
          <p:cNvSpPr txBox="1"/>
          <p:nvPr>
            <p:ph type="title"/>
          </p:nvPr>
        </p:nvSpPr>
        <p:spPr>
          <a:prstGeom prst="rect">
            <a:avLst/>
          </a:prstGeom>
        </p:spPr>
        <p:txBody>
          <a:bodyPr/>
          <a:lstStyle/>
          <a:p>
            <a:pPr/>
            <a:r>
              <a:t>Katz centrality</a:t>
            </a:r>
          </a:p>
        </p:txBody>
      </p:sp>
      <p:grpSp>
        <p:nvGrpSpPr>
          <p:cNvPr id="924" name="Image"/>
          <p:cNvGrpSpPr/>
          <p:nvPr/>
        </p:nvGrpSpPr>
        <p:grpSpPr>
          <a:xfrm>
            <a:off x="2850604" y="4108400"/>
            <a:ext cx="6921501" cy="2070101"/>
            <a:chOff x="0" y="0"/>
            <a:chExt cx="6921500" cy="2070100"/>
          </a:xfrm>
        </p:grpSpPr>
        <p:pic>
          <p:nvPicPr>
            <p:cNvPr id="923" name="Image" descr="Image"/>
            <p:cNvPicPr>
              <a:picLocks noChangeAspect="1"/>
            </p:cNvPicPr>
            <p:nvPr/>
          </p:nvPicPr>
          <p:blipFill>
            <a:blip r:embed="rId2">
              <a:extLst/>
            </a:blip>
            <a:stretch>
              <a:fillRect/>
            </a:stretch>
          </p:blipFill>
          <p:spPr>
            <a:xfrm>
              <a:off x="127000" y="88900"/>
              <a:ext cx="6667500" cy="1739900"/>
            </a:xfrm>
            <a:prstGeom prst="rect">
              <a:avLst/>
            </a:prstGeom>
            <a:ln>
              <a:noFill/>
            </a:ln>
            <a:effectLst/>
          </p:spPr>
        </p:pic>
        <p:pic>
          <p:nvPicPr>
            <p:cNvPr id="922" name="Image" descr="Image"/>
            <p:cNvPicPr>
              <a:picLocks noChangeAspect="0"/>
            </p:cNvPicPr>
            <p:nvPr/>
          </p:nvPicPr>
          <p:blipFill>
            <a:blip r:embed="rId3">
              <a:extLst/>
            </a:blip>
            <a:stretch>
              <a:fillRect/>
            </a:stretch>
          </p:blipFill>
          <p:spPr>
            <a:xfrm>
              <a:off x="0" y="0"/>
              <a:ext cx="6921500" cy="2070100"/>
            </a:xfrm>
            <a:prstGeom prst="rect">
              <a:avLst/>
            </a:prstGeom>
            <a:effectLst/>
          </p:spPr>
        </p:pic>
      </p:grpSp>
      <p:pic>
        <p:nvPicPr>
          <p:cNvPr id="925" name="Oval Oval" descr="Oval Oval"/>
          <p:cNvPicPr>
            <a:picLocks noChangeAspect="0"/>
          </p:cNvPicPr>
          <p:nvPr/>
        </p:nvPicPr>
        <p:blipFill>
          <a:blip r:embed="rId4">
            <a:extLst/>
          </a:blip>
          <a:stretch>
            <a:fillRect/>
          </a:stretch>
        </p:blipFill>
        <p:spPr>
          <a:xfrm>
            <a:off x="5147865" y="3950940"/>
            <a:ext cx="4437014" cy="2227561"/>
          </a:xfrm>
          <a:prstGeom prst="rect">
            <a:avLst/>
          </a:prstGeom>
        </p:spPr>
      </p:pic>
      <p:sp>
        <p:nvSpPr>
          <p:cNvPr id="927" name="Sum of paths to all other nodes at each distance multiplied by a factor decreasing with distance"/>
          <p:cNvSpPr txBox="1"/>
          <p:nvPr/>
        </p:nvSpPr>
        <p:spPr>
          <a:xfrm>
            <a:off x="1952426" y="6591300"/>
            <a:ext cx="9379348" cy="1930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t>Sum of paths to all other nodes at each distance multiplied by a factor decreasing with distance</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51" name="Materials"/>
          <p:cNvSpPr txBox="1"/>
          <p:nvPr>
            <p:ph type="title"/>
          </p:nvPr>
        </p:nvSpPr>
        <p:spPr>
          <a:prstGeom prst="rect">
            <a:avLst/>
          </a:prstGeom>
        </p:spPr>
        <p:txBody>
          <a:bodyPr/>
          <a:lstStyle/>
          <a:p>
            <a:pPr/>
            <a:r>
              <a:t>Materials</a:t>
            </a:r>
          </a:p>
        </p:txBody>
      </p:sp>
      <p:sp>
        <p:nvSpPr>
          <p:cNvPr id="252" name="Pop-science books"/>
          <p:cNvSpPr txBox="1"/>
          <p:nvPr/>
        </p:nvSpPr>
        <p:spPr>
          <a:xfrm>
            <a:off x="254000" y="1341966"/>
            <a:ext cx="3548063" cy="584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2500"/>
              </a:spcBef>
              <a:defRPr sz="3200">
                <a:solidFill>
                  <a:schemeClr val="accent1"/>
                </a:solidFill>
                <a:latin typeface="Helvetica"/>
                <a:ea typeface="Helvetica"/>
                <a:cs typeface="Helvetica"/>
                <a:sym typeface="Helvetica"/>
              </a:defRPr>
            </a:lvl1pPr>
          </a:lstStyle>
          <a:p>
            <a:pPr/>
            <a:r>
              <a:t>Pop-science books</a:t>
            </a:r>
          </a:p>
        </p:txBody>
      </p:sp>
      <p:pic>
        <p:nvPicPr>
          <p:cNvPr id="253" name="Screen Shot 2014-01-07 at 09.27.28.png" descr="Screen Shot 2014-01-07 at 09.27.28.png"/>
          <p:cNvPicPr>
            <a:picLocks noChangeAspect="1"/>
          </p:cNvPicPr>
          <p:nvPr/>
        </p:nvPicPr>
        <p:blipFill>
          <a:blip r:embed="rId3">
            <a:extLst/>
          </a:blip>
          <a:stretch>
            <a:fillRect/>
          </a:stretch>
        </p:blipFill>
        <p:spPr>
          <a:xfrm>
            <a:off x="930101" y="2100709"/>
            <a:ext cx="2692495" cy="3609768"/>
          </a:xfrm>
          <a:prstGeom prst="rect">
            <a:avLst/>
          </a:prstGeom>
          <a:ln w="12700">
            <a:miter lim="400000"/>
          </a:ln>
          <a:effectLst>
            <a:outerShdw sx="100000" sy="100000" kx="0" ky="0" algn="b" rotWithShape="0" blurRad="38100" dist="25400" dir="5400000">
              <a:srgbClr val="000000">
                <a:alpha val="50000"/>
              </a:srgbClr>
            </a:outerShdw>
          </a:effectLst>
        </p:spPr>
      </p:pic>
      <p:pic>
        <p:nvPicPr>
          <p:cNvPr id="254" name="Screen Shot 2014-01-07 at 09.27.49.png" descr="Screen Shot 2014-01-07 at 09.27.49.png"/>
          <p:cNvPicPr>
            <a:picLocks noChangeAspect="1"/>
          </p:cNvPicPr>
          <p:nvPr/>
        </p:nvPicPr>
        <p:blipFill>
          <a:blip r:embed="rId4">
            <a:extLst/>
          </a:blip>
          <a:stretch>
            <a:fillRect/>
          </a:stretch>
        </p:blipFill>
        <p:spPr>
          <a:xfrm>
            <a:off x="9788604" y="2216347"/>
            <a:ext cx="2402475" cy="3615558"/>
          </a:xfrm>
          <a:prstGeom prst="rect">
            <a:avLst/>
          </a:prstGeom>
          <a:ln w="12700">
            <a:miter lim="400000"/>
          </a:ln>
          <a:effectLst>
            <a:outerShdw sx="100000" sy="100000" kx="0" ky="0" algn="b" rotWithShape="0" blurRad="38100" dist="25400" dir="5400000">
              <a:srgbClr val="000000">
                <a:alpha val="50000"/>
              </a:srgbClr>
            </a:outerShdw>
          </a:effectLst>
        </p:spPr>
      </p:pic>
      <p:pic>
        <p:nvPicPr>
          <p:cNvPr id="255" name="Screen Shot 2014-01-07 at 09.28.08.png" descr="Screen Shot 2014-01-07 at 09.28.08.png"/>
          <p:cNvPicPr>
            <a:picLocks noChangeAspect="1"/>
          </p:cNvPicPr>
          <p:nvPr/>
        </p:nvPicPr>
        <p:blipFill>
          <a:blip r:embed="rId5">
            <a:extLst/>
          </a:blip>
          <a:stretch>
            <a:fillRect/>
          </a:stretch>
        </p:blipFill>
        <p:spPr>
          <a:xfrm>
            <a:off x="1204363" y="6256708"/>
            <a:ext cx="1894437" cy="2930656"/>
          </a:xfrm>
          <a:prstGeom prst="rect">
            <a:avLst/>
          </a:prstGeom>
          <a:ln w="12700">
            <a:miter lim="400000"/>
          </a:ln>
          <a:effectLst>
            <a:outerShdw sx="100000" sy="100000" kx="0" ky="0" algn="b" rotWithShape="0" blurRad="38100" dist="25400" dir="5400000">
              <a:srgbClr val="000000">
                <a:alpha val="50000"/>
              </a:srgbClr>
            </a:outerShdw>
          </a:effectLst>
        </p:spPr>
      </p:pic>
      <p:pic>
        <p:nvPicPr>
          <p:cNvPr id="256" name="Screen Shot 2014-01-07 at 09.28.29.png" descr="Screen Shot 2014-01-07 at 09.28.29.png"/>
          <p:cNvPicPr>
            <a:picLocks noChangeAspect="1"/>
          </p:cNvPicPr>
          <p:nvPr/>
        </p:nvPicPr>
        <p:blipFill>
          <a:blip r:embed="rId6">
            <a:extLst/>
          </a:blip>
          <a:stretch>
            <a:fillRect/>
          </a:stretch>
        </p:blipFill>
        <p:spPr>
          <a:xfrm>
            <a:off x="5504363" y="2219242"/>
            <a:ext cx="2402474" cy="3609768"/>
          </a:xfrm>
          <a:prstGeom prst="rect">
            <a:avLst/>
          </a:prstGeom>
          <a:ln w="12700">
            <a:miter lim="400000"/>
          </a:ln>
          <a:effectLst>
            <a:outerShdw sx="100000" sy="100000" kx="0" ky="0" algn="b" rotWithShape="0" blurRad="38100" dist="25400" dir="5400000">
              <a:srgbClr val="000000">
                <a:alpha val="50000"/>
              </a:srgbClr>
            </a:outerShdw>
          </a:effectLst>
        </p:spPr>
      </p:pic>
      <p:pic>
        <p:nvPicPr>
          <p:cNvPr id="257" name="Screen Shot 2014-01-07 at 09.32.11.png" descr="Screen Shot 2014-01-07 at 09.32.11.png"/>
          <p:cNvPicPr>
            <a:picLocks noChangeAspect="1"/>
          </p:cNvPicPr>
          <p:nvPr/>
        </p:nvPicPr>
        <p:blipFill>
          <a:blip r:embed="rId7">
            <a:extLst/>
          </a:blip>
          <a:stretch>
            <a:fillRect/>
          </a:stretch>
        </p:blipFill>
        <p:spPr>
          <a:xfrm>
            <a:off x="5773118" y="6256708"/>
            <a:ext cx="1864964" cy="2930656"/>
          </a:xfrm>
          <a:prstGeom prst="rect">
            <a:avLst/>
          </a:prstGeom>
          <a:ln w="12700">
            <a:miter lim="400000"/>
          </a:ln>
          <a:effectLst>
            <a:outerShdw sx="100000" sy="100000" kx="0" ky="0" algn="b" rotWithShape="0" blurRad="38100" dist="25400" dir="5400000">
              <a:srgbClr val="000000">
                <a:alpha val="50000"/>
              </a:srgbClr>
            </a:outerShdw>
          </a:effectLst>
        </p:spPr>
      </p:pic>
      <p:pic>
        <p:nvPicPr>
          <p:cNvPr id="258" name="41CHUyZpbRL._SX323_BO1,204,203,200_.jpg" descr="41CHUyZpbRL._SX323_BO1,204,203,200_.jpg"/>
          <p:cNvPicPr>
            <a:picLocks noChangeAspect="1"/>
          </p:cNvPicPr>
          <p:nvPr/>
        </p:nvPicPr>
        <p:blipFill>
          <a:blip r:embed="rId8">
            <a:extLst/>
          </a:blip>
          <a:stretch>
            <a:fillRect/>
          </a:stretch>
        </p:blipFill>
        <p:spPr>
          <a:xfrm>
            <a:off x="10035469" y="6256708"/>
            <a:ext cx="1908745" cy="2930656"/>
          </a:xfrm>
          <a:prstGeom prst="rect">
            <a:avLst/>
          </a:prstGeom>
          <a:ln w="12700">
            <a:miter lim="400000"/>
          </a:ln>
        </p:spPr>
      </p:pic>
      <p:sp>
        <p:nvSpPr>
          <p:cNvPr id="259" name="I have a copy I can lend"/>
          <p:cNvSpPr txBox="1"/>
          <p:nvPr/>
        </p:nvSpPr>
        <p:spPr>
          <a:xfrm>
            <a:off x="10178997" y="9182099"/>
            <a:ext cx="1830599" cy="254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spcBef>
                <a:spcPts val="700"/>
              </a:spcBef>
              <a:defRPr b="1" i="1" sz="1000">
                <a:solidFill>
                  <a:srgbClr val="000000"/>
                </a:solidFill>
                <a:latin typeface="Verdana"/>
                <a:ea typeface="Verdana"/>
                <a:cs typeface="Verdana"/>
                <a:sym typeface="Verdana"/>
              </a:defRPr>
            </a:lvl1pPr>
          </a:lstStyle>
          <a:p>
            <a:pPr/>
            <a:r>
              <a:t>I have a copy I can lend</a:t>
            </a:r>
          </a:p>
        </p:txBody>
      </p:sp>
      <p:sp>
        <p:nvSpPr>
          <p:cNvPr id="260" name="Slide Number"/>
          <p:cNvSpPr txBox="1"/>
          <p:nvPr>
            <p:ph type="sldNum" sz="quarter" idx="4294967295"/>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normAutofit fontScale="100000" lnSpcReduction="0"/>
          </a:bodyPr>
          <a:lstStyle>
            <a:lvl1pPr>
              <a:defRPr>
                <a:solidFill>
                  <a:srgbClr val="000000"/>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
</file>

<file path=ppt/slides/slide8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29" name="Others"/>
          <p:cNvSpPr txBox="1"/>
          <p:nvPr>
            <p:ph type="title"/>
          </p:nvPr>
        </p:nvSpPr>
        <p:spPr>
          <a:prstGeom prst="rect">
            <a:avLst/>
          </a:prstGeom>
        </p:spPr>
        <p:txBody>
          <a:bodyPr/>
          <a:lstStyle/>
          <a:p>
            <a:pPr/>
            <a:r>
              <a:t>Others</a:t>
            </a:r>
          </a:p>
        </p:txBody>
      </p:sp>
      <p:sp>
        <p:nvSpPr>
          <p:cNvPr id="930" name="Many other centralities have been proposed…"/>
          <p:cNvSpPr txBox="1"/>
          <p:nvPr>
            <p:ph type="body" idx="1"/>
          </p:nvPr>
        </p:nvSpPr>
        <p:spPr>
          <a:prstGeom prst="rect">
            <a:avLst/>
          </a:prstGeom>
        </p:spPr>
        <p:txBody>
          <a:bodyPr/>
          <a:lstStyle/>
          <a:p>
            <a:pPr/>
            <a:r>
              <a:t>Many other centralities have been proposed</a:t>
            </a:r>
          </a:p>
          <a:p>
            <a:pPr lvl="1"/>
            <a:r>
              <a:t>50+ (</a:t>
            </a:r>
            <a:r>
              <a:rPr u="sng">
                <a:hlinkClick r:id="rId2" invalidUrl="" action="" tgtFrame="" tooltip="" history="1" highlightClick="0" endSnd="0"/>
              </a:rPr>
              <a:t>https://www.ncbi.nlm.nih.gov/pmc/articles/PMC4646361/</a:t>
            </a:r>
            <a:r>
              <a:t>)</a:t>
            </a:r>
          </a:p>
          <a:p>
            <a:pPr/>
            <a:r>
              <a:t>The problem is how to interpret them ?</a:t>
            </a:r>
          </a:p>
          <a:p>
            <a:pPr/>
            <a:r>
              <a:t>Can be used as supervised tool:</a:t>
            </a:r>
          </a:p>
          <a:p>
            <a:pPr lvl="1"/>
            <a:r>
              <a:t>Compute many centralities on all nodes</a:t>
            </a:r>
          </a:p>
          <a:p>
            <a:pPr lvl="1"/>
            <a:r>
              <a:t>Learn how to combine them to find chosen nodes</a:t>
            </a:r>
          </a:p>
          <a:p>
            <a:pPr lvl="1"/>
            <a:r>
              <a:t>Discover new similar nodes</a:t>
            </a:r>
          </a:p>
          <a:p>
            <a:pPr lvl="1"/>
            <a:r>
              <a:t>(roles in social networks, key elements in an infrastructure, …)</a:t>
            </a:r>
          </a:p>
        </p:txBody>
      </p:sp>
      <p:sp>
        <p:nvSpPr>
          <p:cNvPr id="931"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8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33" name="Image" descr="Image"/>
          <p:cNvPicPr>
            <a:picLocks noChangeAspect="1"/>
          </p:cNvPicPr>
          <p:nvPr/>
        </p:nvPicPr>
        <p:blipFill>
          <a:blip r:embed="rId2">
            <a:extLst/>
          </a:blip>
          <a:srcRect l="0" t="0" r="0" b="76181"/>
          <a:stretch>
            <a:fillRect/>
          </a:stretch>
        </p:blipFill>
        <p:spPr>
          <a:xfrm>
            <a:off x="127832" y="7235170"/>
            <a:ext cx="6288621" cy="2344067"/>
          </a:xfrm>
          <a:prstGeom prst="rect">
            <a:avLst/>
          </a:prstGeom>
          <a:ln w="12700">
            <a:miter lim="400000"/>
          </a:ln>
        </p:spPr>
      </p:pic>
      <p:pic>
        <p:nvPicPr>
          <p:cNvPr id="934" name="Image" descr="Image"/>
          <p:cNvPicPr>
            <a:picLocks noChangeAspect="1"/>
          </p:cNvPicPr>
          <p:nvPr/>
        </p:nvPicPr>
        <p:blipFill>
          <a:blip r:embed="rId2">
            <a:extLst/>
          </a:blip>
          <a:srcRect l="0" t="27263" r="0" b="50914"/>
          <a:stretch>
            <a:fillRect/>
          </a:stretch>
        </p:blipFill>
        <p:spPr>
          <a:xfrm>
            <a:off x="241795" y="335564"/>
            <a:ext cx="6237606" cy="2130160"/>
          </a:xfrm>
          <a:prstGeom prst="rect">
            <a:avLst/>
          </a:prstGeom>
          <a:ln w="12700">
            <a:miter lim="400000"/>
          </a:ln>
        </p:spPr>
      </p:pic>
      <p:pic>
        <p:nvPicPr>
          <p:cNvPr id="935" name="Image" descr="Image"/>
          <p:cNvPicPr>
            <a:picLocks noChangeAspect="1"/>
          </p:cNvPicPr>
          <p:nvPr/>
        </p:nvPicPr>
        <p:blipFill>
          <a:blip r:embed="rId2">
            <a:extLst/>
          </a:blip>
          <a:srcRect l="0" t="77930" r="0" b="0"/>
          <a:stretch>
            <a:fillRect/>
          </a:stretch>
        </p:blipFill>
        <p:spPr>
          <a:xfrm>
            <a:off x="216395" y="2638459"/>
            <a:ext cx="6288574" cy="2171872"/>
          </a:xfrm>
          <a:prstGeom prst="rect">
            <a:avLst/>
          </a:prstGeom>
          <a:ln w="12700">
            <a:miter lim="400000"/>
          </a:ln>
        </p:spPr>
      </p:pic>
      <p:pic>
        <p:nvPicPr>
          <p:cNvPr id="936" name="Image" descr="Image"/>
          <p:cNvPicPr>
            <a:picLocks noChangeAspect="1"/>
          </p:cNvPicPr>
          <p:nvPr/>
        </p:nvPicPr>
        <p:blipFill>
          <a:blip r:embed="rId2">
            <a:extLst/>
          </a:blip>
          <a:srcRect l="0" t="52168" r="49836" b="26300"/>
          <a:stretch>
            <a:fillRect/>
          </a:stretch>
        </p:blipFill>
        <p:spPr>
          <a:xfrm>
            <a:off x="251854" y="4983026"/>
            <a:ext cx="3095589" cy="2079204"/>
          </a:xfrm>
          <a:prstGeom prst="rect">
            <a:avLst/>
          </a:prstGeom>
          <a:ln w="12700">
            <a:miter lim="400000"/>
          </a:ln>
        </p:spPr>
      </p:pic>
      <p:sp>
        <p:nvSpPr>
          <p:cNvPr id="937" name="Degree…"/>
          <p:cNvSpPr txBox="1"/>
          <p:nvPr/>
        </p:nvSpPr>
        <p:spPr>
          <a:xfrm>
            <a:off x="7708428" y="3533488"/>
            <a:ext cx="4522144" cy="4978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Degree</a:t>
            </a:r>
          </a:p>
          <a:p>
            <a:pPr/>
            <a:r>
              <a:t>Clustering coefficient</a:t>
            </a:r>
          </a:p>
          <a:p>
            <a:pPr/>
            <a:r>
              <a:t>Closeness</a:t>
            </a:r>
          </a:p>
          <a:p>
            <a:pPr/>
            <a:r>
              <a:t>Harmonic Centrality</a:t>
            </a:r>
          </a:p>
          <a:p>
            <a:pPr/>
            <a:r>
              <a:t>Betweenness</a:t>
            </a:r>
          </a:p>
          <a:p>
            <a:pPr/>
            <a:r>
              <a:t>Eigenvector</a:t>
            </a:r>
          </a:p>
          <a:p>
            <a:pPr/>
            <a:r>
              <a:t>PageRank</a:t>
            </a:r>
          </a:p>
        </p:txBody>
      </p:sp>
      <p:sp>
        <p:nvSpPr>
          <p:cNvPr id="938" name="Which is which ?"/>
          <p:cNvSpPr txBox="1"/>
          <p:nvPr/>
        </p:nvSpPr>
        <p:spPr>
          <a:xfrm>
            <a:off x="8326319" y="740178"/>
            <a:ext cx="3616562" cy="1320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Which is which ?</a:t>
            </a:r>
          </a:p>
        </p:txBody>
      </p:sp>
      <p:sp>
        <p:nvSpPr>
          <p:cNvPr id="939"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8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41" name="Image" descr="Image"/>
          <p:cNvPicPr>
            <a:picLocks noChangeAspect="1"/>
          </p:cNvPicPr>
          <p:nvPr/>
        </p:nvPicPr>
        <p:blipFill>
          <a:blip r:embed="rId2">
            <a:extLst/>
          </a:blip>
          <a:srcRect l="0" t="0" r="0" b="76181"/>
          <a:stretch>
            <a:fillRect/>
          </a:stretch>
        </p:blipFill>
        <p:spPr>
          <a:xfrm>
            <a:off x="127832" y="7235170"/>
            <a:ext cx="6288621" cy="2344067"/>
          </a:xfrm>
          <a:prstGeom prst="rect">
            <a:avLst/>
          </a:prstGeom>
          <a:ln w="12700">
            <a:miter lim="400000"/>
          </a:ln>
        </p:spPr>
      </p:pic>
      <p:pic>
        <p:nvPicPr>
          <p:cNvPr id="942" name="Image" descr="Image"/>
          <p:cNvPicPr>
            <a:picLocks noChangeAspect="1"/>
          </p:cNvPicPr>
          <p:nvPr/>
        </p:nvPicPr>
        <p:blipFill>
          <a:blip r:embed="rId2">
            <a:extLst/>
          </a:blip>
          <a:srcRect l="0" t="27263" r="0" b="50914"/>
          <a:stretch>
            <a:fillRect/>
          </a:stretch>
        </p:blipFill>
        <p:spPr>
          <a:xfrm>
            <a:off x="241795" y="335564"/>
            <a:ext cx="6237606" cy="2130160"/>
          </a:xfrm>
          <a:prstGeom prst="rect">
            <a:avLst/>
          </a:prstGeom>
          <a:ln w="12700">
            <a:miter lim="400000"/>
          </a:ln>
        </p:spPr>
      </p:pic>
      <p:pic>
        <p:nvPicPr>
          <p:cNvPr id="943" name="Image" descr="Image"/>
          <p:cNvPicPr>
            <a:picLocks noChangeAspect="1"/>
          </p:cNvPicPr>
          <p:nvPr/>
        </p:nvPicPr>
        <p:blipFill>
          <a:blip r:embed="rId2">
            <a:extLst/>
          </a:blip>
          <a:srcRect l="0" t="77930" r="0" b="0"/>
          <a:stretch>
            <a:fillRect/>
          </a:stretch>
        </p:blipFill>
        <p:spPr>
          <a:xfrm>
            <a:off x="216395" y="2638459"/>
            <a:ext cx="6288574" cy="2171872"/>
          </a:xfrm>
          <a:prstGeom prst="rect">
            <a:avLst/>
          </a:prstGeom>
          <a:ln w="12700">
            <a:miter lim="400000"/>
          </a:ln>
        </p:spPr>
      </p:pic>
      <p:pic>
        <p:nvPicPr>
          <p:cNvPr id="944" name="Image" descr="Image"/>
          <p:cNvPicPr>
            <a:picLocks noChangeAspect="1"/>
          </p:cNvPicPr>
          <p:nvPr/>
        </p:nvPicPr>
        <p:blipFill>
          <a:blip r:embed="rId2">
            <a:extLst/>
          </a:blip>
          <a:srcRect l="0" t="52168" r="49852" b="26300"/>
          <a:stretch>
            <a:fillRect/>
          </a:stretch>
        </p:blipFill>
        <p:spPr>
          <a:xfrm>
            <a:off x="186569" y="4983074"/>
            <a:ext cx="3094569" cy="2079204"/>
          </a:xfrm>
          <a:prstGeom prst="rect">
            <a:avLst/>
          </a:prstGeom>
          <a:ln w="12700">
            <a:miter lim="400000"/>
          </a:ln>
        </p:spPr>
      </p:pic>
      <p:sp>
        <p:nvSpPr>
          <p:cNvPr id="945" name="Degree…"/>
          <p:cNvSpPr txBox="1"/>
          <p:nvPr/>
        </p:nvSpPr>
        <p:spPr>
          <a:xfrm>
            <a:off x="7708428" y="3533488"/>
            <a:ext cx="4522144" cy="4978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Degree</a:t>
            </a:r>
          </a:p>
          <a:p>
            <a:pPr/>
            <a:r>
              <a:t>Clustering coefficient</a:t>
            </a:r>
          </a:p>
          <a:p>
            <a:pPr/>
            <a:r>
              <a:t>Closeness</a:t>
            </a:r>
          </a:p>
          <a:p>
            <a:pPr/>
            <a:r>
              <a:t>Harmonic Centrality</a:t>
            </a:r>
          </a:p>
          <a:p>
            <a:pPr/>
            <a:r>
              <a:t>Betweenness</a:t>
            </a:r>
          </a:p>
          <a:p>
            <a:pPr/>
            <a:r>
              <a:t>Eigenvector</a:t>
            </a:r>
          </a:p>
          <a:p>
            <a:pPr/>
            <a:r>
              <a:t>PageRank</a:t>
            </a:r>
          </a:p>
        </p:txBody>
      </p:sp>
      <p:sp>
        <p:nvSpPr>
          <p:cNvPr id="946" name="Which is which ?"/>
          <p:cNvSpPr txBox="1"/>
          <p:nvPr/>
        </p:nvSpPr>
        <p:spPr>
          <a:xfrm>
            <a:off x="8326319" y="740178"/>
            <a:ext cx="3616562" cy="1320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Which is which ?</a:t>
            </a:r>
          </a:p>
        </p:txBody>
      </p:sp>
      <p:pic>
        <p:nvPicPr>
          <p:cNvPr id="947" name="Line Line" descr="Line Line"/>
          <p:cNvPicPr>
            <a:picLocks noChangeAspect="0"/>
          </p:cNvPicPr>
          <p:nvPr/>
        </p:nvPicPr>
        <p:blipFill>
          <a:blip r:embed="rId3">
            <a:extLst/>
          </a:blip>
          <a:stretch>
            <a:fillRect/>
          </a:stretch>
        </p:blipFill>
        <p:spPr>
          <a:xfrm rot="8898630">
            <a:off x="1319715" y="5984588"/>
            <a:ext cx="8075870" cy="76201"/>
          </a:xfrm>
          <a:prstGeom prst="rect">
            <a:avLst/>
          </a:prstGeom>
        </p:spPr>
      </p:pic>
      <p:sp>
        <p:nvSpPr>
          <p:cNvPr id="949"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8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51" name="Image" descr="Image"/>
          <p:cNvPicPr>
            <a:picLocks noChangeAspect="1"/>
          </p:cNvPicPr>
          <p:nvPr/>
        </p:nvPicPr>
        <p:blipFill>
          <a:blip r:embed="rId2">
            <a:extLst/>
          </a:blip>
          <a:srcRect l="0" t="0" r="0" b="76181"/>
          <a:stretch>
            <a:fillRect/>
          </a:stretch>
        </p:blipFill>
        <p:spPr>
          <a:xfrm>
            <a:off x="127832" y="7235170"/>
            <a:ext cx="6288621" cy="2344067"/>
          </a:xfrm>
          <a:prstGeom prst="rect">
            <a:avLst/>
          </a:prstGeom>
          <a:ln w="12700">
            <a:miter lim="400000"/>
          </a:ln>
        </p:spPr>
      </p:pic>
      <p:pic>
        <p:nvPicPr>
          <p:cNvPr id="952" name="Image" descr="Image"/>
          <p:cNvPicPr>
            <a:picLocks noChangeAspect="1"/>
          </p:cNvPicPr>
          <p:nvPr/>
        </p:nvPicPr>
        <p:blipFill>
          <a:blip r:embed="rId2">
            <a:extLst/>
          </a:blip>
          <a:srcRect l="0" t="27263" r="0" b="50914"/>
          <a:stretch>
            <a:fillRect/>
          </a:stretch>
        </p:blipFill>
        <p:spPr>
          <a:xfrm>
            <a:off x="241795" y="335564"/>
            <a:ext cx="6237606" cy="2130160"/>
          </a:xfrm>
          <a:prstGeom prst="rect">
            <a:avLst/>
          </a:prstGeom>
          <a:ln w="12700">
            <a:miter lim="400000"/>
          </a:ln>
        </p:spPr>
      </p:pic>
      <p:pic>
        <p:nvPicPr>
          <p:cNvPr id="953" name="Image" descr="Image"/>
          <p:cNvPicPr>
            <a:picLocks noChangeAspect="1"/>
          </p:cNvPicPr>
          <p:nvPr/>
        </p:nvPicPr>
        <p:blipFill>
          <a:blip r:embed="rId2">
            <a:extLst/>
          </a:blip>
          <a:srcRect l="0" t="77930" r="0" b="0"/>
          <a:stretch>
            <a:fillRect/>
          </a:stretch>
        </p:blipFill>
        <p:spPr>
          <a:xfrm>
            <a:off x="216395" y="2638459"/>
            <a:ext cx="6288574" cy="2171872"/>
          </a:xfrm>
          <a:prstGeom prst="rect">
            <a:avLst/>
          </a:prstGeom>
          <a:ln w="12700">
            <a:miter lim="400000"/>
          </a:ln>
        </p:spPr>
      </p:pic>
      <p:pic>
        <p:nvPicPr>
          <p:cNvPr id="954" name="Image" descr="Image"/>
          <p:cNvPicPr>
            <a:picLocks noChangeAspect="1"/>
          </p:cNvPicPr>
          <p:nvPr/>
        </p:nvPicPr>
        <p:blipFill>
          <a:blip r:embed="rId2">
            <a:extLst/>
          </a:blip>
          <a:srcRect l="0" t="52168" r="50086" b="26300"/>
          <a:stretch>
            <a:fillRect/>
          </a:stretch>
        </p:blipFill>
        <p:spPr>
          <a:xfrm>
            <a:off x="186569" y="4983074"/>
            <a:ext cx="3080135" cy="2079204"/>
          </a:xfrm>
          <a:prstGeom prst="rect">
            <a:avLst/>
          </a:prstGeom>
          <a:ln w="12700">
            <a:miter lim="400000"/>
          </a:ln>
        </p:spPr>
      </p:pic>
      <p:sp>
        <p:nvSpPr>
          <p:cNvPr id="955" name="Degree…"/>
          <p:cNvSpPr txBox="1"/>
          <p:nvPr/>
        </p:nvSpPr>
        <p:spPr>
          <a:xfrm>
            <a:off x="7708428" y="3228688"/>
            <a:ext cx="4522144" cy="558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Degree</a:t>
            </a:r>
          </a:p>
          <a:p>
            <a:pPr/>
            <a:r>
              <a:t>Clustering coefficient</a:t>
            </a:r>
          </a:p>
          <a:p>
            <a:pPr/>
            <a:r>
              <a:t>Closeness</a:t>
            </a:r>
          </a:p>
          <a:p>
            <a:pPr/>
            <a:r>
              <a:t>Harmonic Centrality</a:t>
            </a:r>
          </a:p>
          <a:p>
            <a:pPr/>
            <a:r>
              <a:t>Betweenness</a:t>
            </a:r>
          </a:p>
          <a:p>
            <a:pPr/>
          </a:p>
          <a:p>
            <a:pPr/>
            <a:r>
              <a:t>Eigenvector</a:t>
            </a:r>
          </a:p>
          <a:p>
            <a:pPr/>
            <a:r>
              <a:t>PageRank</a:t>
            </a:r>
          </a:p>
        </p:txBody>
      </p:sp>
      <p:sp>
        <p:nvSpPr>
          <p:cNvPr id="956" name="Which is which ?"/>
          <p:cNvSpPr txBox="1"/>
          <p:nvPr/>
        </p:nvSpPr>
        <p:spPr>
          <a:xfrm>
            <a:off x="8326319" y="740178"/>
            <a:ext cx="3616562" cy="1320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Which is which ?</a:t>
            </a:r>
          </a:p>
        </p:txBody>
      </p:sp>
      <p:pic>
        <p:nvPicPr>
          <p:cNvPr id="957" name="Line Line" descr="Line Line"/>
          <p:cNvPicPr>
            <a:picLocks noChangeAspect="0"/>
          </p:cNvPicPr>
          <p:nvPr/>
        </p:nvPicPr>
        <p:blipFill>
          <a:blip r:embed="rId3">
            <a:extLst/>
          </a:blip>
          <a:stretch>
            <a:fillRect/>
          </a:stretch>
        </p:blipFill>
        <p:spPr>
          <a:xfrm rot="8898630">
            <a:off x="1620027" y="5650825"/>
            <a:ext cx="8075869" cy="76201"/>
          </a:xfrm>
          <a:prstGeom prst="rect">
            <a:avLst/>
          </a:prstGeom>
        </p:spPr>
      </p:pic>
      <p:pic>
        <p:nvPicPr>
          <p:cNvPr id="959" name="Line Line" descr="Line Line"/>
          <p:cNvPicPr>
            <a:picLocks noChangeAspect="0"/>
          </p:cNvPicPr>
          <p:nvPr/>
        </p:nvPicPr>
        <p:blipFill>
          <a:blip r:embed="rId4">
            <a:extLst/>
          </a:blip>
          <a:stretch>
            <a:fillRect/>
          </a:stretch>
        </p:blipFill>
        <p:spPr>
          <a:xfrm rot="7582169">
            <a:off x="3253036" y="6313250"/>
            <a:ext cx="5587702" cy="76201"/>
          </a:xfrm>
          <a:prstGeom prst="rect">
            <a:avLst/>
          </a:prstGeom>
        </p:spPr>
      </p:pic>
      <p:pic>
        <p:nvPicPr>
          <p:cNvPr id="961" name="Line Line" descr="Line Line"/>
          <p:cNvPicPr>
            <a:picLocks noChangeAspect="0"/>
          </p:cNvPicPr>
          <p:nvPr/>
        </p:nvPicPr>
        <p:blipFill>
          <a:blip r:embed="rId5">
            <a:extLst/>
          </a:blip>
          <a:stretch>
            <a:fillRect/>
          </a:stretch>
        </p:blipFill>
        <p:spPr>
          <a:xfrm rot="12280407">
            <a:off x="2781489" y="3438261"/>
            <a:ext cx="6283939" cy="76201"/>
          </a:xfrm>
          <a:prstGeom prst="rect">
            <a:avLst/>
          </a:prstGeom>
        </p:spPr>
      </p:pic>
      <p:pic>
        <p:nvPicPr>
          <p:cNvPr id="963" name="Line Line" descr="Line Line"/>
          <p:cNvPicPr>
            <a:picLocks noChangeAspect="0"/>
          </p:cNvPicPr>
          <p:nvPr/>
        </p:nvPicPr>
        <p:blipFill>
          <a:blip r:embed="rId6">
            <a:extLst/>
          </a:blip>
          <a:stretch>
            <a:fillRect/>
          </a:stretch>
        </p:blipFill>
        <p:spPr>
          <a:xfrm rot="14806269">
            <a:off x="5087668" y="3686209"/>
            <a:ext cx="3753873" cy="76201"/>
          </a:xfrm>
          <a:prstGeom prst="rect">
            <a:avLst/>
          </a:prstGeom>
        </p:spPr>
      </p:pic>
      <p:pic>
        <p:nvPicPr>
          <p:cNvPr id="965" name="Line Line" descr="Line Line"/>
          <p:cNvPicPr>
            <a:picLocks noChangeAspect="0"/>
          </p:cNvPicPr>
          <p:nvPr/>
        </p:nvPicPr>
        <p:blipFill>
          <a:blip r:embed="rId7">
            <a:extLst/>
          </a:blip>
          <a:stretch>
            <a:fillRect/>
          </a:stretch>
        </p:blipFill>
        <p:spPr>
          <a:xfrm rot="10800000">
            <a:off x="2889472" y="6106233"/>
            <a:ext cx="5536978" cy="76201"/>
          </a:xfrm>
          <a:prstGeom prst="rect">
            <a:avLst/>
          </a:prstGeom>
        </p:spPr>
      </p:pic>
      <p:pic>
        <p:nvPicPr>
          <p:cNvPr id="967" name="Line Line" descr="Line Line"/>
          <p:cNvPicPr>
            <a:picLocks noChangeAspect="0"/>
          </p:cNvPicPr>
          <p:nvPr/>
        </p:nvPicPr>
        <p:blipFill>
          <a:blip r:embed="rId8">
            <a:extLst/>
          </a:blip>
          <a:stretch>
            <a:fillRect/>
          </a:stretch>
        </p:blipFill>
        <p:spPr>
          <a:xfrm rot="13473804">
            <a:off x="4641309" y="6106233"/>
            <a:ext cx="5042784" cy="76201"/>
          </a:xfrm>
          <a:prstGeom prst="rect">
            <a:avLst/>
          </a:prstGeom>
        </p:spPr>
      </p:pic>
      <p:pic>
        <p:nvPicPr>
          <p:cNvPr id="969" name="Line Line" descr="Line Line"/>
          <p:cNvPicPr>
            <a:picLocks noChangeAspect="0"/>
          </p:cNvPicPr>
          <p:nvPr/>
        </p:nvPicPr>
        <p:blipFill>
          <a:blip r:embed="rId9">
            <a:extLst/>
          </a:blip>
          <a:stretch>
            <a:fillRect/>
          </a:stretch>
        </p:blipFill>
        <p:spPr>
          <a:xfrm rot="12395309">
            <a:off x="2680732" y="5808007"/>
            <a:ext cx="6301006" cy="76201"/>
          </a:xfrm>
          <a:prstGeom prst="rect">
            <a:avLst/>
          </a:prstGeom>
        </p:spPr>
      </p:pic>
      <p:sp>
        <p:nvSpPr>
          <p:cNvPr id="971"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8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73" name="Try again :)"/>
          <p:cNvSpPr txBox="1"/>
          <p:nvPr/>
        </p:nvSpPr>
        <p:spPr>
          <a:xfrm>
            <a:off x="10081834" y="2108199"/>
            <a:ext cx="2416932"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Try again :)</a:t>
            </a:r>
          </a:p>
        </p:txBody>
      </p:sp>
      <p:sp>
        <p:nvSpPr>
          <p:cNvPr id="974" name="Degree…"/>
          <p:cNvSpPr txBox="1"/>
          <p:nvPr/>
        </p:nvSpPr>
        <p:spPr>
          <a:xfrm>
            <a:off x="9712610" y="3886199"/>
            <a:ext cx="2850580" cy="3759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Degree</a:t>
            </a:r>
          </a:p>
          <a:p>
            <a:pPr/>
            <a:r>
              <a:t>Betweenness</a:t>
            </a:r>
          </a:p>
          <a:p>
            <a:pPr/>
            <a:r>
              <a:t>Closeness</a:t>
            </a:r>
          </a:p>
          <a:p>
            <a:pPr/>
            <a:r>
              <a:t>Eigenvector</a:t>
            </a:r>
          </a:p>
          <a:p>
            <a:pPr/>
          </a:p>
        </p:txBody>
      </p:sp>
      <p:pic>
        <p:nvPicPr>
          <p:cNvPr id="975" name="Image" descr="Image"/>
          <p:cNvPicPr>
            <a:picLocks noChangeAspect="1"/>
          </p:cNvPicPr>
          <p:nvPr/>
        </p:nvPicPr>
        <p:blipFill>
          <a:blip r:embed="rId2">
            <a:extLst/>
          </a:blip>
          <a:srcRect l="0" t="578" r="0" b="34042"/>
          <a:stretch>
            <a:fillRect/>
          </a:stretch>
        </p:blipFill>
        <p:spPr>
          <a:xfrm>
            <a:off x="250924" y="760238"/>
            <a:ext cx="8521436" cy="8356833"/>
          </a:xfrm>
          <a:prstGeom prst="rect">
            <a:avLst/>
          </a:prstGeom>
          <a:ln w="12700">
            <a:miter lim="400000"/>
          </a:ln>
        </p:spPr>
      </p:pic>
      <p:sp>
        <p:nvSpPr>
          <p:cNvPr id="976"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8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78" name="Try again :)"/>
          <p:cNvSpPr txBox="1"/>
          <p:nvPr/>
        </p:nvSpPr>
        <p:spPr>
          <a:xfrm>
            <a:off x="9637334" y="1193799"/>
            <a:ext cx="2416932"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Try again :)</a:t>
            </a:r>
          </a:p>
        </p:txBody>
      </p:sp>
      <p:sp>
        <p:nvSpPr>
          <p:cNvPr id="979" name="A: Degree…"/>
          <p:cNvSpPr txBox="1"/>
          <p:nvPr/>
        </p:nvSpPr>
        <p:spPr>
          <a:xfrm>
            <a:off x="9140136" y="3479800"/>
            <a:ext cx="3411328" cy="25400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A: Degree</a:t>
            </a:r>
          </a:p>
          <a:p>
            <a:pPr/>
            <a:r>
              <a:t>B:Closeness</a:t>
            </a:r>
          </a:p>
          <a:p>
            <a:pPr/>
            <a:r>
              <a:t>C: Betweenness</a:t>
            </a:r>
          </a:p>
          <a:p>
            <a:pPr/>
            <a:r>
              <a:t>D: Eigenvector</a:t>
            </a:r>
          </a:p>
        </p:txBody>
      </p:sp>
      <p:pic>
        <p:nvPicPr>
          <p:cNvPr id="980" name="Image" descr="Image"/>
          <p:cNvPicPr>
            <a:picLocks noChangeAspect="1"/>
          </p:cNvPicPr>
          <p:nvPr/>
        </p:nvPicPr>
        <p:blipFill>
          <a:blip r:embed="rId2">
            <a:extLst/>
          </a:blip>
          <a:srcRect l="0" t="578" r="0" b="34042"/>
          <a:stretch>
            <a:fillRect/>
          </a:stretch>
        </p:blipFill>
        <p:spPr>
          <a:xfrm>
            <a:off x="250924" y="760238"/>
            <a:ext cx="8521436" cy="8356833"/>
          </a:xfrm>
          <a:prstGeom prst="rect">
            <a:avLst/>
          </a:prstGeom>
          <a:ln w="12700">
            <a:miter lim="400000"/>
          </a:ln>
        </p:spPr>
      </p:pic>
      <p:sp>
        <p:nvSpPr>
          <p:cNvPr id="981"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Graphs &amp; Networks"/>
          <p:cNvSpPr txBox="1"/>
          <p:nvPr>
            <p:ph type="title"/>
          </p:nvPr>
        </p:nvSpPr>
        <p:spPr>
          <a:prstGeom prst="rect">
            <a:avLst/>
          </a:prstGeom>
        </p:spPr>
        <p:txBody>
          <a:bodyPr/>
          <a:lstStyle/>
          <a:p>
            <a:pPr/>
            <a:r>
              <a:t>Graphs &amp; Networks</a:t>
            </a:r>
          </a:p>
        </p:txBody>
      </p:sp>
      <p:grpSp>
        <p:nvGrpSpPr>
          <p:cNvPr id="277" name="Group"/>
          <p:cNvGrpSpPr/>
          <p:nvPr/>
        </p:nvGrpSpPr>
        <p:grpSpPr>
          <a:xfrm>
            <a:off x="8888561" y="2128911"/>
            <a:ext cx="2860378" cy="1739827"/>
            <a:chOff x="0" y="0"/>
            <a:chExt cx="2860377" cy="1739825"/>
          </a:xfrm>
        </p:grpSpPr>
        <p:sp>
          <p:nvSpPr>
            <p:cNvPr id="263" name="Line"/>
            <p:cNvSpPr/>
            <p:nvPr/>
          </p:nvSpPr>
          <p:spPr>
            <a:xfrm>
              <a:off x="2052766" y="170255"/>
              <a:ext cx="660654" cy="660654"/>
            </a:xfrm>
            <a:prstGeom prst="line">
              <a:avLst/>
            </a:prstGeom>
            <a:noFill/>
            <a:ln w="25400" cap="flat">
              <a:solidFill>
                <a:srgbClr val="000000"/>
              </a:solidFill>
              <a:prstDash val="solid"/>
              <a:miter lim="400000"/>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264" name="Line"/>
            <p:cNvSpPr/>
            <p:nvPr/>
          </p:nvSpPr>
          <p:spPr>
            <a:xfrm flipH="1">
              <a:off x="928484" y="1330087"/>
              <a:ext cx="877154" cy="333648"/>
            </a:xfrm>
            <a:prstGeom prst="line">
              <a:avLst/>
            </a:prstGeom>
            <a:noFill/>
            <a:ln w="25400" cap="flat">
              <a:solidFill>
                <a:srgbClr val="000000"/>
              </a:solidFill>
              <a:prstDash val="solid"/>
              <a:miter lim="400000"/>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265" name="Line"/>
            <p:cNvSpPr/>
            <p:nvPr/>
          </p:nvSpPr>
          <p:spPr>
            <a:xfrm>
              <a:off x="173215" y="1161588"/>
              <a:ext cx="698789" cy="475900"/>
            </a:xfrm>
            <a:prstGeom prst="line">
              <a:avLst/>
            </a:prstGeom>
            <a:noFill/>
            <a:ln w="25400" cap="flat">
              <a:solidFill>
                <a:srgbClr val="000000"/>
              </a:solidFill>
              <a:prstDash val="solid"/>
              <a:miter lim="400000"/>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266" name="Line"/>
            <p:cNvSpPr/>
            <p:nvPr/>
          </p:nvSpPr>
          <p:spPr>
            <a:xfrm flipH="1">
              <a:off x="928484" y="691691"/>
              <a:ext cx="114410" cy="823392"/>
            </a:xfrm>
            <a:prstGeom prst="line">
              <a:avLst/>
            </a:prstGeom>
            <a:noFill/>
            <a:ln w="25400" cap="flat">
              <a:solidFill>
                <a:srgbClr val="000000"/>
              </a:solidFill>
              <a:prstDash val="solid"/>
              <a:miter lim="400000"/>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267" name="Line"/>
            <p:cNvSpPr/>
            <p:nvPr/>
          </p:nvSpPr>
          <p:spPr>
            <a:xfrm flipH="1">
              <a:off x="97378" y="691691"/>
              <a:ext cx="850464" cy="416992"/>
            </a:xfrm>
            <a:prstGeom prst="line">
              <a:avLst/>
            </a:prstGeom>
            <a:noFill/>
            <a:ln w="25400" cap="flat">
              <a:solidFill>
                <a:srgbClr val="000000"/>
              </a:solidFill>
              <a:prstDash val="solid"/>
              <a:miter lim="400000"/>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268" name="Line"/>
            <p:cNvSpPr/>
            <p:nvPr/>
          </p:nvSpPr>
          <p:spPr>
            <a:xfrm flipH="1" flipV="1">
              <a:off x="237078" y="168237"/>
              <a:ext cx="753180" cy="403003"/>
            </a:xfrm>
            <a:prstGeom prst="line">
              <a:avLst/>
            </a:prstGeom>
            <a:noFill/>
            <a:ln w="25400" cap="flat">
              <a:solidFill>
                <a:srgbClr val="000000"/>
              </a:solidFill>
              <a:prstDash val="solid"/>
              <a:miter lim="400000"/>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269" name="Line"/>
            <p:cNvSpPr/>
            <p:nvPr/>
          </p:nvSpPr>
          <p:spPr>
            <a:xfrm flipV="1">
              <a:off x="134099" y="168237"/>
              <a:ext cx="64880" cy="853653"/>
            </a:xfrm>
            <a:prstGeom prst="line">
              <a:avLst/>
            </a:prstGeom>
            <a:noFill/>
            <a:ln w="25400" cap="flat">
              <a:solidFill>
                <a:srgbClr val="000000"/>
              </a:solidFill>
              <a:prstDash val="solid"/>
              <a:miter lim="400000"/>
            </a:ln>
            <a:effectLst/>
          </p:spPr>
          <p:txBody>
            <a:bodyPr wrap="square" lIns="50800" tIns="50800" rIns="50800" bIns="50800" numCol="1" anchor="ctr">
              <a:noAutofit/>
            </a:bodyPr>
            <a:lstStyle/>
            <a:p>
              <a:pPr algn="l" defTabSz="457200">
                <a:defRPr sz="1200">
                  <a:solidFill>
                    <a:srgbClr val="000000"/>
                  </a:solidFill>
                  <a:latin typeface="Helvetica"/>
                  <a:ea typeface="Helvetica"/>
                  <a:cs typeface="Helvetica"/>
                  <a:sym typeface="Helvetica"/>
                </a:defRPr>
              </a:pPr>
            </a:p>
          </p:txBody>
        </p:sp>
        <p:sp>
          <p:nvSpPr>
            <p:cNvPr id="270" name="Circle"/>
            <p:cNvSpPr/>
            <p:nvPr/>
          </p:nvSpPr>
          <p:spPr>
            <a:xfrm>
              <a:off x="0" y="987648"/>
              <a:ext cx="231478" cy="231478"/>
            </a:xfrm>
            <a:prstGeom prst="ellipse">
              <a:avLst/>
            </a:prstGeom>
            <a:blipFill rotWithShape="1">
              <a:blip r:embed="rId2"/>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p:spPr>
          <p:txBody>
            <a:bodyPr wrap="square" lIns="50800" tIns="50800" rIns="50800" bIns="50800" numCol="1" anchor="ctr">
              <a:noAutofit/>
            </a:bodyPr>
            <a:lstStyle/>
            <a:p>
              <a:pPr>
                <a:defRPr sz="3600">
                  <a:solidFill>
                    <a:srgbClr val="FFFFFF"/>
                  </a:solidFill>
                </a:defRPr>
              </a:pPr>
            </a:p>
          </p:txBody>
        </p:sp>
        <p:sp>
          <p:nvSpPr>
            <p:cNvPr id="271" name="Circle"/>
            <p:cNvSpPr/>
            <p:nvPr/>
          </p:nvSpPr>
          <p:spPr>
            <a:xfrm>
              <a:off x="952500" y="501650"/>
              <a:ext cx="231478" cy="231478"/>
            </a:xfrm>
            <a:prstGeom prst="ellipse">
              <a:avLst/>
            </a:prstGeom>
            <a:blipFill rotWithShape="1">
              <a:blip r:embed="rId3"/>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p:spPr>
          <p:txBody>
            <a:bodyPr wrap="square" lIns="50800" tIns="50800" rIns="50800" bIns="50800" numCol="1" anchor="ctr">
              <a:noAutofit/>
            </a:bodyPr>
            <a:lstStyle/>
            <a:p>
              <a:pPr>
                <a:defRPr sz="3600">
                  <a:solidFill>
                    <a:srgbClr val="FFFFFF"/>
                  </a:solidFill>
                </a:defRPr>
              </a:pPr>
            </a:p>
          </p:txBody>
        </p:sp>
        <p:sp>
          <p:nvSpPr>
            <p:cNvPr id="272" name="Circle"/>
            <p:cNvSpPr/>
            <p:nvPr/>
          </p:nvSpPr>
          <p:spPr>
            <a:xfrm>
              <a:off x="812800" y="1508348"/>
              <a:ext cx="231478" cy="231478"/>
            </a:xfrm>
            <a:prstGeom prst="ellipse">
              <a:avLst/>
            </a:prstGeom>
            <a:blipFill rotWithShape="1">
              <a:blip r:embed="rId4"/>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p:spPr>
          <p:txBody>
            <a:bodyPr wrap="square" lIns="50800" tIns="50800" rIns="50800" bIns="50800" numCol="1" anchor="ctr">
              <a:noAutofit/>
            </a:bodyPr>
            <a:lstStyle/>
            <a:p>
              <a:pPr>
                <a:defRPr sz="3600">
                  <a:solidFill>
                    <a:srgbClr val="FFFFFF"/>
                  </a:solidFill>
                </a:defRPr>
              </a:pPr>
            </a:p>
          </p:txBody>
        </p:sp>
        <p:sp>
          <p:nvSpPr>
            <p:cNvPr id="273" name="Circle"/>
            <p:cNvSpPr/>
            <p:nvPr/>
          </p:nvSpPr>
          <p:spPr>
            <a:xfrm>
              <a:off x="88900" y="0"/>
              <a:ext cx="231478" cy="231478"/>
            </a:xfrm>
            <a:prstGeom prst="ellipse">
              <a:avLst/>
            </a:prstGeom>
            <a:blipFill rotWithShape="1">
              <a:blip r:embed="rId5"/>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p:spPr>
          <p:txBody>
            <a:bodyPr wrap="square" lIns="50800" tIns="50800" rIns="50800" bIns="50800" numCol="1" anchor="ctr">
              <a:noAutofit/>
            </a:bodyPr>
            <a:lstStyle/>
            <a:p>
              <a:pPr>
                <a:defRPr sz="3600">
                  <a:solidFill>
                    <a:srgbClr val="FFFFFF"/>
                  </a:solidFill>
                </a:defRPr>
              </a:pPr>
            </a:p>
          </p:txBody>
        </p:sp>
        <p:sp>
          <p:nvSpPr>
            <p:cNvPr id="274" name="Circle"/>
            <p:cNvSpPr/>
            <p:nvPr/>
          </p:nvSpPr>
          <p:spPr>
            <a:xfrm>
              <a:off x="1739900" y="1188094"/>
              <a:ext cx="231478" cy="231479"/>
            </a:xfrm>
            <a:prstGeom prst="ellipse">
              <a:avLst/>
            </a:prstGeom>
            <a:blipFill rotWithShape="1">
              <a:blip r:embed="rId6"/>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p:spPr>
          <p:txBody>
            <a:bodyPr wrap="square" lIns="50800" tIns="50800" rIns="50800" bIns="50800" numCol="1" anchor="ctr">
              <a:noAutofit/>
            </a:bodyPr>
            <a:lstStyle/>
            <a:p>
              <a:pPr>
                <a:defRPr sz="3600">
                  <a:solidFill>
                    <a:srgbClr val="FFFFFF"/>
                  </a:solidFill>
                </a:defRPr>
              </a:pPr>
            </a:p>
          </p:txBody>
        </p:sp>
        <p:sp>
          <p:nvSpPr>
            <p:cNvPr id="275" name="Circle"/>
            <p:cNvSpPr/>
            <p:nvPr/>
          </p:nvSpPr>
          <p:spPr>
            <a:xfrm>
              <a:off x="1943100" y="38100"/>
              <a:ext cx="231478" cy="231478"/>
            </a:xfrm>
            <a:prstGeom prst="ellipse">
              <a:avLst/>
            </a:prstGeom>
            <a:blipFill rotWithShape="1">
              <a:blip r:embed="rId7"/>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p:spPr>
          <p:txBody>
            <a:bodyPr wrap="square" lIns="50800" tIns="50800" rIns="50800" bIns="50800" numCol="1" anchor="ctr">
              <a:noAutofit/>
            </a:bodyPr>
            <a:lstStyle/>
            <a:p>
              <a:pPr>
                <a:defRPr sz="3600">
                  <a:solidFill>
                    <a:srgbClr val="FFFFFF"/>
                  </a:solidFill>
                </a:defRPr>
              </a:pPr>
            </a:p>
          </p:txBody>
        </p:sp>
        <p:sp>
          <p:nvSpPr>
            <p:cNvPr id="276" name="Circle"/>
            <p:cNvSpPr/>
            <p:nvPr/>
          </p:nvSpPr>
          <p:spPr>
            <a:xfrm>
              <a:off x="2628900" y="746348"/>
              <a:ext cx="231478" cy="231478"/>
            </a:xfrm>
            <a:prstGeom prst="ellipse">
              <a:avLst/>
            </a:prstGeom>
            <a:blipFill rotWithShape="1">
              <a:blip r:embed="rId8"/>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p:spPr>
          <p:txBody>
            <a:bodyPr wrap="square" lIns="50800" tIns="50800" rIns="50800" bIns="50800" numCol="1" anchor="ctr">
              <a:noAutofit/>
            </a:bodyPr>
            <a:lstStyle/>
            <a:p>
              <a:pPr>
                <a:defRPr sz="3600">
                  <a:solidFill>
                    <a:srgbClr val="FFFFFF"/>
                  </a:solidFill>
                </a:defRPr>
              </a:pPr>
            </a:p>
          </p:txBody>
        </p:sp>
      </p:grpSp>
      <p:sp>
        <p:nvSpPr>
          <p:cNvPr id="278" name="Networks often refers to real systems…"/>
          <p:cNvSpPr txBox="1"/>
          <p:nvPr/>
        </p:nvSpPr>
        <p:spPr>
          <a:xfrm>
            <a:off x="409778" y="2445537"/>
            <a:ext cx="6381826" cy="232577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sz="3000">
                <a:solidFill>
                  <a:srgbClr val="000000"/>
                </a:solidFill>
                <a:latin typeface="Gill Sans"/>
                <a:ea typeface="Gill Sans"/>
                <a:cs typeface="Gill Sans"/>
                <a:sym typeface="Gill Sans"/>
              </a:defRPr>
            </a:pPr>
            <a:r>
              <a:rPr b="1"/>
              <a:t>Networks</a:t>
            </a:r>
            <a:r>
              <a:t> often refers to real systems</a:t>
            </a:r>
          </a:p>
          <a:p>
            <a:pPr marL="148166" indent="-148166" algn="l" defTabSz="457200">
              <a:buSzPct val="75000"/>
              <a:buChar char="•"/>
              <a:defRPr sz="3000">
                <a:solidFill>
                  <a:srgbClr val="000000"/>
                </a:solidFill>
                <a:latin typeface="Gill Sans"/>
                <a:ea typeface="Gill Sans"/>
                <a:cs typeface="Gill Sans"/>
                <a:sym typeface="Gill Sans"/>
              </a:defRPr>
            </a:pPr>
            <a:r>
              <a:t>www,</a:t>
            </a:r>
          </a:p>
          <a:p>
            <a:pPr marL="148166" indent="-148166" algn="l" defTabSz="457200">
              <a:buSzPct val="75000"/>
              <a:buChar char="•"/>
              <a:defRPr sz="3000">
                <a:solidFill>
                  <a:srgbClr val="000000"/>
                </a:solidFill>
                <a:latin typeface="Gill Sans"/>
                <a:ea typeface="Gill Sans"/>
                <a:cs typeface="Gill Sans"/>
                <a:sym typeface="Gill Sans"/>
              </a:defRPr>
            </a:pPr>
            <a:r>
              <a:t>social network</a:t>
            </a:r>
          </a:p>
          <a:p>
            <a:pPr marL="148166" indent="-148166" algn="l" defTabSz="457200">
              <a:buSzPct val="75000"/>
              <a:buChar char="•"/>
              <a:defRPr sz="3000">
                <a:solidFill>
                  <a:srgbClr val="000000"/>
                </a:solidFill>
                <a:latin typeface="Gill Sans"/>
                <a:ea typeface="Gill Sans"/>
                <a:cs typeface="Gill Sans"/>
                <a:sym typeface="Gill Sans"/>
              </a:defRPr>
            </a:pPr>
            <a:r>
              <a:t>metabolic network. </a:t>
            </a:r>
          </a:p>
          <a:p>
            <a:pPr marL="148166" indent="-148166" algn="l" defTabSz="457200">
              <a:buSzPct val="75000"/>
              <a:buChar char="•"/>
              <a:defRPr sz="3000" u="sng">
                <a:solidFill>
                  <a:srgbClr val="000000"/>
                </a:solidFill>
                <a:latin typeface="Gill Sans"/>
                <a:ea typeface="Gill Sans"/>
                <a:cs typeface="Gill Sans"/>
                <a:sym typeface="Gill Sans"/>
              </a:defRPr>
            </a:pPr>
            <a:r>
              <a:t>Language: (Network, node, link) </a:t>
            </a:r>
          </a:p>
        </p:txBody>
      </p:sp>
      <p:sp>
        <p:nvSpPr>
          <p:cNvPr id="279" name="In most cases we will use the two terms interchangeably."/>
          <p:cNvSpPr txBox="1"/>
          <p:nvPr/>
        </p:nvSpPr>
        <p:spPr>
          <a:xfrm>
            <a:off x="522705" y="8600263"/>
            <a:ext cx="7741178"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defRPr sz="2000">
                <a:solidFill>
                  <a:srgbClr val="000000"/>
                </a:solidFill>
                <a:latin typeface="Helvetica"/>
                <a:ea typeface="Helvetica"/>
                <a:cs typeface="Helvetica"/>
                <a:sym typeface="Helvetica"/>
              </a:defRPr>
            </a:lvl1pPr>
          </a:lstStyle>
          <a:p>
            <a:pPr/>
            <a:r>
              <a:t>In most cases we will use the two terms interchangeably. </a:t>
            </a:r>
          </a:p>
        </p:txBody>
      </p:sp>
      <p:sp>
        <p:nvSpPr>
          <p:cNvPr id="280" name="Graph is the mathematical representation of a network…"/>
          <p:cNvSpPr txBox="1"/>
          <p:nvPr/>
        </p:nvSpPr>
        <p:spPr>
          <a:xfrm>
            <a:off x="383231" y="5868557"/>
            <a:ext cx="6420968" cy="143677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defRPr sz="3000">
                <a:solidFill>
                  <a:srgbClr val="000000"/>
                </a:solidFill>
                <a:latin typeface="Gill Sans"/>
                <a:ea typeface="Gill Sans"/>
                <a:cs typeface="Gill Sans"/>
                <a:sym typeface="Gill Sans"/>
              </a:defRPr>
            </a:pPr>
            <a:r>
              <a:rPr b="1"/>
              <a:t>Graph</a:t>
            </a:r>
            <a:r>
              <a:t> is the mathematical representation of a network</a:t>
            </a:r>
          </a:p>
          <a:p>
            <a:pPr marL="148166" indent="-148166" algn="l" defTabSz="457200">
              <a:buSzPct val="75000"/>
              <a:buChar char="•"/>
              <a:defRPr sz="3000" u="sng">
                <a:solidFill>
                  <a:srgbClr val="000000"/>
                </a:solidFill>
                <a:latin typeface="Gill Sans"/>
                <a:ea typeface="Gill Sans"/>
                <a:cs typeface="Gill Sans"/>
                <a:sym typeface="Gill Sans"/>
              </a:defRPr>
            </a:pPr>
            <a:r>
              <a:t>Language: (Graph, vertex, edge) </a:t>
            </a:r>
          </a:p>
        </p:txBody>
      </p:sp>
      <p:graphicFrame>
        <p:nvGraphicFramePr>
          <p:cNvPr id="281" name="Table 1"/>
          <p:cNvGraphicFramePr/>
          <p:nvPr/>
        </p:nvGraphicFramePr>
        <p:xfrm>
          <a:off x="8636000" y="5054600"/>
          <a:ext cx="4051300" cy="3759200"/>
        </p:xfrm>
        <a:graphic xmlns:a="http://schemas.openxmlformats.org/drawingml/2006/main">
          <a:graphicData uri="http://schemas.openxmlformats.org/drawingml/2006/table">
            <a:tbl>
              <a:tblPr firstCol="0" firstRow="1" lastCol="0" lastRow="0" bandCol="0" bandRow="0" rtl="0">
                <a:tableStyleId>{8F44A2F1-9E1F-4B54-A3A2-5F16C0AD49E2}</a:tableStyleId>
              </a:tblPr>
              <a:tblGrid>
                <a:gridCol w="2025649"/>
                <a:gridCol w="2025649"/>
              </a:tblGrid>
              <a:tr h="626533">
                <a:tc>
                  <a:txBody>
                    <a:bodyPr/>
                    <a:lstStyle/>
                    <a:p>
                      <a:pPr>
                        <a:defRPr>
                          <a:solidFill>
                            <a:srgbClr val="000000"/>
                          </a:solidFill>
                        </a:defRPr>
                      </a:pPr>
                      <a:r>
                        <a:rPr sz="3600">
                          <a:solidFill>
                            <a:srgbClr val="FFFFFF"/>
                          </a:solidFill>
                        </a:rPr>
                        <a:t>Vertex</a:t>
                      </a:r>
                    </a:p>
                  </a:txBody>
                  <a:tcPr marL="50800" marR="50800" marT="50800" marB="50800" anchor="ctr" anchorCtr="0" horzOverflow="overflow"/>
                </a:tc>
                <a:tc>
                  <a:txBody>
                    <a:bodyPr/>
                    <a:lstStyle/>
                    <a:p>
                      <a:pPr>
                        <a:defRPr>
                          <a:solidFill>
                            <a:srgbClr val="000000"/>
                          </a:solidFill>
                        </a:defRPr>
                      </a:pPr>
                      <a:r>
                        <a:rPr sz="3600">
                          <a:solidFill>
                            <a:srgbClr val="FFFFFF"/>
                          </a:solidFill>
                        </a:rPr>
                        <a:t>Edge</a:t>
                      </a:r>
                    </a:p>
                  </a:txBody>
                  <a:tcPr marL="50800" marR="50800" marT="50800" marB="50800" anchor="ctr" anchorCtr="0" horzOverflow="overflow"/>
                </a:tc>
              </a:tr>
              <a:tr h="626533">
                <a:tc>
                  <a:txBody>
                    <a:bodyPr/>
                    <a:lstStyle/>
                    <a:p>
                      <a:pPr>
                        <a:defRPr>
                          <a:solidFill>
                            <a:srgbClr val="000000"/>
                          </a:solidFill>
                        </a:defRPr>
                      </a:pPr>
                      <a:r>
                        <a:rPr sz="3600">
                          <a:solidFill>
                            <a:srgbClr val="5F7579"/>
                          </a:solidFill>
                        </a:rPr>
                        <a:t>person</a:t>
                      </a:r>
                    </a:p>
                  </a:txBody>
                  <a:tcPr marL="50800" marR="50800" marT="50800" marB="50800" anchor="ctr" anchorCtr="0" horzOverflow="overflow"/>
                </a:tc>
                <a:tc>
                  <a:txBody>
                    <a:bodyPr/>
                    <a:lstStyle/>
                    <a:p>
                      <a:pPr>
                        <a:defRPr>
                          <a:solidFill>
                            <a:srgbClr val="000000"/>
                          </a:solidFill>
                        </a:defRPr>
                      </a:pPr>
                      <a:r>
                        <a:rPr sz="3600">
                          <a:solidFill>
                            <a:srgbClr val="5F7579"/>
                          </a:solidFill>
                        </a:rPr>
                        <a:t>friendship</a:t>
                      </a:r>
                    </a:p>
                  </a:txBody>
                  <a:tcPr marL="50800" marR="50800" marT="50800" marB="50800" anchor="ctr" anchorCtr="0" horzOverflow="overflow"/>
                </a:tc>
              </a:tr>
              <a:tr h="626533">
                <a:tc>
                  <a:txBody>
                    <a:bodyPr/>
                    <a:lstStyle/>
                    <a:p>
                      <a:pPr>
                        <a:defRPr>
                          <a:solidFill>
                            <a:srgbClr val="000000"/>
                          </a:solidFill>
                        </a:defRPr>
                      </a:pPr>
                      <a:r>
                        <a:rPr sz="3600">
                          <a:solidFill>
                            <a:srgbClr val="5F7579"/>
                          </a:solidFill>
                        </a:rPr>
                        <a:t>neuron</a:t>
                      </a:r>
                    </a:p>
                  </a:txBody>
                  <a:tcPr marL="50800" marR="50800" marT="50800" marB="50800" anchor="ctr" anchorCtr="0" horzOverflow="overflow"/>
                </a:tc>
                <a:tc>
                  <a:txBody>
                    <a:bodyPr/>
                    <a:lstStyle/>
                    <a:p>
                      <a:pPr>
                        <a:defRPr>
                          <a:solidFill>
                            <a:srgbClr val="000000"/>
                          </a:solidFill>
                        </a:defRPr>
                      </a:pPr>
                      <a:r>
                        <a:rPr sz="3600">
                          <a:solidFill>
                            <a:srgbClr val="5F7579"/>
                          </a:solidFill>
                        </a:rPr>
                        <a:t>synapse</a:t>
                      </a:r>
                    </a:p>
                  </a:txBody>
                  <a:tcPr marL="50800" marR="50800" marT="50800" marB="50800" anchor="ctr" anchorCtr="0" horzOverflow="overflow"/>
                </a:tc>
              </a:tr>
              <a:tr h="626533">
                <a:tc>
                  <a:txBody>
                    <a:bodyPr/>
                    <a:lstStyle/>
                    <a:p>
                      <a:pPr>
                        <a:defRPr>
                          <a:solidFill>
                            <a:srgbClr val="000000"/>
                          </a:solidFill>
                        </a:defRPr>
                      </a:pPr>
                      <a:r>
                        <a:rPr sz="3600">
                          <a:solidFill>
                            <a:srgbClr val="5F7579"/>
                          </a:solidFill>
                        </a:rPr>
                        <a:t>Website</a:t>
                      </a:r>
                    </a:p>
                  </a:txBody>
                  <a:tcPr marL="50800" marR="50800" marT="50800" marB="50800" anchor="ctr" anchorCtr="0" horzOverflow="overflow"/>
                </a:tc>
                <a:tc>
                  <a:txBody>
                    <a:bodyPr/>
                    <a:lstStyle/>
                    <a:p>
                      <a:pPr>
                        <a:defRPr>
                          <a:solidFill>
                            <a:srgbClr val="000000"/>
                          </a:solidFill>
                        </a:defRPr>
                      </a:pPr>
                      <a:r>
                        <a:rPr sz="3600">
                          <a:solidFill>
                            <a:srgbClr val="5F7579"/>
                          </a:solidFill>
                        </a:rPr>
                        <a:t>hyperlink</a:t>
                      </a:r>
                    </a:p>
                  </a:txBody>
                  <a:tcPr marL="50800" marR="50800" marT="50800" marB="50800" anchor="ctr" anchorCtr="0" horzOverflow="overflow"/>
                </a:tc>
              </a:tr>
              <a:tr h="626533">
                <a:tc>
                  <a:txBody>
                    <a:bodyPr/>
                    <a:lstStyle/>
                    <a:p>
                      <a:pPr>
                        <a:defRPr>
                          <a:solidFill>
                            <a:srgbClr val="000000"/>
                          </a:solidFill>
                        </a:defRPr>
                      </a:pPr>
                      <a:r>
                        <a:rPr sz="3600">
                          <a:solidFill>
                            <a:srgbClr val="5F7579"/>
                          </a:solidFill>
                        </a:rPr>
                        <a:t>company</a:t>
                      </a:r>
                    </a:p>
                  </a:txBody>
                  <a:tcPr marL="50800" marR="50800" marT="50800" marB="50800" anchor="ctr" anchorCtr="0" horzOverflow="overflow"/>
                </a:tc>
                <a:tc>
                  <a:txBody>
                    <a:bodyPr/>
                    <a:lstStyle/>
                    <a:p>
                      <a:pPr>
                        <a:defRPr>
                          <a:solidFill>
                            <a:srgbClr val="000000"/>
                          </a:solidFill>
                        </a:defRPr>
                      </a:pPr>
                      <a:r>
                        <a:rPr sz="3600">
                          <a:solidFill>
                            <a:srgbClr val="5F7579"/>
                          </a:solidFill>
                        </a:rPr>
                        <a:t>ownership</a:t>
                      </a:r>
                    </a:p>
                  </a:txBody>
                  <a:tcPr marL="50800" marR="50800" marT="50800" marB="50800" anchor="ctr" anchorCtr="0" horzOverflow="overflow"/>
                </a:tc>
              </a:tr>
              <a:tr h="626533">
                <a:tc>
                  <a:txBody>
                    <a:bodyPr/>
                    <a:lstStyle/>
                    <a:p>
                      <a:pPr>
                        <a:defRPr>
                          <a:solidFill>
                            <a:srgbClr val="000000"/>
                          </a:solidFill>
                        </a:defRPr>
                      </a:pPr>
                      <a:r>
                        <a:rPr sz="3600">
                          <a:solidFill>
                            <a:srgbClr val="5F7579"/>
                          </a:solidFill>
                        </a:rPr>
                        <a:t>gene</a:t>
                      </a:r>
                    </a:p>
                  </a:txBody>
                  <a:tcPr marL="50800" marR="50800" marT="50800" marB="50800" anchor="ctr" anchorCtr="0" horzOverflow="overflow"/>
                </a:tc>
                <a:tc>
                  <a:txBody>
                    <a:bodyPr/>
                    <a:lstStyle/>
                    <a:p>
                      <a:pPr>
                        <a:defRPr>
                          <a:solidFill>
                            <a:srgbClr val="000000"/>
                          </a:solidFill>
                        </a:defRPr>
                      </a:pPr>
                      <a:r>
                        <a:rPr sz="3600">
                          <a:solidFill>
                            <a:srgbClr val="5F7579"/>
                          </a:solidFill>
                        </a:rPr>
                        <a:t>regulation</a:t>
                      </a:r>
                    </a:p>
                  </a:txBody>
                  <a:tcPr marL="50800" marR="50800" marT="50800" marB="50800" anchor="ctr" anchorCtr="0" horzOverflow="overflow"/>
                </a:tc>
              </a:tr>
            </a:tbl>
          </a:graphicData>
        </a:graphic>
      </p:graphicFrame>
      <p:sp>
        <p:nvSpPr>
          <p:cNvPr id="282" name="Slide Number"/>
          <p:cNvSpPr txBox="1"/>
          <p:nvPr>
            <p:ph type="sldNum" sz="quarter" idx="4294967295"/>
          </p:nvPr>
        </p:nvSpPr>
        <p:spPr>
          <a:xfrm>
            <a:off x="6381749" y="9271000"/>
            <a:ext cx="228601" cy="3556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White">
  <a:themeElements>
    <a:clrScheme name="White">
      <a:dk1>
        <a:srgbClr val="535353"/>
      </a:dk1>
      <a:lt1>
        <a:srgbClr val="340053"/>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Light"/>
        <a:ea typeface="Gill Sans Light"/>
        <a:cs typeface="Gill Sans Light"/>
      </a:majorFont>
      <a:minorFont>
        <a:latin typeface="Gill Sans Light"/>
        <a:ea typeface="Gill Sans Light"/>
        <a:cs typeface="Gill Sans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535353"/>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Light"/>
        <a:ea typeface="Gill Sans Light"/>
        <a:cs typeface="Gill Sans Light"/>
      </a:majorFont>
      <a:minorFont>
        <a:latin typeface="Gill Sans Light"/>
        <a:ea typeface="Gill Sans Light"/>
        <a:cs typeface="Gill Sans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535353"/>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